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theme/themeOverride8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8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7" r:id="rId1"/>
    <p:sldMasterId id="2147483789" r:id="rId2"/>
    <p:sldMasterId id="2147483801" r:id="rId3"/>
  </p:sldMasterIdLst>
  <p:notesMasterIdLst>
    <p:notesMasterId r:id="rId119"/>
  </p:notesMasterIdLst>
  <p:sldIdLst>
    <p:sldId id="256" r:id="rId4"/>
    <p:sldId id="314" r:id="rId5"/>
    <p:sldId id="420" r:id="rId6"/>
    <p:sldId id="326" r:id="rId7"/>
    <p:sldId id="327" r:id="rId8"/>
    <p:sldId id="333" r:id="rId9"/>
    <p:sldId id="421" r:id="rId10"/>
    <p:sldId id="328" r:id="rId11"/>
    <p:sldId id="330" r:id="rId12"/>
    <p:sldId id="329" r:id="rId13"/>
    <p:sldId id="422" r:id="rId14"/>
    <p:sldId id="423" r:id="rId15"/>
    <p:sldId id="320" r:id="rId16"/>
    <p:sldId id="277" r:id="rId17"/>
    <p:sldId id="418" r:id="rId18"/>
    <p:sldId id="395" r:id="rId19"/>
    <p:sldId id="396" r:id="rId20"/>
    <p:sldId id="331" r:id="rId21"/>
    <p:sldId id="332" r:id="rId22"/>
    <p:sldId id="399" r:id="rId23"/>
    <p:sldId id="400" r:id="rId24"/>
    <p:sldId id="401" r:id="rId25"/>
    <p:sldId id="397" r:id="rId26"/>
    <p:sldId id="398" r:id="rId27"/>
    <p:sldId id="309" r:id="rId28"/>
    <p:sldId id="310" r:id="rId29"/>
    <p:sldId id="409" r:id="rId30"/>
    <p:sldId id="405" r:id="rId31"/>
    <p:sldId id="407" r:id="rId32"/>
    <p:sldId id="406" r:id="rId33"/>
    <p:sldId id="408" r:id="rId34"/>
    <p:sldId id="414" r:id="rId35"/>
    <p:sldId id="413" r:id="rId36"/>
    <p:sldId id="311" r:id="rId37"/>
    <p:sldId id="335" r:id="rId38"/>
    <p:sldId id="410" r:id="rId39"/>
    <p:sldId id="403" r:id="rId40"/>
    <p:sldId id="404" r:id="rId41"/>
    <p:sldId id="415" r:id="rId42"/>
    <p:sldId id="334" r:id="rId43"/>
    <p:sldId id="411" r:id="rId44"/>
    <p:sldId id="402" r:id="rId45"/>
    <p:sldId id="306" r:id="rId46"/>
    <p:sldId id="412" r:id="rId47"/>
    <p:sldId id="325" r:id="rId48"/>
    <p:sldId id="417" r:id="rId49"/>
    <p:sldId id="267" r:id="rId50"/>
    <p:sldId id="321" r:id="rId51"/>
    <p:sldId id="322" r:id="rId52"/>
    <p:sldId id="366" r:id="rId53"/>
    <p:sldId id="367" r:id="rId54"/>
    <p:sldId id="268" r:id="rId55"/>
    <p:sldId id="389" r:id="rId56"/>
    <p:sldId id="370" r:id="rId57"/>
    <p:sldId id="371" r:id="rId58"/>
    <p:sldId id="358" r:id="rId59"/>
    <p:sldId id="388" r:id="rId60"/>
    <p:sldId id="359" r:id="rId61"/>
    <p:sldId id="360" r:id="rId62"/>
    <p:sldId id="315" r:id="rId63"/>
    <p:sldId id="316" r:id="rId64"/>
    <p:sldId id="368" r:id="rId65"/>
    <p:sldId id="369" r:id="rId66"/>
    <p:sldId id="375" r:id="rId67"/>
    <p:sldId id="379" r:id="rId68"/>
    <p:sldId id="381" r:id="rId69"/>
    <p:sldId id="373" r:id="rId70"/>
    <p:sldId id="374" r:id="rId71"/>
    <p:sldId id="380" r:id="rId72"/>
    <p:sldId id="364" r:id="rId73"/>
    <p:sldId id="363" r:id="rId74"/>
    <p:sldId id="387" r:id="rId75"/>
    <p:sldId id="365" r:id="rId76"/>
    <p:sldId id="270" r:id="rId77"/>
    <p:sldId id="361" r:id="rId78"/>
    <p:sldId id="362" r:id="rId79"/>
    <p:sldId id="382" r:id="rId80"/>
    <p:sldId id="276" r:id="rId81"/>
    <p:sldId id="390" r:id="rId82"/>
    <p:sldId id="376" r:id="rId83"/>
    <p:sldId id="377" r:id="rId84"/>
    <p:sldId id="378" r:id="rId85"/>
    <p:sldId id="386" r:id="rId86"/>
    <p:sldId id="272" r:id="rId87"/>
    <p:sldId id="324" r:id="rId88"/>
    <p:sldId id="383" r:id="rId89"/>
    <p:sldId id="385" r:id="rId90"/>
    <p:sldId id="384" r:id="rId91"/>
    <p:sldId id="372" r:id="rId92"/>
    <p:sldId id="357" r:id="rId93"/>
    <p:sldId id="336" r:id="rId94"/>
    <p:sldId id="337" r:id="rId95"/>
    <p:sldId id="338" r:id="rId96"/>
    <p:sldId id="339" r:id="rId97"/>
    <p:sldId id="340" r:id="rId98"/>
    <p:sldId id="341" r:id="rId99"/>
    <p:sldId id="342" r:id="rId100"/>
    <p:sldId id="343" r:id="rId101"/>
    <p:sldId id="344" r:id="rId102"/>
    <p:sldId id="345" r:id="rId103"/>
    <p:sldId id="346" r:id="rId104"/>
    <p:sldId id="424" r:id="rId105"/>
    <p:sldId id="347" r:id="rId106"/>
    <p:sldId id="348" r:id="rId107"/>
    <p:sldId id="349" r:id="rId108"/>
    <p:sldId id="350" r:id="rId109"/>
    <p:sldId id="351" r:id="rId110"/>
    <p:sldId id="352" r:id="rId111"/>
    <p:sldId id="353" r:id="rId112"/>
    <p:sldId id="354" r:id="rId113"/>
    <p:sldId id="393" r:id="rId114"/>
    <p:sldId id="391" r:id="rId115"/>
    <p:sldId id="392" r:id="rId116"/>
    <p:sldId id="355" r:id="rId117"/>
    <p:sldId id="394" r:id="rId118"/>
  </p:sldIdLst>
  <p:sldSz cx="9144000" cy="6858000" type="screen4x3"/>
  <p:notesSz cx="6858000" cy="9144000"/>
  <p:embeddedFontLst>
    <p:embeddedFont>
      <p:font typeface="Britannic Bold" panose="020B0903060703020204" pitchFamily="34" charset="0"/>
      <p:regular r:id="rId120"/>
    </p:embeddedFont>
    <p:embeddedFont>
      <p:font typeface="Franklin Gothic Heavy" panose="020B0903020102020204" pitchFamily="34" charset="0"/>
      <p:regular r:id="rId121"/>
      <p:italic r:id="rId122"/>
    </p:embeddedFont>
    <p:embeddedFont>
      <p:font typeface="Calibri" panose="020F0502020204030204" pitchFamily="34" charset="0"/>
      <p:regular r:id="rId123"/>
      <p:bold r:id="rId124"/>
      <p:italic r:id="rId125"/>
      <p:boldItalic r:id="rId126"/>
    </p:embeddedFont>
    <p:embeddedFont>
      <p:font typeface="Franklin Gothic Demi" panose="020B0703020102020204" pitchFamily="34" charset="0"/>
      <p:regular r:id="rId127"/>
      <p:italic r:id="rId128"/>
    </p:embeddedFont>
    <p:embeddedFont>
      <p:font typeface="Book Antiqua" panose="02040602050305030304" pitchFamily="18" charset="0"/>
      <p:regular r:id="rId129"/>
      <p:bold r:id="rId130"/>
      <p:italic r:id="rId131"/>
      <p:boldItalic r:id="rId132"/>
    </p:embeddedFont>
    <p:embeddedFont>
      <p:font typeface="Verdana" panose="020B0604030504040204" pitchFamily="34" charset="0"/>
      <p:regular r:id="rId133"/>
      <p:bold r:id="rId134"/>
      <p:italic r:id="rId135"/>
      <p:boldItalic r:id="rId136"/>
    </p:embeddedFont>
    <p:embeddedFont>
      <p:font typeface="AFL Font nonmetric" panose="02090504030505020304"/>
      <p:regular r:id="rId1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782"/>
    <a:srgbClr val="FD7D63"/>
    <a:srgbClr val="C8F5F4"/>
    <a:srgbClr val="99EBEB"/>
    <a:srgbClr val="BCA281"/>
    <a:srgbClr val="C3B08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14.fntdata"/><Relationship Id="rId138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4.fntdata"/><Relationship Id="rId128" Type="http://schemas.openxmlformats.org/officeDocument/2006/relationships/font" Target="fonts/font9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font" Target="fonts/font15.fntdata"/><Relationship Id="rId13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font" Target="fonts/font5.fntdata"/><Relationship Id="rId129" Type="http://schemas.openxmlformats.org/officeDocument/2006/relationships/font" Target="fonts/font10.fntdata"/><Relationship Id="rId137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font" Target="fonts/font13.fntdata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notesMaster" Target="notesMasters/notesMaster1.xml"/><Relationship Id="rId127" Type="http://schemas.openxmlformats.org/officeDocument/2006/relationships/font" Target="fonts/font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3.fntdata"/><Relationship Id="rId130" Type="http://schemas.openxmlformats.org/officeDocument/2006/relationships/font" Target="fonts/font11.fntdata"/><Relationship Id="rId135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font" Target="fonts/font1.fntdata"/><Relationship Id="rId125" Type="http://schemas.openxmlformats.org/officeDocument/2006/relationships/font" Target="fonts/font6.fntdata"/><Relationship Id="rId141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font" Target="fonts/font12.fntdata"/><Relationship Id="rId136" Type="http://schemas.openxmlformats.org/officeDocument/2006/relationships/font" Target="fonts/font17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0CBBB-0B8C-435F-834E-60301E1B3540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18956-6532-41FF-8000-58C4FDAA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2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r.org/news/specials/mideast/the_west/mandates_map.html" TargetMode="External"/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r.org/news/specials/mideast/the_west/mandates_map.html" TargetMode="External"/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http://4acre.wordpress.com/2010/12/06/mustard-gas/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17406-D447-46D0-9B29-81A2A4533FB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Map: Geoffrey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Gaudreault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NPR; Source: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History of the Arab Peoples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Albert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Hourani</a:t>
            </a: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hlinkClick r:id="rId3"/>
              </a:rPr>
              <a:t>http://www.npr.org/news/specials/mideast/the_west/mandates_map.html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8956-6532-41FF-8000-58C4FDAAC43D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Map: Geoffrey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Gaudreault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NPR; Source: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History of the Arab Peoples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Albert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Hourani</a:t>
            </a: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hlinkClick r:id="rId3"/>
              </a:rPr>
              <a:t>http://www.npr.org/news/specials/mideast/the_west/mandates_map.html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8956-6532-41FF-8000-58C4FDAAC43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4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530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31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8B15-18D4-471E-A7F7-7B2D1498B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68F2E-B156-42C8-9CB5-FA17E852E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D2485-86E7-471F-8930-A4C5C494D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11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08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9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59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43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19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9D5D7-BEC3-47CF-9BF3-C1A45440C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1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65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6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54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47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31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5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45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49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0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01083-3922-4929-884C-536B1DA65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85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2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08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6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5D7B0-68EA-407D-9BC0-48C35098B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3DF6B-EE44-413F-8C86-1B85FF744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02DEC-35F7-40CC-9AF9-A5729719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B0DA-7EF0-4AF6-941E-C1F5EABA5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541A4-C434-4C2F-8A96-4CD47AFBD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C203C-F1AE-4D3E-9642-61FDCF27F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229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506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260CBD5-E54C-4847-9DD5-2E04FA728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507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08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09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10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sailles 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4/5/2016</a:t>
            </a:fld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sailles 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420643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sym typeface="Palatino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4/5/2016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sym typeface="Palatino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  <a:sym typeface="Palatin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sym typeface="Palatino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5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6.xml"/><Relationship Id="rId5" Type="http://schemas.openxmlformats.org/officeDocument/2006/relationships/image" Target="../media/image105.jpeg"/><Relationship Id="rId4" Type="http://schemas.openxmlformats.org/officeDocument/2006/relationships/image" Target="../media/image9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7.xml"/><Relationship Id="rId4" Type="http://schemas.openxmlformats.org/officeDocument/2006/relationships/image" Target="../media/image10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8.xml"/><Relationship Id="rId5" Type="http://schemas.openxmlformats.org/officeDocument/2006/relationships/image" Target="../media/image105.jpeg"/><Relationship Id="rId4" Type="http://schemas.openxmlformats.org/officeDocument/2006/relationships/image" Target="../media/image92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hyperlink" Target="http://fcit.usf.edu/HOLOCAUST/maps/map001.HTM" TargetMode="External"/><Relationship Id="rId3" Type="http://schemas.openxmlformats.org/officeDocument/2006/relationships/image" Target="../media/image17.jpg"/><Relationship Id="rId7" Type="http://schemas.openxmlformats.org/officeDocument/2006/relationships/slide" Target="slide107.xml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9.xml"/><Relationship Id="rId6" Type="http://schemas.openxmlformats.org/officeDocument/2006/relationships/image" Target="../media/image108.png"/><Relationship Id="rId11" Type="http://schemas.openxmlformats.org/officeDocument/2006/relationships/slide" Target="slide106.xml"/><Relationship Id="rId5" Type="http://schemas.openxmlformats.org/officeDocument/2006/relationships/slide" Target="slide104.xml"/><Relationship Id="rId10" Type="http://schemas.openxmlformats.org/officeDocument/2006/relationships/image" Target="../media/image110.png"/><Relationship Id="rId4" Type="http://schemas.openxmlformats.org/officeDocument/2006/relationships/image" Target="../media/image107.png"/><Relationship Id="rId9" Type="http://schemas.openxmlformats.org/officeDocument/2006/relationships/slide" Target="slide105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17.jpg"/><Relationship Id="rId7" Type="http://schemas.openxmlformats.org/officeDocument/2006/relationships/image" Target="../media/image108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0.xml"/><Relationship Id="rId6" Type="http://schemas.openxmlformats.org/officeDocument/2006/relationships/slide" Target="slide104.xml"/><Relationship Id="rId11" Type="http://schemas.openxmlformats.org/officeDocument/2006/relationships/slide" Target="slide106.xml"/><Relationship Id="rId5" Type="http://schemas.openxmlformats.org/officeDocument/2006/relationships/hyperlink" Target="http://fcit.usf.edu/HOLOCAUST/maps/map001.HTM" TargetMode="External"/><Relationship Id="rId10" Type="http://schemas.openxmlformats.org/officeDocument/2006/relationships/slide" Target="slide105.xml"/><Relationship Id="rId4" Type="http://schemas.openxmlformats.org/officeDocument/2006/relationships/image" Target="../media/image110.png"/><Relationship Id="rId9" Type="http://schemas.openxmlformats.org/officeDocument/2006/relationships/image" Target="../media/image109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17.jpg"/><Relationship Id="rId7" Type="http://schemas.openxmlformats.org/officeDocument/2006/relationships/image" Target="../media/image108.png"/><Relationship Id="rId12" Type="http://schemas.openxmlformats.org/officeDocument/2006/relationships/slide" Target="slide10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1.xml"/><Relationship Id="rId6" Type="http://schemas.openxmlformats.org/officeDocument/2006/relationships/slide" Target="slide104.xml"/><Relationship Id="rId11" Type="http://schemas.openxmlformats.org/officeDocument/2006/relationships/image" Target="../media/image110.png"/><Relationship Id="rId5" Type="http://schemas.openxmlformats.org/officeDocument/2006/relationships/hyperlink" Target="http://fcit.usf.edu/HOLOCAUST/maps/map001.HTM" TargetMode="External"/><Relationship Id="rId10" Type="http://schemas.openxmlformats.org/officeDocument/2006/relationships/slide" Target="slide105.xml"/><Relationship Id="rId4" Type="http://schemas.openxmlformats.org/officeDocument/2006/relationships/image" Target="../media/image111.png"/><Relationship Id="rId9" Type="http://schemas.openxmlformats.org/officeDocument/2006/relationships/image" Target="../media/image109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17.jpg"/><Relationship Id="rId7" Type="http://schemas.openxmlformats.org/officeDocument/2006/relationships/image" Target="../media/image108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2.xml"/><Relationship Id="rId6" Type="http://schemas.openxmlformats.org/officeDocument/2006/relationships/slide" Target="slide104.xml"/><Relationship Id="rId11" Type="http://schemas.openxmlformats.org/officeDocument/2006/relationships/slide" Target="slide106.xml"/><Relationship Id="rId5" Type="http://schemas.openxmlformats.org/officeDocument/2006/relationships/hyperlink" Target="http://fcit.usf.edu/HOLOCAUST/maps/map001.HTM" TargetMode="External"/><Relationship Id="rId10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slide" Target="slide10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3.xml"/><Relationship Id="rId4" Type="http://schemas.openxmlformats.org/officeDocument/2006/relationships/image" Target="../media/image1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4.xml"/><Relationship Id="rId6" Type="http://schemas.openxmlformats.org/officeDocument/2006/relationships/image" Target="../media/image113.jpeg"/><Relationship Id="rId5" Type="http://schemas.openxmlformats.org/officeDocument/2006/relationships/slide" Target="slide108.xml"/><Relationship Id="rId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5.xml"/><Relationship Id="rId5" Type="http://schemas.openxmlformats.org/officeDocument/2006/relationships/hyperlink" Target="http://commons.wikimedia.org/wiki/User:Maps_&amp;_Lucy" TargetMode="External"/><Relationship Id="rId4" Type="http://schemas.openxmlformats.org/officeDocument/2006/relationships/image" Target="../media/image114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7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8.xml"/><Relationship Id="rId5" Type="http://schemas.openxmlformats.org/officeDocument/2006/relationships/image" Target="../media/image117.jpeg"/><Relationship Id="rId4" Type="http://schemas.openxmlformats.org/officeDocument/2006/relationships/image" Target="../media/image17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89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12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3.png"/><Relationship Id="rId11" Type="http://schemas.openxmlformats.org/officeDocument/2006/relationships/image" Target="../media/image126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125.png"/><Relationship Id="rId4" Type="http://schemas.openxmlformats.org/officeDocument/2006/relationships/image" Target="../media/image122.png"/><Relationship Id="rId9" Type="http://schemas.openxmlformats.org/officeDocument/2006/relationships/hyperlink" Target="http://www.youtube.com/tomforameric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hyperlink" Target="http://www.fordham.edu/halsall/mod/indrevtabs1.as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lhelm_II" TargetMode="Externa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6" Type="http://schemas.openxmlformats.org/officeDocument/2006/relationships/hyperlink" Target="http://www.flickr.com/photos/doug88888/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wwi.lib.byu.edu/index.php/The_Daily_Telegraph_Affai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hyperlink" Target="file:///\\commons.wikimedia.org\wiki\User:Historicair" TargetMode="Externa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hyperlink" Target="file:///\\commons.wikimedia.org\wiki\User:Historicair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" Target="slide9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heram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hera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hyperlink" Target="http://en.wikipedia.org/wiki/Liberty_Leading_the_Peopl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hyperlink" Target="http://en.wikipedia.org/wiki/Liberty_Leading_the_Peopl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rnoldPlato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Ijanderson97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edran_Smailovi%C4%87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en:User:Evstafiev" TargetMode="External"/><Relationship Id="rId4" Type="http://schemas.openxmlformats.org/officeDocument/2006/relationships/hyperlink" Target="http://en.wikipedia.org/wiki/Vijecnic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hyperlink" Target="http://commons.wikimedia.org/wiki/User:CrazyPhunk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hyperlink" Target="http://www.flickr.com/photos/fotorita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Aloysius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openxmlformats.org/officeDocument/2006/relationships/hyperlink" Target="http://en.wikipedia.org/wiki/File:FranzFerdinandCar.j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8.xml"/><Relationship Id="rId4" Type="http://schemas.openxmlformats.org/officeDocument/2006/relationships/hyperlink" Target="https://www.flickr.com/photos/c0t0s0d0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9.xml"/><Relationship Id="rId5" Type="http://schemas.openxmlformats.org/officeDocument/2006/relationships/hyperlink" Target="http://commons.wikimedia.org/wiki/User:Xiaphias" TargetMode="External"/><Relationship Id="rId4" Type="http://schemas.openxmlformats.org/officeDocument/2006/relationships/hyperlink" Target="http://commons.wikimedia.org/wiki/User:It_Is_Me_Her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Z3eA5ytOqg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commons.wikimedia.org\wiki\User:Historicair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hyperlink" Target="http://www.flickr.com/photos/terra2055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4" Type="http://schemas.openxmlformats.org/officeDocument/2006/relationships/hyperlink" Target="http://www.flickr.com/photos/lac-bac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56.png"/><Relationship Id="rId4" Type="http://schemas.openxmlformats.org/officeDocument/2006/relationships/hyperlink" Target="http://en.wikipedia.org/wiki/Chemical_weapons_in_World_War_I#1917:_Mustard_gas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ttle_of_the_Somme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ttle_of_Verdun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Relationship Id="rId4" Type="http://schemas.microsoft.com/office/2007/relationships/hdphoto" Target="../media/hdphoto3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rpoetry.co.uk/owen1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7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7.xml"/><Relationship Id="rId5" Type="http://schemas.openxmlformats.org/officeDocument/2006/relationships/hyperlink" Target="http://www.amazon.com/German-Students-Letters-Street-Books/dp/0812218167/ref=sr_1_1?ie=UTF8&amp;qid=1366207428&amp;sr=8-1&amp;keywords=german+students+war+letters" TargetMode="External"/><Relationship Id="rId4" Type="http://schemas.microsoft.com/office/2007/relationships/hdphoto" Target="../media/hdphoto4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8.xml"/><Relationship Id="rId6" Type="http://schemas.openxmlformats.org/officeDocument/2006/relationships/image" Target="../media/image75.png"/><Relationship Id="rId5" Type="http://schemas.openxmlformats.org/officeDocument/2006/relationships/hyperlink" Target="http://en.wikipedia.org/wiki/Shell_shock" TargetMode="External"/><Relationship Id="rId4" Type="http://schemas.openxmlformats.org/officeDocument/2006/relationships/hyperlink" Target="http://www.psychologytoday.com/blog/what-doesnt-kill-us/201111/is-shell-shock-the-same-ptsd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stworldwar.com/posters/index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1.xml"/><Relationship Id="rId4" Type="http://schemas.openxmlformats.org/officeDocument/2006/relationships/image" Target="../media/image7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hyperlink" Target="http://www.flickr.com/people/7485630@N06" TargetMode="External"/><Relationship Id="rId4" Type="http://schemas.openxmlformats.org/officeDocument/2006/relationships/hyperlink" Target="http://en.wikipedia.org/wiki/Royal_Navy_ship_names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hyperlink" Target="http://www.flickr.com/photos/wally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90.png"/><Relationship Id="rId4" Type="http://schemas.openxmlformats.org/officeDocument/2006/relationships/hyperlink" Target="http://www.tomrichey.net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4.xml"/><Relationship Id="rId4" Type="http://schemas.openxmlformats.org/officeDocument/2006/relationships/image" Target="../media/image9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World_War_I_casualties" TargetMode="Externa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://en.wikipedia.org/wiki/Georges_Clemenceau" TargetMode="External"/><Relationship Id="rId7" Type="http://schemas.openxmlformats.org/officeDocument/2006/relationships/hyperlink" Target="http://en.wikipedia.org/wiki/Vittorio_Orlando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5" Type="http://schemas.openxmlformats.org/officeDocument/2006/relationships/hyperlink" Target="http://en.wikipedia.org/wiki/David_Lloyd_George" TargetMode="External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hyperlink" Target="http://en.wikipedia.org/wiki/Woodrow_Wilson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microsoft.com/office/2007/relationships/hdphoto" Target="../media/hdphoto8.wdp"/><Relationship Id="rId4" Type="http://schemas.openxmlformats.org/officeDocument/2006/relationships/image" Target="../media/image101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9600" y="457200"/>
            <a:ext cx="4724400" cy="2362200"/>
          </a:xfrm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5000" dirty="0" smtClean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accent6">
                      <a:satMod val="175000"/>
                    </a:schemeClr>
                  </a:glow>
                </a:effectLst>
                <a:latin typeface="Franklin Gothic Heavy" pitchFamily="34" charset="0"/>
                <a:cs typeface="Calibri" pitchFamily="34" charset="0"/>
              </a:rPr>
              <a:t>WWI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609600"/>
            <a:ext cx="8534400" cy="1524000"/>
          </a:xfrm>
        </p:spPr>
        <p:txBody>
          <a:bodyPr anchor="ctr"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H.M.S. Dreadnought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(1906)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255" y="762000"/>
            <a:ext cx="9202318" cy="5440870"/>
            <a:chOff x="0" y="762000"/>
            <a:chExt cx="9202318" cy="5440870"/>
          </a:xfrm>
        </p:grpSpPr>
        <p:pic>
          <p:nvPicPr>
            <p:cNvPr id="48132" name="Picture 4" descr="File:HMSDreadnought gunsLOCBain1749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2000"/>
              <a:ext cx="9202318" cy="544087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0" y="1455003"/>
              <a:ext cx="2286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4800" b="1" dirty="0" smtClean="0">
                  <a:ln w="50800"/>
                  <a:solidFill>
                    <a:schemeClr val="bg1">
                      <a:shade val="50000"/>
                    </a:schemeClr>
                  </a:solidFill>
                </a:rPr>
                <a:t>12 in.</a:t>
              </a:r>
              <a:endParaRPr lang="en-US" sz="4800" b="1" dirty="0">
                <a:ln w="50800"/>
                <a:solidFill>
                  <a:schemeClr val="bg1">
                    <a:shade val="50000"/>
                  </a:schemeClr>
                </a:solidFill>
              </a:endParaRPr>
            </a:p>
          </p:txBody>
        </p:sp>
      </p:grpSp>
      <p:sp>
        <p:nvSpPr>
          <p:cNvPr id="2" name="Curved Left Arrow 1"/>
          <p:cNvSpPr/>
          <p:nvPr/>
        </p:nvSpPr>
        <p:spPr>
          <a:xfrm rot="2297643">
            <a:off x="1494032" y="2116038"/>
            <a:ext cx="838200" cy="1863299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343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3" r="4762" b="3934"/>
          <a:stretch>
            <a:fillRect/>
          </a:stretch>
        </p:blipFill>
        <p:spPr bwMode="auto">
          <a:xfrm>
            <a:off x="6019800" y="1600200"/>
            <a:ext cx="28956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55782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sailles LT" pitchFamily="2" charset="0"/>
              </a:rPr>
              <a:t>Wilson’s Fourteen Points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sailles L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791200" cy="4876800"/>
          </a:xfrm>
          <a:noFill/>
        </p:spPr>
        <p:txBody>
          <a:bodyPr>
            <a:normAutofit fontScale="92500"/>
          </a:bodyPr>
          <a:lstStyle/>
          <a:p>
            <a:pPr marL="514350" indent="-514350"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PRINCIPLES: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Freedom of the Seas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Reduction of Arms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Open Treaty Negotiations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Self Determination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of Peoples</a:t>
            </a:r>
            <a:endParaRPr lang="en-US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League of Nations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3048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38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uncti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9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4114800" cy="19812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11500" b="1" dirty="0" smtClean="0">
                <a:ln w="50800"/>
                <a:solidFill>
                  <a:srgbClr val="DCDCDC"/>
                </a:solidFill>
              </a:rPr>
              <a:t>HOW</a:t>
            </a:r>
            <a:endParaRPr lang="en-US" sz="4000" b="1" dirty="0">
              <a:ln w="50800"/>
              <a:solidFill>
                <a:srgbClr val="DCDCDC"/>
              </a:solidFill>
            </a:endParaRPr>
          </a:p>
        </p:txBody>
      </p:sp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2" r="4762" b="12880"/>
          <a:stretch/>
        </p:blipFill>
        <p:spPr bwMode="auto">
          <a:xfrm>
            <a:off x="5702444" y="2003075"/>
            <a:ext cx="3060556" cy="4075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02444" y="3394683"/>
            <a:ext cx="30605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6600" b="1" dirty="0">
              <a:ln w="381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pic>
        <p:nvPicPr>
          <p:cNvPr id="7" name="Picture 2" descr="File:Clemencea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124200" cy="4119058"/>
          </a:xfrm>
          <a:prstGeom prst="roundRect">
            <a:avLst/>
          </a:prstGeom>
          <a:noFill/>
          <a:effectLst/>
        </p:spPr>
      </p:pic>
      <p:sp>
        <p:nvSpPr>
          <p:cNvPr id="8" name="TextBox 7"/>
          <p:cNvSpPr txBox="1"/>
          <p:nvPr/>
        </p:nvSpPr>
        <p:spPr>
          <a:xfrm>
            <a:off x="457200" y="4504435"/>
            <a:ext cx="3124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231</a:t>
            </a:r>
            <a:endParaRPr lang="en-US" sz="138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457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50800"/>
                <a:solidFill>
                  <a:prstClr val="white"/>
                </a:solidFill>
                <a:latin typeface="Versailles LT"/>
              </a:rPr>
              <a:t>can the two ideas </a:t>
            </a:r>
            <a:br>
              <a:rPr lang="en-US" sz="3600" b="1" dirty="0">
                <a:ln w="50800"/>
                <a:solidFill>
                  <a:prstClr val="white"/>
                </a:solidFill>
                <a:latin typeface="Versailles LT"/>
              </a:rPr>
            </a:br>
            <a:r>
              <a:rPr lang="en-US" sz="3600" b="1" dirty="0">
                <a:ln w="50800"/>
                <a:solidFill>
                  <a:prstClr val="white"/>
                </a:solidFill>
                <a:latin typeface="Versailles LT"/>
              </a:rPr>
              <a:t>be reconciled???</a:t>
            </a:r>
            <a:endParaRPr lang="en-US" sz="3600" dirty="0">
              <a:solidFill>
                <a:prstClr val="white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2619742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dn.meme.am/instances/250x250/611803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385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69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400800" cy="19812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11500" b="1" dirty="0" smtClean="0">
                <a:ln w="50800"/>
                <a:solidFill>
                  <a:srgbClr val="DCDCDC"/>
                </a:solidFill>
              </a:rPr>
              <a:t>EASY!!!</a:t>
            </a:r>
            <a:endParaRPr lang="en-US" sz="4000" b="1" dirty="0">
              <a:ln w="50800"/>
              <a:solidFill>
                <a:srgbClr val="DCDCDC"/>
              </a:solidFill>
            </a:endParaRPr>
          </a:p>
        </p:txBody>
      </p:sp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2" r="4762" b="12880"/>
          <a:stretch/>
        </p:blipFill>
        <p:spPr bwMode="auto">
          <a:xfrm>
            <a:off x="5702444" y="2003075"/>
            <a:ext cx="3060556" cy="4075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02444" y="3394683"/>
            <a:ext cx="30605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6600" b="1" dirty="0">
              <a:ln w="381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pic>
        <p:nvPicPr>
          <p:cNvPr id="7" name="Picture 2" descr="File:Clemencea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124200" cy="4119058"/>
          </a:xfrm>
          <a:prstGeom prst="roundRect">
            <a:avLst/>
          </a:prstGeom>
          <a:noFill/>
          <a:effectLst/>
        </p:spPr>
      </p:pic>
      <p:sp>
        <p:nvSpPr>
          <p:cNvPr id="8" name="TextBox 7"/>
          <p:cNvSpPr txBox="1"/>
          <p:nvPr/>
        </p:nvSpPr>
        <p:spPr>
          <a:xfrm>
            <a:off x="457200" y="4504435"/>
            <a:ext cx="3124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231</a:t>
            </a:r>
            <a:endParaRPr lang="en-US" sz="138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059897">
            <a:off x="-378152" y="2823812"/>
            <a:ext cx="10216450" cy="120032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1" dirty="0" smtClean="0">
                <a:solidFill>
                  <a:prstClr val="white"/>
                </a:solidFill>
                <a:latin typeface="Junction" pitchFamily="50" charset="0"/>
              </a:rPr>
              <a:t>WHY NOT BOTH?</a:t>
            </a:r>
            <a:endParaRPr lang="en-US" sz="7200" b="1" dirty="0">
              <a:solidFill>
                <a:prstClr val="white"/>
              </a:solidFill>
              <a:latin typeface="Juncti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883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1" y="-1"/>
            <a:ext cx="7010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hlinkClick r:id="rId13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1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8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57856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9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3034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90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88205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 descr="http://upload.wikimedia.org/wikipedia/commons/1/17/Wernerprok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853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48100" y="533400"/>
            <a:ext cx="4838700" cy="127727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white"/>
                </a:solidFill>
              </a:rPr>
              <a:t>Proclamation </a:t>
            </a:r>
            <a:r>
              <a:rPr lang="en-US" sz="2800" b="1" dirty="0" smtClean="0">
                <a:solidFill>
                  <a:prstClr val="white"/>
                </a:solidFill>
              </a:rPr>
              <a:t>of the </a:t>
            </a:r>
            <a:r>
              <a:rPr lang="en-US" sz="4100" b="1" dirty="0" smtClean="0">
                <a:solidFill>
                  <a:prstClr val="white"/>
                </a:solidFill>
              </a:rPr>
              <a:t>German Empire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9093" y="1886873"/>
            <a:ext cx="3336713" cy="523220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</a:rPr>
              <a:t>18 January 1871</a:t>
            </a:r>
          </a:p>
        </p:txBody>
      </p:sp>
    </p:spTree>
    <p:extLst>
      <p:ext uri="{BB962C8B-B14F-4D97-AF65-F5344CB8AC3E}">
        <p14:creationId xmlns:p14="http://schemas.microsoft.com/office/powerpoint/2010/main" val="97750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3505200" cy="2316162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Signing 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1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the 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Treaty of Versailles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3200"/>
            <a:ext cx="3505200" cy="16764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June 28, 1919</a:t>
            </a:r>
          </a:p>
          <a:p>
            <a:pPr marL="0" indent="0" algn="ctr"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Five years to the day of the assassination of Archduke Franz Ferdinand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6801"/>
            <a:ext cx="5638800" cy="685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upload.wikimedia.org/wikipedia/commons/1/17/Wernerprokl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2590800" cy="1917752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-1" y="6340334"/>
            <a:ext cx="350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00" b="1" i="1" dirty="0" smtClean="0">
                <a:solidFill>
                  <a:prstClr val="white"/>
                </a:solidFill>
                <a:latin typeface="Versailles LT"/>
              </a:rPr>
              <a:t>Look Familiar???</a:t>
            </a:r>
            <a:endParaRPr lang="en-US" sz="2300" b="1" i="1" dirty="0">
              <a:solidFill>
                <a:prstClr val="white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166714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upload.wikimedia.org/wikipedia/commons/thumb/e/eb/HMS_Dreadnought_%281911%29_profile_drawing.png/1024px-HMS_Dreadnought_%281911%29_profile_draw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03"/>
            <a:ext cx="9144000" cy="58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6412468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"HMS Dreadnought (1911) profile drawing" by </a:t>
            </a:r>
            <a:r>
              <a:rPr lang="en-US" sz="1600" dirty="0" err="1" smtClean="0">
                <a:solidFill>
                  <a:schemeClr val="accent4">
                    <a:lumMod val="10000"/>
                  </a:schemeClr>
                </a:solidFill>
              </a:rPr>
              <a:t>Emoscopes</a:t>
            </a:r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7278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331684" cy="1143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en-US" sz="5200" b="1" dirty="0" smtClean="0">
                <a:ln w="50800"/>
                <a:solidFill>
                  <a:schemeClr val="bg1">
                    <a:lumMod val="85000"/>
                  </a:schemeClr>
                </a:solidFill>
              </a:rPr>
              <a:t>League Membership</a:t>
            </a:r>
            <a:endParaRPr lang="en-US" sz="5200" b="1" dirty="0">
              <a:ln w="50800"/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91200"/>
            <a:ext cx="91440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 smtClean="0">
                <a:solidFill>
                  <a:schemeClr val="bg1"/>
                </a:solidFill>
              </a:rPr>
              <a:t>The United States never joined the League. 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6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Wilson’s mission to intimately involve the U.S. in global affairs was a failure.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upload.wikimedia.org/wikipedia/commons/0/02/LN_member_states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7088"/>
            <a:ext cx="9525000" cy="41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7336" y="188893"/>
            <a:ext cx="13580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white"/>
                </a:solidFill>
                <a:latin typeface="Versailles LT"/>
              </a:rPr>
              <a:t>1920-</a:t>
            </a:r>
            <a:br>
              <a:rPr lang="en-US" sz="3200" b="1" dirty="0" smtClean="0">
                <a:solidFill>
                  <a:prstClr val="white"/>
                </a:solidFill>
                <a:latin typeface="Versailles LT"/>
              </a:rPr>
            </a:br>
            <a:r>
              <a:rPr lang="en-US" sz="3200" b="1" dirty="0" smtClean="0">
                <a:solidFill>
                  <a:prstClr val="white"/>
                </a:solidFill>
                <a:latin typeface="Versailles LT"/>
              </a:rPr>
              <a:t>1946</a:t>
            </a:r>
            <a:endParaRPr lang="en-US" sz="3200" b="1" dirty="0">
              <a:solidFill>
                <a:prstClr val="black"/>
              </a:solidFill>
              <a:latin typeface="Versailles LT"/>
            </a:endParaRPr>
          </a:p>
        </p:txBody>
      </p:sp>
      <p:sp useBgFill="1">
        <p:nvSpPr>
          <p:cNvPr id="4" name="Rectangle 3"/>
          <p:cNvSpPr/>
          <p:nvPr/>
        </p:nvSpPr>
        <p:spPr>
          <a:xfrm>
            <a:off x="5090884" y="5181600"/>
            <a:ext cx="2452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Versailles LT"/>
              </a:rPr>
              <a:t>Map Credit:  </a:t>
            </a:r>
            <a:r>
              <a:rPr lang="en-US" sz="1400" dirty="0">
                <a:solidFill>
                  <a:prstClr val="white"/>
                </a:solidFill>
                <a:latin typeface="Versailles LT"/>
                <a:hlinkClick r:id="rId5" tooltip="User:Maps &amp; Lucy"/>
              </a:rPr>
              <a:t>Maps &amp; </a:t>
            </a:r>
            <a:r>
              <a:rPr lang="en-US" sz="1400" dirty="0" smtClean="0">
                <a:solidFill>
                  <a:prstClr val="white"/>
                </a:solidFill>
                <a:latin typeface="Versailles LT"/>
                <a:hlinkClick r:id="rId5" tooltip="User:Maps &amp; Lucy"/>
              </a:rPr>
              <a:t>Lucy</a:t>
            </a:r>
            <a:endParaRPr lang="en-US" sz="1400" dirty="0">
              <a:solidFill>
                <a:prstClr val="white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365135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decolonization</a:t>
            </a:r>
            <a:endParaRPr lang="en-US" sz="6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9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94" y="0"/>
            <a:ext cx="8988805" cy="1905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League of Nations 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Mandates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648200"/>
            <a:ext cx="35814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Former colonies administered by Britain and France</a:t>
            </a:r>
            <a:endParaRPr lang="en-US" b="1" dirty="0"/>
          </a:p>
        </p:txBody>
      </p:sp>
      <p:pic>
        <p:nvPicPr>
          <p:cNvPr id="1028" name="Picture 4" descr="File:League of Nations mandate Middle East and Afri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5" y="1905000"/>
            <a:ext cx="440422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League of Nations mandate Pacif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3581400" cy="308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06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eague of Nations Mandates, 19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/>
          <a:stretch/>
        </p:blipFill>
        <p:spPr bwMode="auto">
          <a:xfrm>
            <a:off x="0" y="914400"/>
            <a:ext cx="9144000" cy="59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90678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League of Nations Mandates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648200"/>
            <a:ext cx="35814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Former colonies administered by Britain and France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52400" y="5943600"/>
            <a:ext cx="3200400" cy="7386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i="1" dirty="0"/>
              <a:t>Map: Geoffrey </a:t>
            </a:r>
            <a:r>
              <a:rPr lang="en-US" sz="1400" i="1" dirty="0" err="1"/>
              <a:t>Gaudreault</a:t>
            </a:r>
            <a:r>
              <a:rPr lang="en-US" sz="1400" i="1" dirty="0"/>
              <a:t>, NPR; Source:</a:t>
            </a:r>
            <a:r>
              <a:rPr lang="en-US" sz="1400" dirty="0"/>
              <a:t> A History of the Arab Peoples </a:t>
            </a:r>
            <a:r>
              <a:rPr lang="en-US" sz="1400" i="1" dirty="0"/>
              <a:t>by Albert </a:t>
            </a:r>
            <a:r>
              <a:rPr lang="en-US" sz="1400" i="1" dirty="0" err="1"/>
              <a:t>Hourani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45674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81350" y="76200"/>
            <a:ext cx="5962650" cy="7162800"/>
            <a:chOff x="3181350" y="152400"/>
            <a:chExt cx="5962650" cy="7162800"/>
          </a:xfrm>
        </p:grpSpPr>
        <p:pic>
          <p:nvPicPr>
            <p:cNvPr id="6146" name="Picture 2" descr="C:\Users\Tom\AppData\Local\Microsoft\Windows\Temporary Internet Files\Content.IE5\AJE0FOE6\MC900441802[1]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6" r="6169"/>
            <a:stretch/>
          </p:blipFill>
          <p:spPr bwMode="auto">
            <a:xfrm>
              <a:off x="3181350" y="1447800"/>
              <a:ext cx="5962650" cy="586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4572000" y="2684502"/>
              <a:ext cx="3048000" cy="3792498"/>
              <a:chOff x="4038600" y="2725698"/>
              <a:chExt cx="3048000" cy="3792498"/>
            </a:xfrm>
          </p:grpSpPr>
          <p:pic>
            <p:nvPicPr>
              <p:cNvPr id="1026" name="Picture 2" descr="http://www.watblog.com/wp-content/uploads/2010/02/noble-peace-priz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3802" y="2725698"/>
                <a:ext cx="1696998" cy="1696998"/>
              </a:xfrm>
              <a:prstGeom prst="rect">
                <a:avLst/>
              </a:prstGeom>
              <a:noFill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038600" y="4609981"/>
                <a:ext cx="3048000" cy="190821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I went to Versailles </a:t>
                </a:r>
                <a:r>
                  <a:rPr lang="en-US" sz="24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and all I got was </a:t>
                </a:r>
                <a:r>
                  <a:rPr lang="en-US" sz="40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this lousy </a:t>
                </a:r>
                <a:r>
                  <a:rPr lang="en-US" sz="3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/>
                </a:r>
                <a:br>
                  <a:rPr lang="en-US" sz="3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</a:br>
                <a:r>
                  <a:rPr lang="en-US" sz="3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peace prize.</a:t>
                </a:r>
                <a:endParaRPr lang="en-US" sz="3200" b="1" dirty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Versailles LT"/>
                </a:endParaRPr>
              </a:p>
            </p:txBody>
          </p:sp>
        </p:grpSp>
        <p:pic>
          <p:nvPicPr>
            <p:cNvPr id="11" name="Picture 2" descr="File:Thomas Woodrow Wilson, Harris &amp; Ewing bw photo portrait, 191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8" r="17663" b="48387"/>
            <a:stretch>
              <a:fillRect/>
            </a:stretch>
          </p:blipFill>
          <p:spPr bwMode="auto">
            <a:xfrm>
              <a:off x="5162550" y="152400"/>
              <a:ext cx="2000250" cy="2286000"/>
            </a:xfrm>
            <a:prstGeom prst="ellipse">
              <a:avLst/>
            </a:prstGeom>
            <a:noFill/>
            <a:effectLst>
              <a:softEdge rad="31750"/>
            </a:effec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2209800" cy="6278562"/>
          </a:xfrm>
        </p:spPr>
        <p:txBody>
          <a:bodyPr vert="wordArtVert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000" b="1" dirty="0" smtClean="0">
                <a:ln w="50800"/>
                <a:solidFill>
                  <a:schemeClr val="bg1">
                    <a:lumMod val="85000"/>
                  </a:schemeClr>
                </a:solidFill>
              </a:rPr>
              <a:t>1919</a:t>
            </a:r>
            <a:endParaRPr lang="en-US" sz="8000" b="1" dirty="0">
              <a:ln w="50800"/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67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30" y="5562601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5562601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4032371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80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d/db/Animated_gun_turre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6667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43700" y="6367046"/>
            <a:ext cx="2324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4">
                    <a:lumMod val="10000"/>
                  </a:schemeClr>
                </a:solidFill>
              </a:rPr>
              <a:t>Art Credit: </a:t>
            </a:r>
            <a:r>
              <a:rPr lang="en-US" sz="1600" dirty="0" err="1" smtClean="0">
                <a:solidFill>
                  <a:schemeClr val="accent4">
                    <a:lumMod val="10000"/>
                  </a:schemeClr>
                </a:solidFill>
              </a:rPr>
              <a:t>Emoscopes</a:t>
            </a:r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1524000"/>
            <a:ext cx="44958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FULLY </a:t>
            </a:r>
            <a:r>
              <a:rPr lang="en-US" sz="5400" b="1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AUTOMATED</a:t>
            </a:r>
            <a:endParaRPr lang="en-US" sz="6000" b="1" dirty="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44958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10000"/>
                  </a:schemeClr>
                </a:solidFill>
                <a:latin typeface="AFL Font nonmetric" panose="02090504030505020304" pitchFamily="18" charset="0"/>
              </a:rPr>
              <a:t>A Revolution in Weaponry</a:t>
            </a:r>
            <a:endParaRPr lang="en-US" sz="3600" dirty="0">
              <a:solidFill>
                <a:schemeClr val="accent4">
                  <a:lumMod val="10000"/>
                </a:schemeClr>
              </a:solidFill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9340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richey\AppData\Local\Microsoft\Windows\Temporary Internet Files\Content.IE5\YN6KR4KF\MP900448727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394"/>
            <a:ext cx="9144000" cy="68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616915"/>
              </p:ext>
            </p:extLst>
          </p:nvPr>
        </p:nvGraphicFramePr>
        <p:xfrm>
          <a:off x="2819400" y="457200"/>
          <a:ext cx="5791200" cy="5465113"/>
        </p:xfrm>
        <a:graphic>
          <a:graphicData uri="http://schemas.openxmlformats.org/drawingml/2006/table">
            <a:tbl>
              <a:tblPr/>
              <a:tblGrid>
                <a:gridCol w="2476416"/>
                <a:gridCol w="1657392"/>
                <a:gridCol w="1657392"/>
              </a:tblGrid>
              <a:tr h="78472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Calibri" pitchFamily="34" charset="0"/>
                        </a:rPr>
                        <a:t>Percentage Distribution of the </a:t>
                      </a:r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Calibri" pitchFamily="34" charset="0"/>
                        </a:rPr>
                        <a:t>World's Manufacturing Production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Calibri" pitchFamily="34" charset="0"/>
                      </a:endParaRPr>
                    </a:p>
                  </a:txBody>
                  <a:tcPr marL="76846" marR="76846" marT="38423" marB="38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6846" marR="76846" marT="38423" marB="38423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846" marR="76846" marT="38423" marB="38423"/>
                </a:tc>
              </a:tr>
              <a:tr h="429659">
                <a:tc>
                  <a:txBody>
                    <a:bodyPr/>
                    <a:lstStyle/>
                    <a:p>
                      <a:pPr algn="r"/>
                      <a:endParaRPr lang="en-US" sz="28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1870</a:t>
                      </a:r>
                      <a:r>
                        <a:rPr lang="en-US" sz="32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1913</a:t>
                      </a:r>
                      <a:endParaRPr lang="en-US" sz="32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USA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23.3 </a:t>
                      </a:r>
                      <a:endParaRPr lang="en-US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35.8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Germany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13.2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15.7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U.K.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31.8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14.0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France</a:t>
                      </a:r>
                      <a:endParaRPr lang="en-US" sz="3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10.3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6.4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Russia</a:t>
                      </a:r>
                      <a:endParaRPr lang="en-US" sz="3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3.7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5.5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Italy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2.4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2.7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52218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Others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15.3</a:t>
                      </a:r>
                      <a:endParaRPr lang="en-US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19.9</a:t>
                      </a:r>
                      <a:endParaRPr lang="en-US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819400" y="6272833"/>
            <a:ext cx="5791200" cy="30777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Source:  </a:t>
            </a:r>
            <a:r>
              <a:rPr lang="en-US" sz="1400" b="1" dirty="0" smtClean="0">
                <a:hlinkClick r:id="rId4"/>
              </a:rPr>
              <a:t>http://www.fordham.edu/halsall/mod/indrevtabs1.asp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5700" dirty="0" smtClean="0">
                <a:ln/>
                <a:solidFill>
                  <a:schemeClr val="accent3"/>
                </a:solidFill>
                <a:effectLst/>
              </a:rPr>
              <a:t>The </a:t>
            </a:r>
            <a:r>
              <a:rPr lang="en-US" sz="5700" i="1" dirty="0" smtClean="0">
                <a:ln/>
                <a:solidFill>
                  <a:schemeClr val="accent3"/>
                </a:solidFill>
                <a:effectLst/>
              </a:rPr>
              <a:t>Daily Telegraph </a:t>
            </a:r>
            <a:r>
              <a:rPr lang="en-US" sz="5700" dirty="0" smtClean="0">
                <a:ln/>
                <a:solidFill>
                  <a:schemeClr val="accent3"/>
                </a:solidFill>
                <a:effectLst/>
              </a:rPr>
              <a:t>Affair</a:t>
            </a:r>
            <a:endParaRPr lang="en-US" sz="5700" dirty="0">
              <a:ln/>
              <a:solidFill>
                <a:schemeClr val="accent3"/>
              </a:solidFill>
              <a:effectLst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5715000" y="5414427"/>
            <a:ext cx="3124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hlinkClick r:id="rId3"/>
              </a:rPr>
              <a:t>Wilhelm II</a:t>
            </a:r>
            <a:r>
              <a:rPr lang="en-US" sz="4000" b="1" dirty="0"/>
              <a:t> </a:t>
            </a:r>
            <a:r>
              <a:rPr lang="en-US" sz="2800" b="1" dirty="0" smtClean="0"/>
              <a:t>“Kaiser Bill”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620161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A PR move gone seriously wrong!</a:t>
            </a:r>
            <a:endParaRPr lang="en-US" sz="4000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0" y="1730463"/>
            <a:ext cx="3339115" cy="2384337"/>
            <a:chOff x="1143000" y="1730463"/>
            <a:chExt cx="3339115" cy="2384337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1730463"/>
              <a:ext cx="3339115" cy="2384337"/>
              <a:chOff x="1143000" y="3984537"/>
              <a:chExt cx="3339115" cy="2384337"/>
            </a:xfrm>
          </p:grpSpPr>
          <p:pic>
            <p:nvPicPr>
              <p:cNvPr id="1029" name="Picture 5" descr="http://farm5.staticflickr.com/4002/4627497417_b6b683ac2a_z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3984537"/>
                <a:ext cx="3339115" cy="2384337"/>
              </a:xfrm>
              <a:prstGeom prst="rect">
                <a:avLst/>
              </a:prstGeom>
              <a:noFill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667000" y="6064121"/>
                <a:ext cx="17796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Photo by </a:t>
                </a:r>
                <a:r>
                  <a:rPr lang="en-US" sz="1200" dirty="0">
                    <a:hlinkClick r:id="rId6"/>
                  </a:rPr>
                  <a:t>@Doug88888</a:t>
                </a:r>
                <a:endParaRPr lang="en-US" sz="1200" dirty="0"/>
              </a:p>
            </p:txBody>
          </p:sp>
        </p:grpSp>
        <p:sp>
          <p:nvSpPr>
            <p:cNvPr id="8" name="TextBox 7">
              <a:hlinkClick r:id="rId4"/>
            </p:cNvPr>
            <p:cNvSpPr txBox="1"/>
            <p:nvPr/>
          </p:nvSpPr>
          <p:spPr>
            <a:xfrm>
              <a:off x="1158766" y="2667000"/>
              <a:ext cx="3303654" cy="58477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LINK</a:t>
              </a:r>
              <a:endParaRPr lang="en-US" sz="3200" b="1" dirty="0"/>
            </a:p>
          </p:txBody>
        </p:sp>
      </p:grpSp>
      <p:pic>
        <p:nvPicPr>
          <p:cNvPr id="3074" name="Picture 2" descr="File:Wilhelm II. 1905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2"/>
          <a:stretch/>
        </p:blipFill>
        <p:spPr bwMode="auto">
          <a:xfrm>
            <a:off x="6019800" y="1482994"/>
            <a:ext cx="2514600" cy="399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 descr="http://upload.wikimedia.org/wikipedia/commons/1/17/Wernerprok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853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800" y="152400"/>
            <a:ext cx="807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latin typeface="Franklin Gothic Demi" panose="020B0703020102020204" pitchFamily="34" charset="0"/>
              </a:rPr>
              <a:t>FRANCO-GERMAN TENSIONS</a:t>
            </a:r>
          </a:p>
        </p:txBody>
      </p:sp>
    </p:spTree>
    <p:extLst>
      <p:ext uri="{BB962C8B-B14F-4D97-AF65-F5344CB8AC3E}">
        <p14:creationId xmlns:p14="http://schemas.microsoft.com/office/powerpoint/2010/main" val="241965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638800"/>
          </a:xfrm>
        </p:spPr>
        <p:txBody>
          <a:bodyPr/>
          <a:lstStyle/>
          <a:p>
            <a:r>
              <a:rPr lang="en-US" sz="12500" dirty="0" smtClean="0"/>
              <a:t>The </a:t>
            </a:r>
            <a:br>
              <a:rPr lang="en-US" sz="12500" dirty="0" smtClean="0"/>
            </a:br>
            <a:r>
              <a:rPr lang="en-US" sz="12500" dirty="0" smtClean="0">
                <a:solidFill>
                  <a:schemeClr val="tx1"/>
                </a:solidFill>
              </a:rPr>
              <a:t>ALLIANCE</a:t>
            </a:r>
            <a:r>
              <a:rPr lang="en-US" sz="12500" dirty="0" smtClean="0"/>
              <a:t> System</a:t>
            </a:r>
            <a:endParaRPr lang="en-US" sz="12500" dirty="0"/>
          </a:p>
        </p:txBody>
      </p:sp>
    </p:spTree>
    <p:extLst>
      <p:ext uri="{BB962C8B-B14F-4D97-AF65-F5344CB8AC3E}">
        <p14:creationId xmlns:p14="http://schemas.microsoft.com/office/powerpoint/2010/main" val="38910135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-20053"/>
            <a:ext cx="2819400" cy="68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267200"/>
            <a:ext cx="7239000" cy="14478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9600" dirty="0" smtClean="0">
                <a:latin typeface="+mj-lt"/>
              </a:rPr>
              <a:t>ARCHITECT</a:t>
            </a:r>
            <a:endParaRPr lang="en-US" sz="9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023790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304800"/>
            <a:ext cx="5562600" cy="1524000"/>
          </a:xfrm>
          <a:solidFill>
            <a:schemeClr val="tx1">
              <a:alpha val="40000"/>
            </a:schemeClr>
          </a:solidFill>
          <a:ln>
            <a:noFill/>
          </a:ln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9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Alliances</a:t>
            </a:r>
            <a:endParaRPr lang="en-US" sz="96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6096000"/>
            <a:ext cx="129539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Map Credit: </a:t>
            </a:r>
            <a:r>
              <a:rPr lang="en-US" sz="1400" b="1" dirty="0" err="1">
                <a:solidFill>
                  <a:schemeClr val="tx1"/>
                </a:solidFill>
                <a:hlinkClick r:id="rId5" action="ppaction://hlinkfile" tooltip="User:Historicair"/>
              </a:rPr>
              <a:t>historicair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032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208152"/>
              </p:ext>
            </p:extLst>
          </p:nvPr>
        </p:nvGraphicFramePr>
        <p:xfrm>
          <a:off x="4953001" y="1981200"/>
          <a:ext cx="3733799" cy="2438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7337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Central</a:t>
                      </a:r>
                      <a:r>
                        <a:rPr lang="en-US" sz="3600" baseline="0" dirty="0" smtClean="0"/>
                        <a:t> Powers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Germany</a:t>
                      </a:r>
                    </a:p>
                    <a:p>
                      <a:pPr algn="ctr"/>
                      <a:r>
                        <a:rPr lang="en-US" sz="2800" b="1" dirty="0" smtClean="0"/>
                        <a:t>Austria-Hungary</a:t>
                      </a:r>
                    </a:p>
                    <a:p>
                      <a:pPr algn="ctr"/>
                      <a:r>
                        <a:rPr lang="en-US" sz="2800" b="1" dirty="0" smtClean="0"/>
                        <a:t>Ottoman Empire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trike="sngStrike" dirty="0" smtClean="0"/>
                        <a:t>Italy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036852"/>
              </p:ext>
            </p:extLst>
          </p:nvPr>
        </p:nvGraphicFramePr>
        <p:xfrm>
          <a:off x="533400" y="1981200"/>
          <a:ext cx="3429000" cy="23774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Triple Entente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Britain</a:t>
                      </a:r>
                    </a:p>
                    <a:p>
                      <a:pPr algn="ctr"/>
                      <a:r>
                        <a:rPr lang="en-US" sz="3600" b="1" dirty="0" smtClean="0"/>
                        <a:t>France</a:t>
                      </a:r>
                    </a:p>
                    <a:p>
                      <a:pPr algn="ctr"/>
                      <a:r>
                        <a:rPr lang="en-US" sz="3600" b="1" dirty="0" smtClean="0"/>
                        <a:t>Russia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04800" y="6096000"/>
            <a:ext cx="129539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Map Credit: </a:t>
            </a:r>
            <a:r>
              <a:rPr lang="en-US" sz="1400" b="1" dirty="0" err="1">
                <a:solidFill>
                  <a:schemeClr val="tx1"/>
                </a:solidFill>
                <a:hlinkClick r:id="rId5" action="ppaction://hlinkfile" tooltip="User:Historicair"/>
              </a:rPr>
              <a:t>historicair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9934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3166030"/>
            <a:ext cx="2220771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7200" b="1" dirty="0" smtClean="0">
                <a:ln/>
                <a:solidFill>
                  <a:schemeClr val="accent3"/>
                </a:solidFill>
                <a:effectLst/>
                <a:latin typeface="Franklin Gothic Demi" pitchFamily="34" charset="0"/>
                <a:cs typeface="Calibri" pitchFamily="34" charset="0"/>
              </a:rPr>
              <a:t>TABLE OF CONTENTS</a:t>
            </a:r>
            <a:endParaRPr lang="en-US" sz="7200" b="1" dirty="0">
              <a:ln/>
              <a:solidFill>
                <a:schemeClr val="accent3"/>
              </a:solidFill>
              <a:effectLst/>
              <a:latin typeface="Franklin Gothic Demi" pitchFamily="34" charset="0"/>
              <a:cs typeface="Calibri" pitchFamily="34" charset="0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66030"/>
            <a:ext cx="2209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77000" y="2632630"/>
            <a:ext cx="22098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Demi" pitchFamily="34" charset="0"/>
              </a:rPr>
              <a:t>PART III</a:t>
            </a:r>
            <a:endParaRPr lang="en-US" sz="2800" dirty="0">
              <a:latin typeface="Franklin Gothic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4994830"/>
            <a:ext cx="220980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Demi" pitchFamily="34" charset="0"/>
              </a:rPr>
              <a:t>C</a:t>
            </a:r>
            <a:r>
              <a:rPr lang="en-US" sz="2200" dirty="0" smtClean="0">
                <a:latin typeface="Franklin Gothic Demi" pitchFamily="34" charset="0"/>
              </a:rPr>
              <a:t>onsequences</a:t>
            </a:r>
            <a:endParaRPr lang="en-US" sz="2200" dirty="0">
              <a:latin typeface="Franklin Gothic Dem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632630"/>
            <a:ext cx="22098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Demi" pitchFamily="34" charset="0"/>
              </a:rPr>
              <a:t>PART I</a:t>
            </a:r>
            <a:endParaRPr lang="en-US" sz="2800" dirty="0">
              <a:latin typeface="Franklin Gothic Dem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002033"/>
            <a:ext cx="220980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Demi" pitchFamily="34" charset="0"/>
              </a:rPr>
              <a:t>Causes</a:t>
            </a:r>
            <a:endParaRPr lang="en-US" sz="2400" dirty="0">
              <a:latin typeface="Franklin Gothic Demi" pitchFamily="34" charset="0"/>
            </a:endParaRPr>
          </a:p>
        </p:txBody>
      </p:sp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66030"/>
            <a:ext cx="2209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05200" y="2620962"/>
            <a:ext cx="22098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Demi" pitchFamily="34" charset="0"/>
              </a:rPr>
              <a:t>PART III</a:t>
            </a:r>
            <a:endParaRPr lang="en-US" sz="2800" dirty="0">
              <a:latin typeface="Franklin Gothic Dem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4990365"/>
            <a:ext cx="220980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Demi" pitchFamily="34" charset="0"/>
              </a:rPr>
              <a:t>Course</a:t>
            </a:r>
            <a:endParaRPr lang="en-US" sz="2400" dirty="0"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b="1" dirty="0" err="1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Jayel</a:t>
            </a:r>
            <a:r>
              <a:rPr lang="en-US" b="1" dirty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 </a:t>
            </a:r>
            <a:r>
              <a:rPr lang="en-US" b="1" dirty="0" err="1" smtClean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Aheram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1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b="1" dirty="0" err="1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Jayel</a:t>
            </a:r>
            <a:r>
              <a:rPr lang="en-US" b="1" dirty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 </a:t>
            </a:r>
            <a:r>
              <a:rPr lang="en-US" b="1" dirty="0" err="1" smtClean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Aheram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343400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The objective was </a:t>
            </a:r>
          </a:p>
          <a:p>
            <a:r>
              <a:rPr lang="en-US" sz="4400" b="1" dirty="0" smtClean="0"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NOT to go to war.</a:t>
            </a:r>
            <a:endParaRPr lang="en-US" sz="4400" b="1" dirty="0">
              <a:effectLst>
                <a:glow rad="101600">
                  <a:schemeClr val="accent2">
                    <a:lumMod val="5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d/Chain_of_Friendship_carto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68"/>
            <a:ext cx="9144000" cy="63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6000748"/>
            <a:ext cx="4038600" cy="7048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1914 American Cartoon</a:t>
            </a:r>
          </a:p>
        </p:txBody>
      </p:sp>
    </p:spTree>
    <p:extLst>
      <p:ext uri="{BB962C8B-B14F-4D97-AF65-F5344CB8AC3E}">
        <p14:creationId xmlns:p14="http://schemas.microsoft.com/office/powerpoint/2010/main" val="13998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-20053"/>
            <a:ext cx="2819400" cy="68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1896070"/>
            <a:ext cx="43156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IT WORKS!!!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350888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-20053"/>
            <a:ext cx="2819400" cy="68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1896070"/>
            <a:ext cx="43156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IT WORKS!!!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3733800"/>
            <a:ext cx="3623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...until it doesn’t.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55919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  <a:alpha val="60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4/43/Africa1898.png/715px-Africa189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23075" r="6089" b="30262"/>
          <a:stretch/>
        </p:blipFill>
        <p:spPr bwMode="auto">
          <a:xfrm>
            <a:off x="0" y="-76201"/>
            <a:ext cx="9220201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" y="968374"/>
            <a:ext cx="9220202" cy="1774826"/>
          </a:xfrm>
          <a:gradFill>
            <a:gsLst>
              <a:gs pos="0">
                <a:schemeClr val="dk1">
                  <a:shade val="51000"/>
                  <a:satMod val="130000"/>
                  <a:alpha val="70000"/>
                </a:schemeClr>
              </a:gs>
              <a:gs pos="80000">
                <a:schemeClr val="dk1">
                  <a:shade val="93000"/>
                  <a:satMod val="130000"/>
                  <a:alpha val="70000"/>
                </a:schemeClr>
              </a:gs>
              <a:gs pos="100000">
                <a:schemeClr val="dk1">
                  <a:shade val="94000"/>
                  <a:satMod val="135000"/>
                  <a:alpha val="70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sz="10200" b="1" dirty="0" smtClean="0"/>
              <a:t>IMPERIALISM</a:t>
            </a:r>
            <a:endParaRPr lang="en-US" sz="10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4200" y="3962400"/>
            <a:ext cx="5410200" cy="1981200"/>
          </a:xfrm>
          <a:gradFill>
            <a:gsLst>
              <a:gs pos="0">
                <a:schemeClr val="dk1">
                  <a:shade val="51000"/>
                  <a:satMod val="130000"/>
                  <a:alpha val="70000"/>
                </a:schemeClr>
              </a:gs>
              <a:gs pos="80000">
                <a:schemeClr val="dk1">
                  <a:shade val="93000"/>
                  <a:satMod val="130000"/>
                  <a:alpha val="70000"/>
                </a:schemeClr>
              </a:gs>
              <a:gs pos="100000">
                <a:schemeClr val="dk1">
                  <a:shade val="94000"/>
                  <a:satMod val="135000"/>
                  <a:alpha val="70000"/>
                </a:schemeClr>
              </a:gs>
            </a:gsLst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4800" b="1" dirty="0">
                <a:solidFill>
                  <a:schemeClr val="lt1"/>
                </a:solidFill>
                <a:latin typeface="AFL Font nonmetric" panose="02090504030505020304" pitchFamily="18" charset="0"/>
              </a:rPr>
              <a:t>National Rivalry Goes Global</a:t>
            </a:r>
          </a:p>
        </p:txBody>
      </p:sp>
      <p:sp>
        <p:nvSpPr>
          <p:cNvPr id="4" name="AutoShape 2" descr="http://upload.wikimedia.org/wikipedia/commons/thumb/4/43/Africa1898.png/640px-Africa1898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le:Eugène Delacroix - La liberté guidant le peu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591"/>
            <a:ext cx="9144000" cy="681341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81400"/>
            <a:ext cx="9144000" cy="990600"/>
          </a:xfrm>
          <a:solidFill>
            <a:schemeClr val="accent4">
              <a:lumMod val="10000"/>
              <a:alpha val="60000"/>
            </a:schemeClr>
          </a:solidFill>
        </p:spPr>
        <p:txBody>
          <a:bodyPr anchor="ctr">
            <a:noAutofit/>
          </a:bodyPr>
          <a:lstStyle/>
          <a:p>
            <a:r>
              <a:rPr lang="en-US" sz="10000" dirty="0" smtClean="0"/>
              <a:t>NATIONALISM</a:t>
            </a:r>
            <a:endParaRPr lang="en-US" sz="10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0" y="6324600"/>
            <a:ext cx="5486400" cy="381000"/>
          </a:xfrm>
          <a:solidFill>
            <a:schemeClr val="accent4">
              <a:lumMod val="10000"/>
            </a:schemeClr>
          </a:soli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1800" i="1" dirty="0" smtClean="0">
                <a:hlinkClick r:id="rId4" action="ppaction://hlinkfile"/>
              </a:rPr>
              <a:t>Liberty Leading the People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(Eugène Delacroix, 1830) 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le:Eugène Delacroix - La liberté guidant le peu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591"/>
            <a:ext cx="9144000" cy="681341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1524000"/>
          </a:xfrm>
          <a:solidFill>
            <a:schemeClr val="accent4">
              <a:lumMod val="10000"/>
              <a:alpha val="60000"/>
            </a:schemeClr>
          </a:solidFill>
        </p:spPr>
        <p:txBody>
          <a:bodyPr anchor="ctr">
            <a:noAutofit/>
          </a:bodyPr>
          <a:lstStyle/>
          <a:p>
            <a:pPr lvl="0"/>
            <a:r>
              <a:rPr lang="en-US" sz="5400" b="1" dirty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Self-Determination </a:t>
            </a:r>
            <a:r>
              <a:rPr lang="en-US" sz="54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/>
            </a:r>
            <a:br>
              <a:rPr lang="en-US" sz="54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</a:br>
            <a:r>
              <a:rPr lang="en-US" sz="40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on </a:t>
            </a:r>
            <a:r>
              <a:rPr lang="en-US" sz="4000" b="1" dirty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the Basis of </a:t>
            </a:r>
            <a:r>
              <a:rPr lang="en-US" sz="40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Ethnicity</a:t>
            </a:r>
            <a:endParaRPr lang="en-US" sz="13800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505200" y="6324600"/>
            <a:ext cx="5486400" cy="381000"/>
          </a:xfrm>
          <a:solidFill>
            <a:schemeClr val="accent4">
              <a:lumMod val="10000"/>
            </a:schemeClr>
          </a:soli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1800" i="1" dirty="0" smtClean="0">
                <a:hlinkClick r:id="rId4" action="ppaction://hlinkfile"/>
              </a:rPr>
              <a:t>Liberty Leading the People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(Eugène Delacroix, 1830) 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1787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9EBEB"/>
            </a:gs>
            <a:gs pos="100000">
              <a:srgbClr val="C8F5F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3/31/Balkan_Peninsula.svg/800px-Balkan_Peninsul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429"/>
            <a:ext cx="8229600" cy="68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3265" y="6311384"/>
            <a:ext cx="27495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Map Credit: </a:t>
            </a:r>
            <a:r>
              <a:rPr lang="en-US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3" tooltip="User:ArnoldPlaton"/>
              </a:rPr>
              <a:t>ArnoldPlaton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upload.wikimedia.org/wikipedia/commons/thumb/8/89/Former_Yugoslavia_2008.PNG/1024px-Former_Yugoslavia_20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165668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sz="6000" dirty="0" smtClean="0">
                <a:solidFill>
                  <a:schemeClr val="tx2">
                    <a:lumMod val="10000"/>
                  </a:schemeClr>
                </a:solidFill>
                <a:effectLst/>
              </a:rPr>
              <a:t>The “Former Yugoslavia”</a:t>
            </a:r>
            <a:endParaRPr lang="en-US" sz="6000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641" y="6263758"/>
            <a:ext cx="290335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Map Credit: </a:t>
            </a:r>
            <a:r>
              <a:rPr lang="en-US" dirty="0" smtClean="0">
                <a:solidFill>
                  <a:srgbClr val="663366"/>
                </a:solidFill>
                <a:latin typeface="Arial" panose="020B0604020202020204" pitchFamily="34" charset="0"/>
                <a:hlinkClick r:id="rId3" tooltip="en:User:Ijanderson977"/>
              </a:rPr>
              <a:t>Ijanderson977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theatlantic.com/static/infocus/wwi/westernfront1/i/w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r="21190" b="19828"/>
          <a:stretch/>
        </p:blipFill>
        <p:spPr bwMode="auto">
          <a:xfrm>
            <a:off x="0" y="-152399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1838"/>
            <a:ext cx="9144000" cy="1325562"/>
          </a:xfrm>
        </p:spPr>
        <p:txBody>
          <a:bodyPr/>
          <a:lstStyle/>
          <a:p>
            <a:r>
              <a:rPr lang="en-US" sz="8800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/>
              </a:rPr>
              <a:t>CAUSES OF WWI</a:t>
            </a:r>
            <a:endParaRPr lang="en-US" sz="8800" dirty="0">
              <a:ln>
                <a:solidFill>
                  <a:schemeClr val="accent4">
                    <a:lumMod val="10000"/>
                  </a:schemeClr>
                </a:solidFill>
              </a:ln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4048" y="6467819"/>
            <a:ext cx="902375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Battlefield in the Marne between Souain and Perthes, 1915. </a:t>
            </a: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(Bibliotheque nationale de France)</a:t>
            </a: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5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87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2819400" cy="2819400"/>
          </a:xfrm>
        </p:spPr>
        <p:txBody>
          <a:bodyPr/>
          <a:lstStyle/>
          <a:p>
            <a:r>
              <a:rPr lang="en-US" sz="4800" b="1" dirty="0" smtClean="0">
                <a:latin typeface="AFL Font nonmetric" panose="02090504030505020304" pitchFamily="18" charset="0"/>
              </a:rPr>
              <a:t>It looks peaceful enough</a:t>
            </a:r>
            <a:endParaRPr lang="en-US" sz="4800" b="1" dirty="0">
              <a:latin typeface="AFL Font nonmetric" panose="020905040305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698" y="6044625"/>
            <a:ext cx="2339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Miss Snyder in Croatia </a:t>
            </a:r>
          </a:p>
          <a:p>
            <a:r>
              <a:rPr lang="en-US" sz="1600" dirty="0" smtClean="0"/>
              <a:t>(Used With Permission)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39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2/2d/HVO_Army_T-55_Glamoc_setup.jpg/1024px-HVO_Army_T-55_Glamoc_set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9" b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r>
              <a:rPr lang="en-US" sz="8000" dirty="0" smtClean="0">
                <a:solidFill>
                  <a:schemeClr val="tx2">
                    <a:lumMod val="10000"/>
                  </a:schemeClr>
                </a:solidFill>
              </a:rPr>
              <a:t>DON’T BE FOOLED</a:t>
            </a:r>
            <a:endParaRPr lang="en-US" sz="80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Evstafiev-bosnia-cell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"/>
          <a:stretch/>
        </p:blipFill>
        <p:spPr bwMode="auto">
          <a:xfrm>
            <a:off x="-1" y="0"/>
            <a:ext cx="922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2514600" cy="1143000"/>
          </a:xfrm>
        </p:spPr>
        <p:txBody>
          <a:bodyPr/>
          <a:lstStyle/>
          <a:p>
            <a:pPr algn="l"/>
            <a:r>
              <a:rPr lang="en-US" sz="1400" u="sng" dirty="0" err="1">
                <a:effectLst/>
                <a:latin typeface="AFL Font nonmetric" panose="02090504030505020304" pitchFamily="18" charset="0"/>
                <a:hlinkClick r:id="rId3" tooltip="Vedran Smailović"/>
              </a:rPr>
              <a:t>Vedran</a:t>
            </a:r>
            <a:r>
              <a:rPr lang="en-US" sz="1400" u="sng" dirty="0">
                <a:effectLst/>
                <a:latin typeface="AFL Font nonmetric" panose="02090504030505020304" pitchFamily="18" charset="0"/>
                <a:hlinkClick r:id="rId3" tooltip="Vedran Smailović"/>
              </a:rPr>
              <a:t> </a:t>
            </a:r>
            <a:r>
              <a:rPr lang="en-US" sz="1400" u="sng" dirty="0" err="1">
                <a:effectLst/>
                <a:latin typeface="AFL Font nonmetric" panose="02090504030505020304" pitchFamily="18" charset="0"/>
                <a:hlinkClick r:id="rId3" tooltip="Vedran Smailović"/>
              </a:rPr>
              <a:t>Smailović</a:t>
            </a:r>
            <a:r>
              <a:rPr lang="en-US" sz="1400" dirty="0">
                <a:effectLst/>
                <a:latin typeface="AFL Font nonmetric" panose="02090504030505020304" pitchFamily="18" charset="0"/>
              </a:rPr>
              <a:t> playing on top of the ruins of the </a:t>
            </a:r>
            <a:r>
              <a:rPr lang="en-US" sz="1400" dirty="0">
                <a:effectLst/>
                <a:latin typeface="AFL Font nonmetric" panose="02090504030505020304" pitchFamily="18" charset="0"/>
                <a:hlinkClick r:id="rId4" tooltip="Vijecnica"/>
              </a:rPr>
              <a:t>National library</a:t>
            </a:r>
            <a:r>
              <a:rPr lang="en-US" sz="1400" dirty="0">
                <a:effectLst/>
                <a:latin typeface="AFL Font nonmetric" panose="02090504030505020304" pitchFamily="18" charset="0"/>
              </a:rPr>
              <a:t> (1992)</a:t>
            </a:r>
            <a:endParaRPr lang="en-US" sz="1400" dirty="0">
              <a:latin typeface="AFL Font nonmetric" panose="020905040305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8123" y="6443246"/>
            <a:ext cx="2965877" cy="338554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Photo Credit: </a:t>
            </a:r>
            <a:r>
              <a:rPr lang="en-US" sz="1600" dirty="0">
                <a:solidFill>
                  <a:srgbClr val="663366"/>
                </a:solidFill>
                <a:latin typeface="Arial" panose="020B0604020202020204" pitchFamily="34" charset="0"/>
                <a:hlinkClick r:id="rId5" tooltip="w:en:User:Evstafiev"/>
              </a:rPr>
              <a:t>Mikhail </a:t>
            </a:r>
            <a:r>
              <a:rPr lang="en-US" sz="1600" dirty="0" err="1" smtClean="0">
                <a:solidFill>
                  <a:srgbClr val="663366"/>
                </a:solidFill>
                <a:latin typeface="Arial" panose="020B0604020202020204" pitchFamily="34" charset="0"/>
                <a:hlinkClick r:id="rId5" tooltip="w:en:User:Evstafiev"/>
              </a:rPr>
              <a:t>Evstafiev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88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le:Slavic europ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931"/>
            <a:ext cx="8991600" cy="68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47800"/>
            <a:ext cx="5181600" cy="1143000"/>
          </a:xfrm>
        </p:spPr>
        <p:txBody>
          <a:bodyPr/>
          <a:lstStyle/>
          <a:p>
            <a:r>
              <a:rPr lang="en-US" sz="6000" dirty="0" smtClean="0">
                <a:solidFill>
                  <a:schemeClr val="tx2">
                    <a:lumMod val="10000"/>
                  </a:schemeClr>
                </a:solidFill>
                <a:effectLst/>
              </a:rPr>
              <a:t>PAN-SLAVISM</a:t>
            </a:r>
            <a:endParaRPr lang="en-US" sz="6000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135469"/>
            <a:ext cx="1377300" cy="61555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smtClean="0"/>
              <a:t>Map Credit:</a:t>
            </a:r>
          </a:p>
          <a:p>
            <a:pPr algn="ctr"/>
            <a:r>
              <a:rPr lang="en-US" sz="1600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4" tooltip="User:CrazyPhunk"/>
              </a:rPr>
              <a:t>CrazyPhunk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9028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41541"/>
          </a:xfrm>
          <a:prstGeom prst="rect">
            <a:avLst/>
          </a:prstGeom>
          <a:noFill/>
        </p:spPr>
      </p:pic>
      <p:sp>
        <p:nvSpPr>
          <p:cNvPr id="8" name="Donut 7"/>
          <p:cNvSpPr/>
          <p:nvPr/>
        </p:nvSpPr>
        <p:spPr>
          <a:xfrm>
            <a:off x="5334000" y="4800600"/>
            <a:ext cx="1676400" cy="1752600"/>
          </a:xfrm>
          <a:prstGeom prst="donut">
            <a:avLst>
              <a:gd name="adj" fmla="val 619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2.staticflickr.com/1370/1490023936_9ca62a8c4b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7" y="0"/>
            <a:ext cx="8574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07" y="2819400"/>
            <a:ext cx="8574594" cy="1143000"/>
          </a:xfrm>
          <a:solidFill>
            <a:schemeClr val="accent4">
              <a:lumMod val="10000"/>
              <a:alpha val="80000"/>
            </a:schemeClr>
          </a:solidFill>
        </p:spPr>
        <p:txBody>
          <a:bodyPr/>
          <a:lstStyle/>
          <a:p>
            <a:r>
              <a:rPr lang="en-US" sz="8800" dirty="0" smtClean="0">
                <a:solidFill>
                  <a:schemeClr val="accent4"/>
                </a:solidFill>
              </a:rPr>
              <a:t>The Black Hand</a:t>
            </a:r>
            <a:endParaRPr lang="en-US" sz="88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4191000"/>
            <a:ext cx="3124200" cy="1638300"/>
          </a:xfrm>
          <a:solidFill>
            <a:schemeClr val="accent4">
              <a:lumMod val="10000"/>
              <a:alpha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6000" b="1" dirty="0" smtClean="0"/>
              <a:t>Serbian </a:t>
            </a:r>
            <a:r>
              <a:rPr lang="en-US" sz="3600" b="1" dirty="0" smtClean="0"/>
              <a:t>Nationalists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7361999" y="6324600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>
                <a:hlinkClick r:id="rId4"/>
              </a:rPr>
              <a:t>FotoRita</a:t>
            </a:r>
            <a:r>
              <a:rPr lang="en-US" sz="1200" dirty="0" smtClean="0">
                <a:hlinkClick r:id="rId4"/>
              </a:rPr>
              <a:t> </a:t>
            </a:r>
            <a:r>
              <a:rPr lang="en-US" sz="1200" dirty="0">
                <a:hlinkClick r:id="rId4"/>
              </a:rPr>
              <a:t>[</a:t>
            </a:r>
            <a:r>
              <a:rPr lang="en-US" sz="1200" dirty="0" err="1">
                <a:hlinkClick r:id="rId4"/>
              </a:rPr>
              <a:t>Allstar</a:t>
            </a:r>
            <a:r>
              <a:rPr lang="en-US" sz="1200" dirty="0">
                <a:hlinkClick r:id="rId4"/>
              </a:rPr>
              <a:t> maniac]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70770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41541"/>
          </a:xfrm>
          <a:prstGeom prst="rect">
            <a:avLst/>
          </a:prstGeom>
          <a:noFill/>
        </p:spPr>
      </p:pic>
      <p:sp>
        <p:nvSpPr>
          <p:cNvPr id="8" name="Donut 7"/>
          <p:cNvSpPr/>
          <p:nvPr/>
        </p:nvSpPr>
        <p:spPr>
          <a:xfrm>
            <a:off x="5334000" y="4800600"/>
            <a:ext cx="1676400" cy="1752600"/>
          </a:xfrm>
          <a:prstGeom prst="donut">
            <a:avLst>
              <a:gd name="adj" fmla="val 619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 rot="1228641">
            <a:off x="2315956" y="3745725"/>
            <a:ext cx="4929989" cy="2804262"/>
          </a:xfrm>
          <a:prstGeom prst="donut">
            <a:avLst>
              <a:gd name="adj" fmla="val 5282"/>
            </a:avLst>
          </a:prstGeom>
          <a:gradFill>
            <a:gsLst>
              <a:gs pos="0">
                <a:srgbClr val="C00000"/>
              </a:gs>
              <a:gs pos="80000">
                <a:srgbClr val="FF0000"/>
              </a:gs>
              <a:gs pos="100000">
                <a:srgbClr val="FD7D63"/>
              </a:gs>
            </a:gsLst>
          </a:gra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600" y="17526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 w="28575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SLAVS</a:t>
            </a:r>
            <a:endParaRPr lang="en-US" sz="9600" dirty="0">
              <a:ln w="28575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3505200" y="3200400"/>
            <a:ext cx="1981200" cy="1798997"/>
          </a:xfrm>
          <a:prstGeom prst="downArrow">
            <a:avLst/>
          </a:prstGeom>
          <a:gradFill>
            <a:gsLst>
              <a:gs pos="0">
                <a:srgbClr val="C00000"/>
              </a:gs>
              <a:gs pos="80000">
                <a:srgbClr val="FF0000"/>
              </a:gs>
              <a:gs pos="100000">
                <a:srgbClr val="FD7D63"/>
              </a:gs>
            </a:gsLst>
          </a:gra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9654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CA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4/4c/Franz_ferdinand.jpg/628px-Franz_ferdin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-228600"/>
            <a:ext cx="5981700" cy="7315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007142"/>
            <a:ext cx="8229600" cy="1143000"/>
          </a:xfrm>
        </p:spPr>
        <p:txBody>
          <a:bodyPr/>
          <a:lstStyle/>
          <a:p>
            <a:r>
              <a:rPr lang="en-US" sz="16600" dirty="0" smtClean="0">
                <a:ln w="28575">
                  <a:solidFill>
                    <a:schemeClr val="accent4">
                      <a:lumMod val="10000"/>
                    </a:schemeClr>
                  </a:solidFill>
                </a:ln>
              </a:rPr>
              <a:t>HEIR</a:t>
            </a:r>
            <a:endParaRPr lang="en-US" sz="16600" dirty="0">
              <a:ln w="28575">
                <a:solidFill>
                  <a:schemeClr val="accent4">
                    <a:lumMod val="1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800100"/>
            <a:ext cx="3371850" cy="55245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FL Font nonmetric" panose="02090504030505020304" pitchFamily="18" charset="0"/>
              </a:rPr>
              <a:t>Archduke </a:t>
            </a:r>
            <a:r>
              <a:rPr lang="en-US" sz="8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FL Font nonmetric" panose="02090504030505020304" pitchFamily="18" charset="0"/>
              </a:rPr>
              <a:t>Franz </a:t>
            </a:r>
            <a:r>
              <a:rPr lang="en-US" sz="48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FL Font nonmetric" panose="02090504030505020304" pitchFamily="18" charset="0"/>
              </a:rPr>
              <a:t>Ferdinand of Austria</a:t>
            </a:r>
            <a:endParaRPr lang="en-US" sz="48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4814" r="22286" b="8741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2" name="Down Arrow 1"/>
          <p:cNvSpPr/>
          <p:nvPr/>
        </p:nvSpPr>
        <p:spPr bwMode="auto">
          <a:xfrm rot="20523050">
            <a:off x="3724811" y="1086603"/>
            <a:ext cx="2738355" cy="4478465"/>
          </a:xfrm>
          <a:prstGeom prst="downArrow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ARCHDUKE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52567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8/88/Latin_Brid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724400"/>
            <a:ext cx="5715000" cy="1143000"/>
          </a:xfrm>
          <a:ln>
            <a:noFill/>
          </a:ln>
        </p:spPr>
        <p:txBody>
          <a:bodyPr/>
          <a:lstStyle/>
          <a:p>
            <a:r>
              <a:rPr lang="en-US" sz="8800" dirty="0" smtClean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tx1"/>
                </a:solidFill>
              </a:rPr>
              <a:t>SARAJEVO</a:t>
            </a:r>
            <a:endParaRPr lang="en-US" sz="8800" dirty="0">
              <a:ln w="19050">
                <a:solidFill>
                  <a:schemeClr val="accent4">
                    <a:lumMod val="1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825" y="6324600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Picture Credit:</a:t>
            </a:r>
            <a:r>
              <a:rPr lang="en-US" dirty="0">
                <a:latin typeface="Arial" panose="020B0604020202020204" pitchFamily="34" charset="0"/>
              </a:rPr>
              <a:t> </a:t>
            </a:r>
            <a:r>
              <a:rPr lang="en-US" dirty="0">
                <a:latin typeface="Arial" panose="020B0604020202020204" pitchFamily="34" charset="0"/>
                <a:hlinkClick r:id="rId3" tooltip="en:User:Aloysius"/>
              </a:rPr>
              <a:t>Aloysius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t="2538" r="-1" b="26994"/>
          <a:stretch/>
        </p:blipFill>
        <p:spPr bwMode="auto">
          <a:xfrm>
            <a:off x="0" y="1010652"/>
            <a:ext cx="9144000" cy="58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4572000" y="228600"/>
            <a:ext cx="4191000" cy="1981200"/>
          </a:xfrm>
          <a:prstGeom prst="cloudCallout">
            <a:avLst>
              <a:gd name="adj1" fmla="val -60450"/>
              <a:gd name="adj2" fmla="val 3335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5257800" y="628471"/>
            <a:ext cx="3429000" cy="1261884"/>
          </a:xfrm>
          <a:custGeom>
            <a:avLst/>
            <a:gdLst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3429000 w 3429000"/>
              <a:gd name="connsiteY2" fmla="*/ 1200329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2971800 w 3429000"/>
              <a:gd name="connsiteY2" fmla="*/ 1176266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1200329">
                <a:moveTo>
                  <a:pt x="0" y="0"/>
                </a:moveTo>
                <a:lnTo>
                  <a:pt x="3429000" y="0"/>
                </a:lnTo>
                <a:lnTo>
                  <a:pt x="2971800" y="1176266"/>
                </a:ln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prstClr val="black"/>
                </a:solidFill>
                <a:latin typeface="AFL Font nonmetric" panose="02090504030505020304" pitchFamily="18" charset="0"/>
              </a:rPr>
              <a:t>What started </a:t>
            </a:r>
            <a:r>
              <a:rPr lang="en-US" sz="4000" b="1" dirty="0" smtClean="0">
                <a:solidFill>
                  <a:prstClr val="black"/>
                </a:solidFill>
                <a:latin typeface="AFL Font nonmetric" panose="02090504030505020304" pitchFamily="18" charset="0"/>
              </a:rPr>
              <a:t>this mess?</a:t>
            </a:r>
            <a:endParaRPr lang="en-US" sz="4000" b="1" dirty="0">
              <a:solidFill>
                <a:prstClr val="black"/>
              </a:solidFill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105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le:FranzFerdinandC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82"/>
            <a:ext cx="9160642" cy="687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39000" y="6488667"/>
            <a:ext cx="18406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Photo by </a:t>
            </a:r>
            <a:r>
              <a:rPr lang="en-US" sz="1400" b="1" dirty="0" smtClean="0">
                <a:hlinkClick r:id="rId4" tooltip="User:Alexf"/>
              </a:rPr>
              <a:t>Alexf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957241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upload.wikimedia.org/wikipedia/commons/e/ea/DC-1914-27-d-Sarajevo-cropp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30830"/>
          <a:stretch/>
        </p:blipFill>
        <p:spPr bwMode="auto">
          <a:xfrm>
            <a:off x="-6824" y="-76199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d/dc/FranzFerdinand_unifo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87"/>
          <a:stretch/>
        </p:blipFill>
        <p:spPr bwMode="auto">
          <a:xfrm>
            <a:off x="-4011" y="-31081"/>
            <a:ext cx="9144000" cy="69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t="12712" r="17316" b="10169"/>
          <a:stretch/>
        </p:blipFill>
        <p:spPr>
          <a:xfrm>
            <a:off x="-1" y="-76201"/>
            <a:ext cx="9220201" cy="6934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6400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/>
              <a:t>Photo by </a:t>
            </a:r>
            <a:r>
              <a:rPr lang="en-US" b="1" dirty="0" smtClean="0">
                <a:solidFill>
                  <a:srgbClr val="212124"/>
                </a:solidFill>
                <a:latin typeface="Proxima Nova"/>
                <a:hlinkClick r:id="rId4" tooltip="Go to ☻☺'s photostream"/>
              </a:rPr>
              <a:t>☻☺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43400"/>
            <a:ext cx="8229600" cy="1143000"/>
          </a:xfrm>
        </p:spPr>
        <p:txBody>
          <a:bodyPr/>
          <a:lstStyle/>
          <a:p>
            <a:pPr algn="r"/>
            <a:r>
              <a:rPr lang="en-US" sz="9600" dirty="0" smtClean="0">
                <a:latin typeface="AFL Font nonmetric" panose="02090504030505020304" pitchFamily="18" charset="0"/>
              </a:rPr>
              <a:t>IGNITE</a:t>
            </a:r>
            <a:endParaRPr lang="en-US" sz="9600" dirty="0">
              <a:latin typeface="AFL Font nonmetric" panose="02090504030505020304" pitchFamily="18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7200" dirty="0" smtClean="0">
                <a:solidFill>
                  <a:schemeClr val="tx2">
                    <a:lumMod val="10000"/>
                  </a:schemeClr>
                </a:solidFill>
                <a:effectLst/>
              </a:rPr>
              <a:t>The Web of Alliances</a:t>
            </a:r>
            <a:endParaRPr lang="en-US" sz="7200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pic>
        <p:nvPicPr>
          <p:cNvPr id="7170" name="Picture 2" descr="http://upload.wikimedia.org/wikipedia/commons/thumb/4/4e/WWIchartX.svg/1024px-WWIchartX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2924"/>
            <a:ext cx="7772400" cy="507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6400" y="6412468"/>
            <a:ext cx="3581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Art Credit: 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4" tooltip="User:It Is Me Here"/>
              </a:rPr>
              <a:t>It Is Me </a:t>
            </a:r>
            <a:r>
              <a:rPr lang="en-US" dirty="0" smtClean="0">
                <a:solidFill>
                  <a:srgbClr val="0B0080"/>
                </a:solidFill>
                <a:latin typeface="Arial" panose="020B0604020202020204" pitchFamily="34" charset="0"/>
                <a:hlinkClick r:id="rId4" tooltip="User:It Is Me Here"/>
              </a:rPr>
              <a:t>Here</a:t>
            </a:r>
            <a:r>
              <a:rPr lang="en-US" dirty="0" smtClean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5" tooltip="User:Xiaphias"/>
              </a:rPr>
              <a:t>Xiaphias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065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255"/>
            <a:ext cx="8229600" cy="1061545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6000" i="1" dirty="0" smtClean="0">
                <a:ln/>
                <a:solidFill>
                  <a:schemeClr val="accent3"/>
                </a:solidFill>
                <a:effectLst/>
              </a:rPr>
              <a:t>The Bench Clears…</a:t>
            </a:r>
            <a:endParaRPr lang="en-US" sz="6000" i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6172200"/>
            <a:ext cx="3581400" cy="495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2400" y="610766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http://www.youtube.com/watch?v=eZ3eA5ytOqg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" y="1066800"/>
            <a:ext cx="9136117" cy="49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022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953001" y="1981200"/>
          <a:ext cx="3733799" cy="2438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7337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Central</a:t>
                      </a:r>
                      <a:r>
                        <a:rPr lang="en-US" sz="3600" baseline="0" dirty="0" smtClean="0"/>
                        <a:t> Powers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Germany</a:t>
                      </a:r>
                    </a:p>
                    <a:p>
                      <a:pPr algn="ctr"/>
                      <a:r>
                        <a:rPr lang="en-US" sz="2800" b="1" dirty="0" smtClean="0"/>
                        <a:t>Austria-Hungary</a:t>
                      </a:r>
                    </a:p>
                    <a:p>
                      <a:pPr algn="ctr"/>
                      <a:r>
                        <a:rPr lang="en-US" sz="2800" b="1" dirty="0" smtClean="0"/>
                        <a:t>Ottoman Empire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trike="sngStrike" dirty="0" smtClean="0"/>
                        <a:t>Italy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/>
          </p:nvPr>
        </p:nvGraphicFramePr>
        <p:xfrm>
          <a:off x="533400" y="1981200"/>
          <a:ext cx="3429000" cy="23774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Triple Entente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Britain</a:t>
                      </a:r>
                    </a:p>
                    <a:p>
                      <a:pPr algn="ctr"/>
                      <a:r>
                        <a:rPr lang="en-US" sz="3600" b="1" dirty="0" smtClean="0"/>
                        <a:t>France</a:t>
                      </a:r>
                    </a:p>
                    <a:p>
                      <a:pPr algn="ctr"/>
                      <a:r>
                        <a:rPr lang="en-US" sz="3600" b="1" dirty="0" smtClean="0"/>
                        <a:t>Russia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04800" y="6096000"/>
            <a:ext cx="129539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Map Credit: </a:t>
            </a:r>
            <a:r>
              <a:rPr lang="en-US" sz="1400" b="1" dirty="0" err="1">
                <a:solidFill>
                  <a:schemeClr val="tx1"/>
                </a:solidFill>
                <a:hlinkClick r:id="rId4" action="ppaction://hlinkfile" tooltip="User:Historicair"/>
              </a:rPr>
              <a:t>historicair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9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1"/>
            <a:ext cx="8229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16600" dirty="0" smtClean="0"/>
              <a:t>Modern </a:t>
            </a:r>
            <a:r>
              <a:rPr lang="en-US" sz="13800" dirty="0" smtClean="0"/>
              <a:t>Warfare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181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advent of World War I introduced several new military technologies that were used for the first time.</a:t>
            </a:r>
            <a:endParaRPr lang="en-US" sz="24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215/2464704787_371cbbddc9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794"/>
            <a:ext cx="9162392" cy="687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93" y="52578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Civil War Cannon</a:t>
            </a: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46684" y="6488668"/>
            <a:ext cx="1705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hlinkClick r:id="rId4" action="ppaction://hlinkfile"/>
              </a:rPr>
              <a:t>terra2055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165340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fineartamerica.com/images-medium-large/world-war-i-german-heavy-artillery-everet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5"/>
          <a:stretch/>
        </p:blipFill>
        <p:spPr bwMode="auto">
          <a:xfrm>
            <a:off x="10510" y="1"/>
            <a:ext cx="91334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9530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WWI Artillery Piece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5396899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219200"/>
          </a:xfrm>
        </p:spPr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300" b="1" dirty="0" smtClean="0">
                <a:ln/>
                <a:solidFill>
                  <a:schemeClr val="accent3"/>
                </a:solidFill>
                <a:effectLst/>
              </a:rPr>
              <a:t>CAUSES of World War I</a:t>
            </a:r>
            <a:endParaRPr lang="en-US" sz="63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6196" y="1828800"/>
            <a:ext cx="1524000" cy="4572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M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A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I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N</a:t>
            </a:r>
          </a:p>
          <a:p>
            <a:pPr algn="ctr">
              <a:buNone/>
            </a:pP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rgbClr val="FD7D63"/>
                  </a:gs>
                  <a:gs pos="90000">
                    <a:schemeClr val="accent3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1596" y="2012732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ritannic Bold" pitchFamily="34" charset="0"/>
              </a:rPr>
              <a:t>ILITARISM</a:t>
            </a:r>
            <a:endParaRPr lang="en-US" sz="4000" b="1" dirty="0">
              <a:latin typeface="Britann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1596" y="310211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/>
              <a:t>LLIANCES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1596" y="4267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/>
              <a:t>MPERIALISM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5396" y="5435025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/>
              <a:t>ATIONALISM</a:t>
            </a:r>
          </a:p>
        </p:txBody>
      </p:sp>
      <p:pic>
        <p:nvPicPr>
          <p:cNvPr id="2052" name="Picture 4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r="27392"/>
          <a:stretch/>
        </p:blipFill>
        <p:spPr bwMode="auto">
          <a:xfrm>
            <a:off x="627648" y="1685412"/>
            <a:ext cx="3334752" cy="45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8039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648200"/>
            <a:ext cx="9144001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Civil War Gatling Gun</a:t>
            </a:r>
            <a:endParaRPr lang="en-US" sz="6000" b="1" dirty="0"/>
          </a:p>
        </p:txBody>
      </p:sp>
      <p:pic>
        <p:nvPicPr>
          <p:cNvPr id="10242" name="Picture 2" descr="http://3.bp.blogspot.com/-qy74bnU_J3s/UCpQtjT7cnI/AAAAAAAAHi0/CdLaF-IWOTA/s1600/TOJWGatlingGun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942"/>
            <a:ext cx="9144000" cy="46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64124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Screenshot from </a:t>
            </a:r>
            <a:r>
              <a:rPr lang="en-US" i="1" dirty="0" smtClean="0"/>
              <a:t>The Outlaw </a:t>
            </a:r>
            <a:r>
              <a:rPr lang="en-US" i="1" dirty="0" err="1" smtClean="0"/>
              <a:t>Josey</a:t>
            </a:r>
            <a:r>
              <a:rPr lang="en-US" i="1" dirty="0" smtClean="0"/>
              <a:t> Wales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462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4.bp.blogspot.com/-Fj4NPp8OImI/UAQ0i69zYDI/AAAAAAAAE_k/R9ioJlIwMCI/s1600/Vickers_machine_gun_crew_with_gas_mas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482" cy="56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760" y="5674356"/>
            <a:ext cx="9144001" cy="1183644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WWI Machine Gun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82715096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reecesocialstudies.files.wordpress.com/2012/03/a0003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28234" cy="68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40386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8000" b="1" dirty="0" smtClean="0"/>
              <a:t>Trench Warfare</a:t>
            </a:r>
            <a:endParaRPr lang="en-US" sz="80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94/4056220150_833e64acee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r="3598" b="721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51054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8000" b="1" dirty="0" smtClean="0"/>
              <a:t>Trench Foot</a:t>
            </a:r>
            <a:endParaRPr lang="en-US" sz="8000" b="1" dirty="0"/>
          </a:p>
        </p:txBody>
      </p:sp>
      <p:sp>
        <p:nvSpPr>
          <p:cNvPr id="2" name="Rectangle 1"/>
          <p:cNvSpPr/>
          <p:nvPr/>
        </p:nvSpPr>
        <p:spPr>
          <a:xfrm>
            <a:off x="5616214" y="6488668"/>
            <a:ext cx="3451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err="1">
                <a:hlinkClick r:id="rId4"/>
              </a:rPr>
              <a:t>BiblioArchives</a:t>
            </a:r>
            <a:r>
              <a:rPr lang="en-US" sz="1400" dirty="0">
                <a:hlinkClick r:id="rId4"/>
              </a:rPr>
              <a:t> / </a:t>
            </a:r>
            <a:r>
              <a:rPr lang="en-US" sz="1400" dirty="0" err="1">
                <a:hlinkClick r:id="rId4"/>
              </a:rPr>
              <a:t>LibraryArchives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4289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richey\AppData\Local\Microsoft\Windows\Temporary Internet Files\Content.IE5\JJFOHFMP\MP900408938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953000"/>
            <a:ext cx="9162393" cy="1143000"/>
          </a:xfrm>
          <a:solidFill>
            <a:schemeClr val="accent2">
              <a:lumMod val="50000"/>
              <a:alpha val="85000"/>
            </a:schemeClr>
          </a:solidFill>
        </p:spPr>
        <p:txBody>
          <a:bodyPr/>
          <a:lstStyle/>
          <a:p>
            <a:r>
              <a:rPr lang="en-US" sz="7200" b="1" dirty="0" smtClean="0"/>
              <a:t>STALEMATE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442584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richey\AppData\Local\Microsoft\Windows\Temporary Internet Files\Content.IE5\JJFOHFMP\MP900408938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967407"/>
            <a:ext cx="8229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World War I was marked by prolonged battles that resulted in high casualties and little territorial gain.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327833962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ldiers emerge from a trench and go over the top into battle during the First World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223"/>
            <a:ext cx="9144000" cy="66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2667000" cy="2324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Soldiers emerge from a trench and go over the top into battle during the First World Wa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36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8327"/>
            <a:ext cx="3200400" cy="324447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Over The Top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67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670.photobucket.com/albums/vv70/LoganK07/NoMans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566"/>
            <a:ext cx="9144000" cy="582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955766"/>
            <a:ext cx="2685392" cy="1031966"/>
          </a:xfrm>
          <a:solidFill>
            <a:schemeClr val="accent2">
              <a:lumMod val="50000"/>
              <a:alpha val="85000"/>
            </a:schemeClr>
          </a:solidFill>
        </p:spPr>
        <p:txBody>
          <a:bodyPr/>
          <a:lstStyle/>
          <a:p>
            <a:r>
              <a:rPr lang="en-US" sz="6000" b="1" dirty="0" smtClean="0"/>
              <a:t>FUN!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9956121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25.media.tumblr.com/tumblr_m2j89nHyD71r2etb2o1_12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8544"/>
            <a:ext cx="9152021" cy="69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010" y="4419600"/>
            <a:ext cx="4415590" cy="2286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Mustard Gas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6" name="Picture 4" descr="File:Wikipedia-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5676900"/>
            <a:ext cx="952500" cy="9525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9869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le:Mustard gas bur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"/>
          <a:stretch/>
        </p:blipFill>
        <p:spPr bwMode="auto">
          <a:xfrm>
            <a:off x="16042" y="28074"/>
            <a:ext cx="9127958" cy="68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 bwMode="auto">
          <a:xfrm>
            <a:off x="685800" y="304800"/>
            <a:ext cx="2667000" cy="1981200"/>
          </a:xfrm>
          <a:prstGeom prst="cloudCallout">
            <a:avLst>
              <a:gd name="adj1" fmla="val 80069"/>
              <a:gd name="adj2" fmla="val 225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96205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Should’ve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worn </a:t>
            </a:r>
            <a:r>
              <a:rPr lang="en-US" sz="2800" b="1" dirty="0">
                <a:solidFill>
                  <a:schemeClr val="bg1"/>
                </a:solidFill>
              </a:rPr>
              <a:t>my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gas mask</a:t>
            </a:r>
            <a:r>
              <a:rPr lang="en-US" sz="28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592521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096000"/>
          </a:xfrm>
        </p:spPr>
        <p:txBody>
          <a:bodyPr/>
          <a:lstStyle/>
          <a:p>
            <a:r>
              <a:rPr lang="en-US" sz="11500" dirty="0" smtClean="0">
                <a:solidFill>
                  <a:schemeClr val="tx1"/>
                </a:solidFill>
              </a:rPr>
              <a:t>MILITARISM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124979098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934200" cy="1143000"/>
          </a:xfrm>
        </p:spPr>
        <p:txBody>
          <a:bodyPr/>
          <a:lstStyle/>
          <a:p>
            <a:pPr algn="l"/>
            <a:r>
              <a:rPr lang="en-US" sz="5400" b="1" dirty="0" smtClean="0">
                <a:hlinkClick r:id="rId3"/>
              </a:rPr>
              <a:t>Battle of the Somme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791200" cy="4876800"/>
          </a:xfrm>
        </p:spPr>
        <p:txBody>
          <a:bodyPr/>
          <a:lstStyle/>
          <a:p>
            <a:pPr>
              <a:buNone/>
            </a:pPr>
            <a:r>
              <a:rPr lang="en-US" sz="4000" b="1" dirty="0" smtClean="0"/>
              <a:t>July-November, 1916</a:t>
            </a:r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r>
              <a:rPr lang="en-US" sz="4000" b="1" dirty="0" smtClean="0">
                <a:hlinkClick r:id="rId3"/>
              </a:rPr>
              <a:t>Casualties</a:t>
            </a:r>
            <a:r>
              <a:rPr lang="en-US" sz="4000" b="1" dirty="0" smtClean="0"/>
              <a:t> (&gt;1M)</a:t>
            </a:r>
            <a:endParaRPr lang="en-US" sz="4000" b="1" dirty="0"/>
          </a:p>
        </p:txBody>
      </p:sp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52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grpSp>
        <p:nvGrpSpPr>
          <p:cNvPr id="7" name="Group 6"/>
          <p:cNvGrpSpPr/>
          <p:nvPr/>
        </p:nvGrpSpPr>
        <p:grpSpPr>
          <a:xfrm>
            <a:off x="5334000" y="3810000"/>
            <a:ext cx="3409950" cy="2552591"/>
            <a:chOff x="5334000" y="3810000"/>
            <a:chExt cx="3409950" cy="255259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810000"/>
              <a:ext cx="3409950" cy="255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</p:pic>
        <p:sp>
          <p:nvSpPr>
            <p:cNvPr id="6" name="TextBox 5">
              <a:hlinkClick r:id="rId3"/>
            </p:cNvPr>
            <p:cNvSpPr txBox="1"/>
            <p:nvPr/>
          </p:nvSpPr>
          <p:spPr>
            <a:xfrm>
              <a:off x="5410200" y="38862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>
                      <a:lumMod val="50000"/>
                    </a:schemeClr>
                  </a:solidFill>
                </a:rPr>
                <a:t>Debut</a:t>
              </a:r>
              <a:endParaRPr lang="en-US" sz="3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953000" cy="2133600"/>
          </a:xfrm>
        </p:spPr>
        <p:txBody>
          <a:bodyPr/>
          <a:lstStyle/>
          <a:p>
            <a:r>
              <a:rPr lang="en-US" sz="7200" b="1" dirty="0" smtClean="0"/>
              <a:t>The</a:t>
            </a:r>
            <a:r>
              <a:rPr lang="en-US" sz="7200" b="1" dirty="0"/>
              <a:t> </a:t>
            </a:r>
            <a:r>
              <a:rPr lang="en-US" sz="7200" b="1" dirty="0" smtClean="0"/>
              <a:t>British Offensive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3886200" cy="342900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6600" b="1" dirty="0" smtClean="0"/>
              <a:t>6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8000" b="1" dirty="0" smtClean="0"/>
              <a:t>Miles</a:t>
            </a:r>
            <a:endParaRPr lang="en-US" sz="8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1"/>
            <a:ext cx="4191000" cy="69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85806" cy="1143000"/>
          </a:xfrm>
        </p:spPr>
        <p:txBody>
          <a:bodyPr/>
          <a:lstStyle/>
          <a:p>
            <a:pPr algn="l"/>
            <a:r>
              <a:rPr lang="en-US" sz="6000" b="1" dirty="0" smtClean="0">
                <a:hlinkClick r:id="rId3"/>
              </a:rPr>
              <a:t>Battle of Verdun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791200" cy="76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February-December, 1916</a:t>
            </a:r>
          </a:p>
        </p:txBody>
      </p:sp>
      <p:pic>
        <p:nvPicPr>
          <p:cNvPr id="12292" name="Picture 4" descr="http://upload.wikimedia.org/wikipedia/commons/c/c6/Verdun_and_Vincinity_-_M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380" y="1828800"/>
            <a:ext cx="541567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ile:Médaille de Verdun du colonel Brébant (recto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06" y="193675"/>
            <a:ext cx="3120070" cy="65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380" y="5486400"/>
            <a:ext cx="541567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The French repulse a German attack</a:t>
            </a:r>
          </a:p>
          <a:p>
            <a:pPr algn="ctr"/>
            <a:endParaRPr lang="en-US" sz="1200" b="1" dirty="0"/>
          </a:p>
          <a:p>
            <a:pPr algn="ctr"/>
            <a:r>
              <a:rPr lang="en-US" sz="3200" b="1" dirty="0" smtClean="0"/>
              <a:t>&gt; 700,000 Casualties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7788171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ontent.artofmanliness.com/uploads/2009/12/German-soldiers-at-Verdu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67200" y="3962400"/>
            <a:ext cx="4056992" cy="13716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4000" b="1" dirty="0" smtClean="0"/>
              <a:t>German Soldiers at Verdun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191338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en/e/ef/Lanoe_Hawker%27s_No_1611_Bristol_Scout_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156"/>
            <a:ext cx="9144000" cy="498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5156"/>
          </a:xfrm>
          <a:noFill/>
        </p:spPr>
        <p:txBody>
          <a:bodyPr/>
          <a:lstStyle/>
          <a:p>
            <a:r>
              <a:rPr lang="en-US" sz="6900" b="1" dirty="0" smtClean="0"/>
              <a:t>Aircraft in World War I</a:t>
            </a:r>
            <a:endParaRPr lang="en-US" sz="6900" b="1" dirty="0"/>
          </a:p>
        </p:txBody>
      </p:sp>
    </p:spTree>
    <p:extLst>
      <p:ext uri="{BB962C8B-B14F-4D97-AF65-F5344CB8AC3E}">
        <p14:creationId xmlns:p14="http://schemas.microsoft.com/office/powerpoint/2010/main" val="19495360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upload.wikimedia.org/wikipedia/commons/thumb/1/1f/Hannover_CL_IIIa%2C_Forest_of_Argonne%2C_France%2C_1918_%28restored%29.jpg/991px-Hannover_CL_IIIa%2C_Forest_of_Argonne%2C_France%2C_1918_%28restored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7"/>
          <a:stretch/>
        </p:blipFill>
        <p:spPr bwMode="auto">
          <a:xfrm>
            <a:off x="1" y="0"/>
            <a:ext cx="9162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90800" y="341244"/>
            <a:ext cx="4724400" cy="1335156"/>
          </a:xfrm>
          <a:noFill/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FAIL</a:t>
            </a:r>
            <a:endParaRPr lang="en-US" sz="88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9068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953000" cy="2438400"/>
          </a:xfrm>
          <a:noFill/>
        </p:spPr>
        <p:txBody>
          <a:bodyPr/>
          <a:lstStyle/>
          <a:p>
            <a:r>
              <a:rPr lang="en-US" sz="6900" b="1" dirty="0" smtClean="0"/>
              <a:t>The Red Baron</a:t>
            </a:r>
            <a:endParaRPr lang="en-US" sz="6900" b="1" dirty="0"/>
          </a:p>
        </p:txBody>
      </p:sp>
      <p:pic>
        <p:nvPicPr>
          <p:cNvPr id="22530" name="Picture 2" descr="File:Manfred von Richthof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4010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8841" y="5943628"/>
            <a:ext cx="4044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/>
              <a:t>Manfred Albrecht Freiherr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von </a:t>
            </a:r>
            <a:r>
              <a:rPr lang="de-DE" sz="2000" b="1" dirty="0"/>
              <a:t>Richthofen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52400" y="2743200"/>
            <a:ext cx="4572000" cy="3733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048000"/>
            <a:ext cx="419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80 Air Combat Victories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4400" b="1" dirty="0" smtClean="0"/>
              <a:t>KIA 1918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064087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1/19/Wwi-zeppelin-poster.jpg/726px-Wwi-zeppelin-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767"/>
            <a:ext cx="4876800" cy="68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3886200" cy="2259946"/>
          </a:xfrm>
          <a:noFill/>
        </p:spPr>
        <p:txBody>
          <a:bodyPr/>
          <a:lstStyle/>
          <a:p>
            <a:r>
              <a:rPr lang="en-US" sz="6600" b="1" dirty="0" smtClean="0"/>
              <a:t>Zeppelin Raids</a:t>
            </a:r>
            <a:endParaRPr 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3455054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Germans used </a:t>
            </a:r>
            <a:r>
              <a:rPr lang="en-US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Zeppelins</a:t>
            </a:r>
            <a:r>
              <a:rPr lang="en-US" sz="3200" dirty="0" smtClean="0"/>
              <a:t> to bomb British cities.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687091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upload.wikimedia.org/wikipedia/commons/thumb/d/da/Zeppelin_Raid_plaque%2C_61_Farringdon_Road%2C_London%2C_England%2C_IMG_5217_edit.jpg/1024px-Zeppelin_Raid_plaque%2C_61_Farringdon_Road%2C_London%2C_England%2C_IMG_5217_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767"/>
            <a:ext cx="9144000" cy="685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6260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8393"/>
            <a:ext cx="8915400" cy="972207"/>
          </a:xfrm>
          <a:noFill/>
        </p:spPr>
        <p:txBody>
          <a:bodyPr/>
          <a:lstStyle/>
          <a:p>
            <a:pPr algn="l"/>
            <a:r>
              <a:rPr lang="en-US" sz="5700" b="1" dirty="0" smtClean="0"/>
              <a:t>German Gotha G.V Bomber</a:t>
            </a:r>
            <a:endParaRPr lang="en-US" sz="5700" b="1" dirty="0"/>
          </a:p>
        </p:txBody>
      </p:sp>
      <p:pic>
        <p:nvPicPr>
          <p:cNvPr id="21506" name="Picture 2" descr="File:Gotha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54510" cy="56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142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r>
              <a:rPr lang="en-US" sz="8800" dirty="0" smtClean="0"/>
              <a:t>Anglo-German </a:t>
            </a:r>
            <a:r>
              <a:rPr lang="en-US" sz="16600" dirty="0" smtClean="0">
                <a:solidFill>
                  <a:schemeClr val="tx1"/>
                </a:solidFill>
              </a:rPr>
              <a:t>ARMS</a:t>
            </a:r>
            <a:r>
              <a:rPr lang="en-US" sz="16600" dirty="0" smtClean="0"/>
              <a:t/>
            </a:r>
            <a:br>
              <a:rPr lang="en-US" sz="16600" dirty="0" smtClean="0"/>
            </a:br>
            <a:r>
              <a:rPr lang="en-US" sz="13800" dirty="0" smtClean="0"/>
              <a:t>Race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24771206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2600"/>
            <a:ext cx="9144000" cy="2438400"/>
          </a:xfrm>
        </p:spPr>
        <p:txBody>
          <a:bodyPr/>
          <a:lstStyle/>
          <a:p>
            <a:r>
              <a:rPr lang="en-US" sz="11500" b="1" dirty="0" smtClean="0"/>
              <a:t>RESPONSES 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n-US" sz="8000" b="1" dirty="0" smtClean="0"/>
              <a:t>to Total War</a:t>
            </a:r>
            <a:endParaRPr lang="en-US" sz="8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409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3126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earnnc.org/lp/media/uploads/2009/08/3a50202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2143" r="1515" b="142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8229600" cy="1249362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41300" indent="-241300" algn="l"/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“I am staring at a sunlit </a:t>
            </a:r>
            <a:b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picture of Hell.”</a:t>
            </a:r>
            <a:endParaRPr lang="en-US" sz="48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24000"/>
            <a:ext cx="64770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/>
              </a:rPr>
              <a:t>-- Siegfried Sassoon (British Poet)</a:t>
            </a:r>
            <a:endParaRPr lang="en-US" sz="30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76980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981200"/>
            <a:ext cx="5451764" cy="24384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pPr marL="284163" indent="-284163" algn="l"/>
            <a:r>
              <a:rPr lang="en-US" sz="4000" b="1" i="1" dirty="0" smtClean="0">
                <a:latin typeface="Book Antiqua" pitchFamily="18" charset="0"/>
              </a:rPr>
              <a:t>“</a:t>
            </a:r>
            <a:r>
              <a:rPr lang="en-US" sz="4000" b="1" i="1" dirty="0" err="1" smtClean="0">
                <a:latin typeface="Book Antiqua" pitchFamily="18" charset="0"/>
              </a:rPr>
              <a:t>Dulce</a:t>
            </a:r>
            <a:r>
              <a:rPr lang="en-US" sz="4000" b="1" i="1" dirty="0" smtClean="0">
                <a:latin typeface="Book Antiqua" pitchFamily="18" charset="0"/>
              </a:rPr>
              <a:t> et decorum </a:t>
            </a:r>
            <a:r>
              <a:rPr lang="en-US" sz="4000" b="1" i="1" dirty="0" err="1" smtClean="0">
                <a:latin typeface="Book Antiqua" pitchFamily="18" charset="0"/>
              </a:rPr>
              <a:t>est</a:t>
            </a:r>
            <a:r>
              <a:rPr lang="en-US" sz="4000" b="1" i="1" dirty="0" smtClean="0">
                <a:latin typeface="Book Antiqua" pitchFamily="18" charset="0"/>
              </a:rPr>
              <a:t> pro patria </a:t>
            </a:r>
            <a:r>
              <a:rPr lang="en-US" sz="4000" b="1" i="1" dirty="0" err="1" smtClean="0">
                <a:latin typeface="Book Antiqua" pitchFamily="18" charset="0"/>
              </a:rPr>
              <a:t>mori</a:t>
            </a:r>
            <a:r>
              <a:rPr lang="en-US" sz="4000" b="1" i="1" dirty="0" smtClean="0">
                <a:latin typeface="Book Antiqua" pitchFamily="18" charset="0"/>
              </a:rPr>
              <a:t>.”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> 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  			-- Horace</a:t>
            </a:r>
            <a:endParaRPr lang="en-US" b="1" dirty="0">
              <a:latin typeface="Book Antiqua" pitchFamily="18" charset="0"/>
            </a:endParaRPr>
          </a:p>
        </p:txBody>
      </p:sp>
      <p:pic>
        <p:nvPicPr>
          <p:cNvPr id="1026" name="Picture 2" descr="File:Quintus Horatius Flac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4" y="0"/>
            <a:ext cx="3463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5593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2400"/>
            <a:ext cx="7285905" cy="43434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>
                <a:effectLst/>
                <a:latin typeface="Book Antiqua" pitchFamily="18" charset="0"/>
              </a:rPr>
              <a:t>If you could hear, at every jolt, the blood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Come gargling from the froth-corrupted lungs,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Obscene as cancer, bitter as the </a:t>
            </a:r>
            <a:r>
              <a:rPr lang="en-US" sz="2400" b="1" dirty="0" smtClean="0">
                <a:effectLst/>
                <a:latin typeface="Book Antiqua" pitchFamily="18" charset="0"/>
              </a:rPr>
              <a:t>cud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Of vile, incurable sores on innocent tongues,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My friend, you would not tell with such high </a:t>
            </a:r>
            <a:r>
              <a:rPr lang="en-US" sz="2400" b="1" dirty="0" smtClean="0">
                <a:effectLst/>
                <a:latin typeface="Book Antiqua" pitchFamily="18" charset="0"/>
              </a:rPr>
              <a:t>zest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To children </a:t>
            </a:r>
            <a:r>
              <a:rPr lang="en-US" sz="2400" b="1" dirty="0" smtClean="0">
                <a:effectLst/>
                <a:latin typeface="Book Antiqua" pitchFamily="18" charset="0"/>
              </a:rPr>
              <a:t>ardent </a:t>
            </a:r>
            <a:r>
              <a:rPr lang="en-US" sz="2400" b="1" dirty="0">
                <a:effectLst/>
                <a:latin typeface="Book Antiqua" pitchFamily="18" charset="0"/>
              </a:rPr>
              <a:t>for some desperate glory,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The old Lie; </a:t>
            </a:r>
            <a:r>
              <a:rPr lang="en-US" sz="2400" b="1" dirty="0" smtClean="0">
                <a:effectLst/>
                <a:latin typeface="Book Antiqua" pitchFamily="18" charset="0"/>
              </a:rPr>
              <a:t>Dulce </a:t>
            </a:r>
            <a:r>
              <a:rPr lang="en-US" sz="2400" b="1" dirty="0">
                <a:effectLst/>
                <a:latin typeface="Book Antiqua" pitchFamily="18" charset="0"/>
              </a:rPr>
              <a:t>et Decorum </a:t>
            </a:r>
            <a:r>
              <a:rPr lang="en-US" sz="2400" b="1" dirty="0" err="1">
                <a:effectLst/>
                <a:latin typeface="Book Antiqua" pitchFamily="18" charset="0"/>
              </a:rPr>
              <a:t>est</a:t>
            </a:r>
            <a:r>
              <a:rPr lang="en-US" sz="2400" b="1" dirty="0">
                <a:effectLst/>
                <a:latin typeface="Book Antiqua" pitchFamily="18" charset="0"/>
              </a:rPr>
              <a:t>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Pro patria </a:t>
            </a:r>
            <a:r>
              <a:rPr lang="en-US" sz="2400" b="1" dirty="0" smtClean="0">
                <a:effectLst/>
                <a:latin typeface="Book Antiqua" pitchFamily="18" charset="0"/>
              </a:rPr>
              <a:t>mori.</a:t>
            </a:r>
            <a:r>
              <a:rPr lang="en-US" sz="2400" b="1" baseline="30000" dirty="0" smtClean="0">
                <a:effectLst/>
                <a:latin typeface="Book Antiqua" pitchFamily="18" charset="0"/>
              </a:rPr>
              <a:t>*</a:t>
            </a:r>
          </a:p>
          <a:p>
            <a:pPr marL="0" indent="0" eaLnBrk="1" hangingPunct="1">
              <a:buNone/>
              <a:defRPr/>
            </a:pPr>
            <a:endParaRPr lang="en-US" sz="2400" b="1" dirty="0">
              <a:effectLst/>
              <a:latin typeface="Book Antiqua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 smtClean="0">
                <a:latin typeface="Book Antiqua" pitchFamily="18" charset="0"/>
              </a:rPr>
              <a:t>	“</a:t>
            </a:r>
            <a:r>
              <a:rPr lang="en-US" sz="2400" b="1" dirty="0" smtClean="0">
                <a:latin typeface="Book Antiqua" pitchFamily="18" charset="0"/>
                <a:hlinkClick r:id="rId3"/>
              </a:rPr>
              <a:t>Dulce et Decorum Est</a:t>
            </a:r>
            <a:r>
              <a:rPr lang="en-US" sz="2400" b="1" dirty="0" smtClean="0">
                <a:latin typeface="Book Antiqua" pitchFamily="18" charset="0"/>
              </a:rPr>
              <a:t>”</a:t>
            </a:r>
          </a:p>
        </p:txBody>
      </p:sp>
      <p:pic>
        <p:nvPicPr>
          <p:cNvPr id="8194" name="Picture 2" descr="File:Wilfred Owen plate from Poems (192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47" y="2398693"/>
            <a:ext cx="251625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Rectangle 1"/>
          <p:cNvSpPr/>
          <p:nvPr/>
        </p:nvSpPr>
        <p:spPr>
          <a:xfrm>
            <a:off x="6400800" y="5751493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/>
              <a:t>Wilfred Owen</a:t>
            </a:r>
          </a:p>
          <a:p>
            <a:pPr algn="ctr" eaLnBrk="1" hangingPunct="1">
              <a:defRPr/>
            </a:pPr>
            <a:r>
              <a:rPr lang="en-US" sz="2800" b="1" dirty="0" smtClean="0"/>
              <a:t>1893-1918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304800" y="6228546"/>
            <a:ext cx="5054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 smtClean="0"/>
              <a:t>*</a:t>
            </a:r>
            <a:r>
              <a:rPr lang="en-US" sz="2000" dirty="0" smtClean="0"/>
              <a:t>It </a:t>
            </a:r>
            <a:r>
              <a:rPr lang="en-US" sz="2000" dirty="0"/>
              <a:t>is sweet and right to die for your country.</a:t>
            </a:r>
          </a:p>
        </p:txBody>
      </p:sp>
    </p:spTree>
    <p:extLst>
      <p:ext uri="{BB962C8B-B14F-4D97-AF65-F5344CB8AC3E}">
        <p14:creationId xmlns:p14="http://schemas.microsoft.com/office/powerpoint/2010/main" val="10792463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251385" cy="2163762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A German </a:t>
            </a:r>
            <a:r>
              <a:rPr lang="en-US" sz="7200" dirty="0" smtClean="0"/>
              <a:t>Soldier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800" dirty="0" smtClean="0"/>
              <a:t>Writes Home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85" y="152400"/>
            <a:ext cx="474021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1385" y="6019800"/>
            <a:ext cx="4740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From </a:t>
            </a:r>
            <a:r>
              <a:rPr lang="en-US" i="1" dirty="0" smtClean="0">
                <a:hlinkClick r:id="rId5"/>
              </a:rPr>
              <a:t>German Students’ War Letters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>(Pine </a:t>
            </a:r>
            <a:r>
              <a:rPr lang="en-US" dirty="0"/>
              <a:t>Street </a:t>
            </a:r>
            <a:r>
              <a:rPr lang="en-US" dirty="0" smtClean="0"/>
              <a:t>Books, 2002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6100"/>
            <a:ext cx="3200400" cy="304800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ile:Shellshock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27958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1" y="914400"/>
            <a:ext cx="9162393" cy="1143000"/>
          </a:xfrm>
          <a:prstGeom prst="rect">
            <a:avLst/>
          </a:prstGeom>
          <a:solidFill>
            <a:schemeClr val="accent2">
              <a:lumMod val="50000"/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8000" b="1" kern="0" dirty="0" smtClean="0"/>
              <a:t>SHELLSHOCK</a:t>
            </a:r>
            <a:endParaRPr lang="en-US" sz="8000" b="1" kern="0" dirty="0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6324600" y="5867400"/>
            <a:ext cx="2590800" cy="7386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Further Reading</a:t>
            </a:r>
          </a:p>
          <a:p>
            <a:pPr algn="ctr"/>
            <a:r>
              <a:rPr lang="en-US" b="1" dirty="0" smtClean="0"/>
              <a:t>Shellshock vs. PTSD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2819400"/>
            <a:ext cx="5410200" cy="1569660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Psychological response to prolonged helplessness under artillery fire.</a:t>
            </a:r>
            <a:endParaRPr lang="en-US" sz="3200" b="1" i="1" dirty="0"/>
          </a:p>
        </p:txBody>
      </p:sp>
      <p:pic>
        <p:nvPicPr>
          <p:cNvPr id="8" name="Picture 4" descr="File:Wikipedia-logo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36" y="5867400"/>
            <a:ext cx="738664" cy="73866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280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Shellshock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-152400"/>
            <a:ext cx="6096000" cy="4449762"/>
          </a:xfrm>
        </p:spPr>
        <p:txBody>
          <a:bodyPr/>
          <a:lstStyle/>
          <a:p>
            <a:r>
              <a:rPr lang="en-US" sz="72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The Thousand Yard Stare</a:t>
            </a:r>
            <a:endParaRPr lang="en-US" sz="72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09285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4267200"/>
          </a:xfrm>
        </p:spPr>
        <p:txBody>
          <a:bodyPr/>
          <a:lstStyle/>
          <a:p>
            <a:r>
              <a:rPr lang="en-US" sz="16600" b="1" dirty="0" smtClean="0"/>
              <a:t>The War </a:t>
            </a:r>
            <a:r>
              <a:rPr lang="en-US" sz="11500" b="1" dirty="0" smtClean="0"/>
              <a:t/>
            </a:r>
            <a:br>
              <a:rPr lang="en-US" sz="11500" b="1" dirty="0" smtClean="0"/>
            </a:br>
            <a:r>
              <a:rPr lang="en-US" sz="13800" b="1" dirty="0" smtClean="0"/>
              <a:t>at Home</a:t>
            </a:r>
            <a:endParaRPr lang="en-US" sz="8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219700"/>
            <a:ext cx="8229600" cy="1409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4131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2999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400" dirty="0" smtClean="0"/>
              <a:t>Propaganda Campaigns</a:t>
            </a:r>
          </a:p>
        </p:txBody>
      </p:sp>
      <p:sp>
        <p:nvSpPr>
          <p:cNvPr id="20483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893379" y="4953000"/>
            <a:ext cx="3699641" cy="1200329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CLICK HERE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to see more posters.</a:t>
            </a:r>
            <a:endParaRPr lang="en-US" sz="2800" dirty="0"/>
          </a:p>
        </p:txBody>
      </p:sp>
      <p:pic>
        <p:nvPicPr>
          <p:cNvPr id="20484" name="Picture 6" descr="http://www.firstworldwar.com/posters/images/pp_uk_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3276599" cy="510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2057400"/>
            <a:ext cx="472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Both sides used war propaganda to motivate people to support the war effort.</a:t>
            </a:r>
            <a:endParaRPr lang="en-US" sz="32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2999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400" dirty="0" smtClean="0"/>
              <a:t>Propaganda Campaigns</a:t>
            </a:r>
          </a:p>
        </p:txBody>
      </p:sp>
      <p:pic>
        <p:nvPicPr>
          <p:cNvPr id="20484" name="Picture 6" descr="http://www.firstworldwar.com/posters/images/pp_uk_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3276599" cy="510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1600200"/>
            <a:ext cx="47244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PURPOSES:</a:t>
            </a:r>
          </a:p>
          <a:p>
            <a:pPr marL="514350" indent="-514350">
              <a:buFont typeface="+mj-lt"/>
              <a:buAutoNum type="arabicPeriod"/>
            </a:pPr>
            <a:endParaRPr lang="en-US" sz="1400" b="1" dirty="0"/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ENLIST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DEHUMANIZE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the enemy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FINANCE</a:t>
            </a:r>
            <a:r>
              <a:rPr lang="en-US" sz="3200" b="1" dirty="0" smtClean="0"/>
              <a:t> the war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CONSERVE</a:t>
            </a:r>
            <a:r>
              <a:rPr lang="en-US" sz="3200" b="1" dirty="0" smtClean="0"/>
              <a:t> resources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126022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MS Dreadnought 1906 H61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9050" y="5181600"/>
            <a:ext cx="9163050" cy="1295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latin typeface="+mj-lt"/>
              </a:rPr>
              <a:t>H.M.S. </a:t>
            </a:r>
            <a:r>
              <a:rPr lang="en-US" sz="7200" b="1" i="1" dirty="0" smtClean="0">
                <a:ln w="12700">
                  <a:solidFill>
                    <a:schemeClr val="bg1"/>
                  </a:solidFill>
                </a:ln>
                <a:latin typeface="+mj-lt"/>
              </a:rPr>
              <a:t>Dreadnought</a:t>
            </a:r>
            <a:endParaRPr lang="en-US" sz="7200" b="1" dirty="0">
              <a:ln w="12700">
                <a:solidFill>
                  <a:schemeClr val="bg1"/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4516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343400" cy="3150663"/>
          </a:xfrm>
        </p:spPr>
        <p:txBody>
          <a:bodyPr/>
          <a:lstStyle/>
          <a:p>
            <a:r>
              <a:rPr lang="en-US" sz="8000" dirty="0" smtClean="0"/>
              <a:t>Women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and the </a:t>
            </a:r>
            <a:br>
              <a:rPr lang="en-US" sz="6000" dirty="0" smtClean="0"/>
            </a:br>
            <a:r>
              <a:rPr lang="en-US" sz="6000" dirty="0" smtClean="0"/>
              <a:t>War Effort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657600"/>
            <a:ext cx="38100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Women worked in munitions factories while men were at the Front.</a:t>
            </a:r>
            <a:endParaRPr lang="en-US" dirty="0"/>
          </a:p>
        </p:txBody>
      </p:sp>
      <p:pic>
        <p:nvPicPr>
          <p:cNvPr id="20484" name="Picture 4" descr="&quot;On Her Their Lives Depend&quot; War Effort Po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7398"/>
            <a:ext cx="4419600" cy="6865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7875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989"/>
            <a:ext cx="9144000" cy="687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926041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45948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02280" cy="4533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9458" name="Picture 2" descr="http://cache2.artprintimages.com/p/LRG/46/4615/7LKFG00Z/art-print/robert-hunt-german-women-employed-in-a-german-munitions-factory-during-world-war-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80" y="0"/>
            <a:ext cx="51511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52661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950372" cy="1143000"/>
          </a:xfrm>
        </p:spPr>
        <p:txBody>
          <a:bodyPr/>
          <a:lstStyle/>
          <a:p>
            <a:r>
              <a:rPr lang="en-US" sz="8800" dirty="0" smtClean="0"/>
              <a:t>Suffrage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199"/>
            <a:ext cx="4191000" cy="4558099"/>
          </a:xfrm>
        </p:spPr>
        <p:txBody>
          <a:bodyPr/>
          <a:lstStyle/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1918</a:t>
            </a:r>
            <a:r>
              <a:rPr lang="en-US" b="1" dirty="0" smtClean="0"/>
              <a:t>	</a:t>
            </a:r>
            <a:r>
              <a:rPr lang="en-US" sz="2800" b="1" dirty="0" smtClean="0"/>
              <a:t>Germany</a:t>
            </a:r>
          </a:p>
          <a:p>
            <a:pPr marL="400050" lvl="1" indent="0">
              <a:buNone/>
              <a:tabLst>
                <a:tab pos="1087438" algn="l"/>
              </a:tabLst>
            </a:pPr>
            <a:r>
              <a:rPr lang="en-US" b="1" dirty="0" smtClean="0"/>
              <a:t>	Austria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1919</a:t>
            </a:r>
            <a:r>
              <a:rPr lang="en-US" b="1" dirty="0" smtClean="0"/>
              <a:t>	</a:t>
            </a:r>
            <a:r>
              <a:rPr lang="en-US" sz="2800" b="1" dirty="0" smtClean="0"/>
              <a:t>Belgium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000" dirty="0" smtClean="0"/>
          </a:p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1920</a:t>
            </a:r>
            <a:r>
              <a:rPr lang="en-US" b="1" dirty="0" smtClean="0"/>
              <a:t>	</a:t>
            </a:r>
            <a:r>
              <a:rPr lang="en-US" sz="2800" b="1" dirty="0" smtClean="0"/>
              <a:t>Czechoslovakia</a:t>
            </a:r>
            <a:endParaRPr lang="en-US" sz="2800" b="1" dirty="0"/>
          </a:p>
          <a:p>
            <a:pPr marL="0" indent="0">
              <a:buNone/>
              <a:tabLst>
                <a:tab pos="1087438" algn="l"/>
              </a:tabLst>
            </a:pPr>
            <a:r>
              <a:rPr lang="en-US" sz="2800" b="1" dirty="0" smtClean="0"/>
              <a:t>	United States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000" dirty="0" smtClean="0"/>
          </a:p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1928</a:t>
            </a:r>
            <a:r>
              <a:rPr lang="en-US" b="1" dirty="0" smtClean="0"/>
              <a:t>	</a:t>
            </a:r>
            <a:r>
              <a:rPr lang="en-US" sz="2800" b="1" dirty="0" smtClean="0"/>
              <a:t>United Kingdom</a:t>
            </a:r>
          </a:p>
        </p:txBody>
      </p:sp>
      <p:pic>
        <p:nvPicPr>
          <p:cNvPr id="26626" name="Picture 2" descr="http://upload.wikimedia.org/wikipedia/commons/8/85/Britain_Before_the_First_World_War_Q814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0372" y="0"/>
            <a:ext cx="419362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10668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The Legacy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0372" y="6096000"/>
            <a:ext cx="4193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/>
              <a:t>Emmeline</a:t>
            </a:r>
            <a:r>
              <a:rPr lang="en-US" sz="2000" b="1" i="1" dirty="0" smtClean="0"/>
              <a:t> Pankhurst, a radical suffragette, is arrested in 1914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9825723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514600"/>
            <a:ext cx="4648200" cy="24259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 smtClean="0"/>
              <a:t>Russian government pulls out of the war, then collapses.</a:t>
            </a:r>
          </a:p>
        </p:txBody>
      </p:sp>
      <p:pic>
        <p:nvPicPr>
          <p:cNvPr id="44034" name="Picture 2" descr="File:Lenin and stalin 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752850" cy="4305301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 algn="l"/>
            <a:r>
              <a:rPr lang="en-US" sz="6800" dirty="0" smtClean="0"/>
              <a:t>Russian Revolution</a:t>
            </a:r>
            <a:endParaRPr lang="en-US" sz="6800" dirty="0"/>
          </a:p>
        </p:txBody>
      </p:sp>
      <p:sp>
        <p:nvSpPr>
          <p:cNvPr id="8" name="Rectangle 7"/>
          <p:cNvSpPr/>
          <p:nvPr/>
        </p:nvSpPr>
        <p:spPr>
          <a:xfrm>
            <a:off x="304800" y="1106269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1917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5105400" y="4648200"/>
            <a:ext cx="3752850" cy="584775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3200" b="1" dirty="0" smtClean="0"/>
              <a:t>Lenin and Stalin</a:t>
            </a:r>
            <a:endParaRPr lang="en-US" sz="32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 algn="l"/>
            <a:r>
              <a:rPr lang="en-US" sz="6800" dirty="0"/>
              <a:t>Treaty of </a:t>
            </a:r>
            <a:r>
              <a:rPr lang="en-US" sz="6800" dirty="0" smtClean="0"/>
              <a:t>Brest-Litovsk</a:t>
            </a:r>
            <a:endParaRPr lang="en-US" sz="6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667000"/>
            <a:ext cx="4191000" cy="2514600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Russia cedes territory to Germany.</a:t>
            </a:r>
            <a:endParaRPr lang="en-US" sz="4800" dirty="0"/>
          </a:p>
        </p:txBody>
      </p:sp>
      <p:pic>
        <p:nvPicPr>
          <p:cNvPr id="4098" name="Picture 2" descr="http://upload.wikimedia.org/wikipedia/commons/8/8a/Armisticebrestlitovs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3806" y="1280409"/>
            <a:ext cx="4051594" cy="53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106269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March, 1918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26073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" y="170793"/>
            <a:ext cx="8915400" cy="1277007"/>
          </a:xfrm>
          <a:noFill/>
        </p:spPr>
        <p:txBody>
          <a:bodyPr/>
          <a:lstStyle/>
          <a:p>
            <a:r>
              <a:rPr lang="en-US" sz="8000" b="1" dirty="0" smtClean="0"/>
              <a:t>A German U-Boat</a:t>
            </a:r>
            <a:endParaRPr lang="en-US" sz="8000" b="1" dirty="0"/>
          </a:p>
        </p:txBody>
      </p:sp>
      <p:pic>
        <p:nvPicPr>
          <p:cNvPr id="23554" name="Picture 2" descr="http://upload.wikimedia.org/wikipedia/commons/4/42/U-14_%28WW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058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hisiswarblog.files.wordpress.com/2012/05/9474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25" y="1266552"/>
            <a:ext cx="5579575" cy="52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1143000"/>
          </a:xfrm>
        </p:spPr>
        <p:txBody>
          <a:bodyPr/>
          <a:lstStyle/>
          <a:p>
            <a:pPr algn="l"/>
            <a:r>
              <a:rPr lang="en-US" sz="6600" dirty="0" smtClean="0"/>
              <a:t>Sinking of the </a:t>
            </a:r>
            <a:r>
              <a:rPr lang="en-US" sz="6600" i="1" dirty="0" smtClean="0"/>
              <a:t>Lusitania</a:t>
            </a:r>
            <a:endParaRPr lang="en-US" sz="6600" dirty="0"/>
          </a:p>
        </p:txBody>
      </p:sp>
      <p:sp>
        <p:nvSpPr>
          <p:cNvPr id="8" name="Rectangle 7"/>
          <p:cNvSpPr/>
          <p:nvPr/>
        </p:nvSpPr>
        <p:spPr>
          <a:xfrm>
            <a:off x="304800" y="1106269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1915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2644676"/>
            <a:ext cx="3183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Germany sparked an outrage by sinking a passenger ship </a:t>
            </a:r>
            <a:r>
              <a:rPr lang="en-US" sz="2000" dirty="0" smtClean="0"/>
              <a:t>(that was carrying armaments</a:t>
            </a:r>
            <a:r>
              <a:rPr lang="en-US" sz="2400" dirty="0" smtClean="0"/>
              <a:t>), killing British and American civilians.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70561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437700" cy="2801007"/>
          </a:xfrm>
          <a:noFill/>
        </p:spPr>
        <p:txBody>
          <a:bodyPr/>
          <a:lstStyle/>
          <a:p>
            <a:r>
              <a:rPr lang="en-US" sz="5800" b="1" dirty="0" smtClean="0"/>
              <a:t>Unrestricted</a:t>
            </a:r>
            <a:r>
              <a:rPr lang="en-US" sz="6000" b="1" dirty="0" smtClean="0"/>
              <a:t> Submarine Warfare</a:t>
            </a:r>
            <a:endParaRPr lang="en-US" sz="6000" b="1" dirty="0"/>
          </a:p>
        </p:txBody>
      </p:sp>
      <p:pic>
        <p:nvPicPr>
          <p:cNvPr id="24578" name="Picture 2" descr="http://upload.wikimedia.org/wikipedia/commons/7/76/German_Submarine_Zone_February_1915_SGW_Vo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00" y="212834"/>
            <a:ext cx="45539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2895600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(1917)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940076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major factor leading to U.S. involvement in the war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42585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630448" cy="3505200"/>
          </a:xfrm>
        </p:spPr>
        <p:txBody>
          <a:bodyPr/>
          <a:lstStyle/>
          <a:p>
            <a:r>
              <a:rPr lang="en-US" sz="8000" dirty="0" smtClean="0"/>
              <a:t>The U.S. Enters </a:t>
            </a:r>
            <a:br>
              <a:rPr lang="en-US" sz="8000" dirty="0" smtClean="0"/>
            </a:br>
            <a:r>
              <a:rPr lang="en-US" sz="6600" dirty="0" smtClean="0"/>
              <a:t>the War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267200"/>
            <a:ext cx="4191000" cy="18669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i="1" dirty="0" smtClean="0"/>
              <a:t>Fresh troops </a:t>
            </a:r>
            <a:r>
              <a:rPr lang="en-US" sz="3600" b="1" i="1" dirty="0" smtClean="0"/>
              <a:t/>
            </a:r>
            <a:br>
              <a:rPr lang="en-US" sz="3600" b="1" i="1" dirty="0" smtClean="0"/>
            </a:br>
            <a:r>
              <a:rPr lang="en-US" b="1" i="1" dirty="0" smtClean="0"/>
              <a:t>for the war-weary Entente Powers.</a:t>
            </a:r>
            <a:endParaRPr lang="en-US" b="1" i="1" dirty="0"/>
          </a:p>
        </p:txBody>
      </p:sp>
      <p:pic>
        <p:nvPicPr>
          <p:cNvPr id="15362" name="Picture 2" descr="File:Weapons for Liber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48" y="23648"/>
            <a:ext cx="4513552" cy="68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1138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MS Victory - b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" y="0"/>
            <a:ext cx="5223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26" y="-381000"/>
            <a:ext cx="5232674" cy="6490900"/>
          </a:xfrm>
        </p:spPr>
        <p:txBody>
          <a:bodyPr anchor="ctr">
            <a:noAutofit/>
          </a:bodyPr>
          <a:lstStyle/>
          <a:p>
            <a:pPr algn="ctr"/>
            <a:r>
              <a:rPr lang="en-US" sz="150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</a:t>
            </a:r>
            <a:r>
              <a:rPr lang="en-US" sz="166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8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38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Navy </a:t>
            </a:r>
            <a: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 Names</a:t>
            </a:r>
            <a:endParaRPr lang="en-US" sz="7200" dirty="0">
              <a:ln w="28575">
                <a:solidFill>
                  <a:schemeClr val="bg1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62600" y="304800"/>
            <a:ext cx="3352800" cy="5879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Arrogant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Gladiator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Unbeaten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Unbending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Unbroken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Undaunted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Valiant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Vampire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Vanquisher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Vehement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Vengeance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Victory</a:t>
            </a:r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5486400" y="6183868"/>
            <a:ext cx="3429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CLICK TO SEE MORE!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927343" y="6443246"/>
            <a:ext cx="2101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Credit:  </a:t>
            </a:r>
            <a:r>
              <a:rPr lang="en-US" sz="1400" dirty="0">
                <a:hlinkClick r:id="rId5"/>
              </a:rPr>
              <a:t>Jamie </a:t>
            </a:r>
            <a:r>
              <a:rPr lang="en-US" sz="1400" dirty="0" smtClean="0">
                <a:hlinkClick r:id="rId5"/>
              </a:rPr>
              <a:t>Campbell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70684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5257800" cy="1143000"/>
          </a:xfrm>
        </p:spPr>
        <p:txBody>
          <a:bodyPr anchor="ctr">
            <a:noAutofit/>
          </a:bodyPr>
          <a:lstStyle/>
          <a:p>
            <a:pPr algn="l"/>
            <a:r>
              <a:rPr lang="en-US" sz="8800" b="1" dirty="0" smtClean="0"/>
              <a:t>Armistice</a:t>
            </a:r>
            <a:endParaRPr lang="en-US" sz="8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3733800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500" b="1" dirty="0" smtClean="0"/>
              <a:t>11/11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5400" dirty="0" smtClean="0"/>
              <a:t>(1918)</a:t>
            </a:r>
          </a:p>
          <a:p>
            <a:pPr marL="0" indent="0" algn="ctr">
              <a:buNone/>
            </a:pPr>
            <a:r>
              <a:rPr lang="en-US" sz="2800" dirty="0" smtClean="0"/>
              <a:t>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b="1" dirty="0" smtClean="0"/>
              <a:t>11:00 AM</a:t>
            </a:r>
            <a:endParaRPr lang="en-US" sz="9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948" y="1447800"/>
            <a:ext cx="5103781" cy="5129048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254230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3.staticflickr.com/2148/1582477044_5324fd3615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3133577" cy="129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623" y="457200"/>
            <a:ext cx="6105377" cy="2286000"/>
          </a:xfrm>
          <a:solidFill>
            <a:schemeClr val="tx1">
              <a:alpha val="20000"/>
            </a:schemeClr>
          </a:solidFill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ersailles LT" pitchFamily="2" charset="0"/>
              </a:rPr>
              <a:t>The Treaty of </a:t>
            </a:r>
            <a:r>
              <a:rPr lang="en-US" sz="88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ersailles LT" pitchFamily="2" charset="0"/>
              </a:rPr>
              <a:t>Versailles</a:t>
            </a:r>
            <a:endParaRPr lang="en-US" sz="48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Versailles LT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382" y="6397823"/>
            <a:ext cx="1439818" cy="3077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>
                <a:solidFill>
                  <a:schemeClr val="bg1"/>
                </a:solidFill>
                <a:hlinkClick r:id="rId7"/>
              </a:rPr>
              <a:t>wallyg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sloblogs.thetribunenews.com/slovault/files/2009/11/1918-11-06-peace-no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06" y="0"/>
            <a:ext cx="9148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74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3" r="4762" b="3934"/>
          <a:stretch>
            <a:fillRect/>
          </a:stretch>
        </p:blipFill>
        <p:spPr bwMode="auto">
          <a:xfrm>
            <a:off x="6019800" y="1600200"/>
            <a:ext cx="28956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55782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sailles LT" pitchFamily="2" charset="0"/>
              </a:rPr>
              <a:t>Wilson’s Fourteen Points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sailles L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3048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38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unction" pitchFamily="50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791200" cy="4876800"/>
          </a:xfrm>
          <a:noFill/>
        </p:spPr>
        <p:txBody>
          <a:bodyPr>
            <a:normAutofit fontScale="92500"/>
          </a:bodyPr>
          <a:lstStyle/>
          <a:p>
            <a:pPr marL="514350" indent="-514350"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PRINCIPLES: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Freedom of the Seas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Reduction of Arms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Open Treaty Negotiations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Self Determination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of Peoples</a:t>
            </a:r>
            <a:endParaRPr lang="en-US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League of Nations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3047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ages3.wikia.nocookie.net/__cb20071030051457/genealogy/images/2/2d/President_Woodrow_Wilson_portrait_December_2_19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3581400" y="381001"/>
            <a:ext cx="5830614" cy="68238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4953000" cy="467836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>PEACE</a:t>
            </a:r>
            <a:r>
              <a:rPr lang="en-US" sz="8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/>
            </a:r>
            <a:br>
              <a:rPr lang="en-US" sz="8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</a:br>
            <a:r>
              <a:rPr lang="en-US" sz="8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>Without </a:t>
            </a:r>
            <a:br>
              <a:rPr lang="en-US" sz="8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</a:br>
            <a:r>
              <a:rPr lang="en-US" sz="88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>Victory</a:t>
            </a:r>
            <a:endParaRPr lang="en-US" sz="8000" dirty="0">
              <a:ln w="50800"/>
              <a:solidFill>
                <a:schemeClr val="bg1">
                  <a:shade val="50000"/>
                </a:schemeClr>
              </a:solidFill>
              <a:effectLst>
                <a:glow rad="63500">
                  <a:schemeClr val="tx1">
                    <a:lumMod val="85000"/>
                    <a:lumOff val="15000"/>
                    <a:alpha val="40000"/>
                  </a:schemeClr>
                </a:glow>
              </a:effectLst>
              <a:latin typeface="Versailles 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24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tumblr.com/tumblr_l2l3zx9OaR1qbvfvz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22912" r="746"/>
          <a:stretch/>
        </p:blipFill>
        <p:spPr bwMode="auto">
          <a:xfrm>
            <a:off x="0" y="0"/>
            <a:ext cx="9144000" cy="68873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200" y="6320135"/>
            <a:ext cx="18288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hlinkClick r:id="rId4"/>
              </a:rPr>
              <a:t>More Info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762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Entente Military Deaths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063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29"/>
            <a:ext cx="9144000" cy="701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" y="-152400"/>
            <a:ext cx="7543800" cy="1143000"/>
          </a:xfrm>
          <a:solidFill>
            <a:schemeClr val="tx1"/>
          </a:soli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Versailles LT" pitchFamily="2" charset="0"/>
              </a:rPr>
              <a:t>Paris Peace Conference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latin typeface="Versailles L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341674"/>
            <a:ext cx="7696200" cy="13542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3038" indent="-17303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“The Conference was an affair of three sides – the victors, the vanquished, and Wilson.”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</a:rPr>
              <a:t/>
            </a:r>
            <a:br>
              <a:rPr lang="en-US" sz="1000" b="1" dirty="0" smtClean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				-- Richard Hofstadter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6" name="Picture 6" descr="File:Flag of France.svg">
            <a:hlinkClick r:id="rId3" tooltip="Georges Clemenceau, Prime Minister of Franc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14600"/>
            <a:ext cx="1209430" cy="805783"/>
          </a:xfrm>
          <a:prstGeom prst="rect">
            <a:avLst/>
          </a:prstGeom>
          <a:noFill/>
        </p:spPr>
      </p:pic>
      <p:pic>
        <p:nvPicPr>
          <p:cNvPr id="7" name="Picture 2" descr="File:Flag of the United Kingdom.svg">
            <a:hlinkClick r:id="rId5" tooltip="David Lloyd George, British Prime Minister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1524000" cy="838200"/>
          </a:xfrm>
          <a:prstGeom prst="rect">
            <a:avLst/>
          </a:prstGeom>
          <a:noFill/>
        </p:spPr>
      </p:pic>
      <p:pic>
        <p:nvPicPr>
          <p:cNvPr id="9218" name="Picture 2" descr="File:Flag of Italy.svg">
            <a:hlinkClick r:id="rId7" tooltip="Vittorio Orlando, Prime Minister of Italy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1181886" cy="787432"/>
          </a:xfrm>
          <a:prstGeom prst="rect">
            <a:avLst/>
          </a:prstGeom>
          <a:noFill/>
        </p:spPr>
      </p:pic>
      <p:pic>
        <p:nvPicPr>
          <p:cNvPr id="9" name="Picture 6" descr="File:US flag 48 stars.svg">
            <a:hlinkClick r:id="rId9" tooltip="Woodrow Wilson, President of the United States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667000"/>
            <a:ext cx="1524000" cy="88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2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2"/>
            <a:ext cx="9144000" cy="6857788"/>
            <a:chOff x="0" y="212"/>
            <a:chExt cx="9144000" cy="6857788"/>
          </a:xfrm>
        </p:grpSpPr>
        <p:pic>
          <p:nvPicPr>
            <p:cNvPr id="12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05800" y="552217"/>
              <a:ext cx="838200" cy="630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552219"/>
              <a:ext cx="4838700" cy="630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552218"/>
              <a:ext cx="4305300" cy="630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212"/>
              <a:ext cx="9144000" cy="646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114800"/>
            <a:ext cx="41148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David </a:t>
            </a:r>
            <a:r>
              <a:rPr lang="en-US" sz="2800" b="1" dirty="0">
                <a:solidFill>
                  <a:schemeClr val="bg1"/>
                </a:solidFill>
              </a:rPr>
              <a:t>Lloyd George  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(British Prime Minister)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57250" y="355259"/>
            <a:ext cx="3714750" cy="2281476"/>
          </a:xfrm>
          <a:prstGeom prst="wedgeRoundRectCallout">
            <a:avLst>
              <a:gd name="adj1" fmla="val 64472"/>
              <a:gd name="adj2" fmla="val 9221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6538" indent="-23653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</a:rPr>
              <a:t>“I was seated between Jesus Christ and Napoleon.”</a:t>
            </a:r>
          </a:p>
        </p:txBody>
      </p:sp>
    </p:spTree>
    <p:extLst>
      <p:ext uri="{BB962C8B-B14F-4D97-AF65-F5344CB8AC3E}">
        <p14:creationId xmlns:p14="http://schemas.microsoft.com/office/powerpoint/2010/main" val="20608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media.ebaumsworld.com/picture/imdidactic/AGGRESS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 b="48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68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0" y="0"/>
            <a:ext cx="9144000" cy="6553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5562600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Article 231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4419600"/>
            <a:ext cx="5562600" cy="2304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+mj-lt"/>
                <a:cs typeface="Arial" pitchFamily="34" charset="0"/>
              </a:rPr>
              <a:t>Britain and France </a:t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wanted Germany to </a:t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claim responsibility for </a:t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the war and pay </a:t>
            </a:r>
            <a:r>
              <a:rPr lang="en-US" b="1" i="1" dirty="0" smtClean="0">
                <a:latin typeface="+mj-lt"/>
                <a:cs typeface="Arial" pitchFamily="34" charset="0"/>
              </a:rPr>
              <a:t>reparations </a:t>
            </a:r>
            <a:r>
              <a:rPr lang="en-US" b="1" dirty="0" smtClean="0">
                <a:latin typeface="+mj-lt"/>
                <a:cs typeface="Arial" pitchFamily="34" charset="0"/>
              </a:rPr>
              <a:t>to the allies.  </a:t>
            </a: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443805"/>
            <a:ext cx="304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solidFill>
                  <a:prstClr val="black"/>
                </a:solidFill>
                <a:latin typeface="Versailles LT"/>
              </a:rPr>
              <a:t>The </a:t>
            </a:r>
            <a:br>
              <a:rPr lang="en-US" sz="2800" b="1" i="1" dirty="0" smtClean="0">
                <a:solidFill>
                  <a:prstClr val="black"/>
                </a:solidFill>
                <a:latin typeface="Versailles LT"/>
              </a:rPr>
            </a:br>
            <a:r>
              <a:rPr lang="en-US" sz="2800" b="1" i="1" dirty="0" smtClean="0">
                <a:solidFill>
                  <a:prstClr val="black"/>
                </a:solidFill>
                <a:latin typeface="Versailles LT"/>
              </a:rPr>
              <a:t>“War Guilt” Clause</a:t>
            </a:r>
            <a:endParaRPr lang="en-US" sz="2800" b="1" i="1" dirty="0">
              <a:solidFill>
                <a:prstClr val="black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3529028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WWI">
      <a:dk1>
        <a:srgbClr val="2E280B"/>
      </a:dk1>
      <a:lt1>
        <a:srgbClr val="FFFFFF"/>
      </a:lt1>
      <a:dk2>
        <a:srgbClr val="484E1A"/>
      </a:dk2>
      <a:lt2>
        <a:srgbClr val="E7ECBD"/>
      </a:lt2>
      <a:accent1>
        <a:srgbClr val="ABB366"/>
      </a:accent1>
      <a:accent2>
        <a:srgbClr val="424F29"/>
      </a:accent2>
      <a:accent3>
        <a:srgbClr val="B2B6AD"/>
      </a:accent3>
      <a:accent4>
        <a:srgbClr val="DADADA"/>
      </a:accent4>
      <a:accent5>
        <a:srgbClr val="C6C5AA"/>
      </a:accent5>
      <a:accent6>
        <a:srgbClr val="514715"/>
      </a:accent6>
      <a:hlink>
        <a:srgbClr val="B8C998"/>
      </a:hlink>
      <a:folHlink>
        <a:srgbClr val="A19F72"/>
      </a:folHlink>
    </a:clrScheme>
    <a:fontScheme name="WWI">
      <a:majorFont>
        <a:latin typeface="Franklin Gothic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Grayscale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2F2F2"/>
      </a:hlink>
      <a:folHlink>
        <a:srgbClr val="D8D8D8"/>
      </a:folHlink>
    </a:clrScheme>
    <a:fontScheme name="Versailles">
      <a:majorFont>
        <a:latin typeface="Versailles LT"/>
        <a:ea typeface=""/>
        <a:cs typeface=""/>
      </a:majorFont>
      <a:minorFont>
        <a:latin typeface="Versailles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2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1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4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5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6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7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8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9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80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1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2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3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4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5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6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7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8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9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3210</TotalTime>
  <Words>957</Words>
  <Application>Microsoft Office PowerPoint</Application>
  <PresentationFormat>On-screen Show (4:3)</PresentationFormat>
  <Paragraphs>311</Paragraphs>
  <Slides>115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115</vt:i4>
      </vt:variant>
    </vt:vector>
  </HeadingPairs>
  <TitlesOfParts>
    <vt:vector size="131" baseType="lpstr">
      <vt:lpstr>Wingdings</vt:lpstr>
      <vt:lpstr>Britannic Bold</vt:lpstr>
      <vt:lpstr>Franklin Gothic Heavy</vt:lpstr>
      <vt:lpstr>Palatino</vt:lpstr>
      <vt:lpstr>Versailles LT</vt:lpstr>
      <vt:lpstr>Calibri</vt:lpstr>
      <vt:lpstr>Franklin Gothic Demi</vt:lpstr>
      <vt:lpstr>Book Antiqua</vt:lpstr>
      <vt:lpstr>Arial</vt:lpstr>
      <vt:lpstr>Proxima Nova</vt:lpstr>
      <vt:lpstr>Junction</vt:lpstr>
      <vt:lpstr>Verdana</vt:lpstr>
      <vt:lpstr>AFL Font nonmetric</vt:lpstr>
      <vt:lpstr>Digital Dots</vt:lpstr>
      <vt:lpstr>Office Theme</vt:lpstr>
      <vt:lpstr>1_Office Theme</vt:lpstr>
      <vt:lpstr>WWI</vt:lpstr>
      <vt:lpstr>TABLE OF CONTENTS</vt:lpstr>
      <vt:lpstr>CAUSES OF WWI</vt:lpstr>
      <vt:lpstr>PowerPoint Presentation</vt:lpstr>
      <vt:lpstr>CAUSES of World War I</vt:lpstr>
      <vt:lpstr>MILITARISM</vt:lpstr>
      <vt:lpstr>Anglo-German ARMS Race</vt:lpstr>
      <vt:lpstr>PowerPoint Presentation</vt:lpstr>
      <vt:lpstr>Royal  Navy  Ship Names</vt:lpstr>
      <vt:lpstr>H.M.S. Dreadnought (1906)</vt:lpstr>
      <vt:lpstr>PowerPoint Presentation</vt:lpstr>
      <vt:lpstr>PowerPoint Presentation</vt:lpstr>
      <vt:lpstr>PowerPoint Presentation</vt:lpstr>
      <vt:lpstr>The Daily Telegraph Affair</vt:lpstr>
      <vt:lpstr>PowerPoint Presentation</vt:lpstr>
      <vt:lpstr>The  ALLIANCE System</vt:lpstr>
      <vt:lpstr>ARCHITECT</vt:lpstr>
      <vt:lpstr>Alliances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IMPERIALISM</vt:lpstr>
      <vt:lpstr>NATIONALISM</vt:lpstr>
      <vt:lpstr>Self-Determination  on the Basis of Ethnicity</vt:lpstr>
      <vt:lpstr>PowerPoint Presentation</vt:lpstr>
      <vt:lpstr>The “Former Yugoslavia”</vt:lpstr>
      <vt:lpstr>It looks peaceful enough</vt:lpstr>
      <vt:lpstr>DON’T BE FOOLED</vt:lpstr>
      <vt:lpstr>Vedran Smailović playing on top of the ruins of the National library (1992)</vt:lpstr>
      <vt:lpstr>PAN-SLAVISM</vt:lpstr>
      <vt:lpstr>PowerPoint Presentation</vt:lpstr>
      <vt:lpstr>The Black Hand</vt:lpstr>
      <vt:lpstr>PowerPoint Presentation</vt:lpstr>
      <vt:lpstr>HEIR</vt:lpstr>
      <vt:lpstr>PowerPoint Presentation</vt:lpstr>
      <vt:lpstr>SARAJEVO</vt:lpstr>
      <vt:lpstr>PowerPoint Presentation</vt:lpstr>
      <vt:lpstr>PowerPoint Presentation</vt:lpstr>
      <vt:lpstr>PowerPoint Presentation</vt:lpstr>
      <vt:lpstr>IGNITE</vt:lpstr>
      <vt:lpstr>The Web of Alliances</vt:lpstr>
      <vt:lpstr>The Bench Clears…</vt:lpstr>
      <vt:lpstr>PowerPoint Presentation</vt:lpstr>
      <vt:lpstr>Modern Warfare</vt:lpstr>
      <vt:lpstr>Civil War Cannon</vt:lpstr>
      <vt:lpstr>WWI Artillery Piece</vt:lpstr>
      <vt:lpstr>Civil War Gatling Gun</vt:lpstr>
      <vt:lpstr>WWI Machine Gun</vt:lpstr>
      <vt:lpstr>Trench Warfare</vt:lpstr>
      <vt:lpstr>Trench Foot</vt:lpstr>
      <vt:lpstr>STALEMATE</vt:lpstr>
      <vt:lpstr>PowerPoint Presentation</vt:lpstr>
      <vt:lpstr>Over The Top</vt:lpstr>
      <vt:lpstr>FUN!</vt:lpstr>
      <vt:lpstr>Mustard Gas</vt:lpstr>
      <vt:lpstr>PowerPoint Presentation</vt:lpstr>
      <vt:lpstr>Battle of the Somme</vt:lpstr>
      <vt:lpstr>The British Offensive</vt:lpstr>
      <vt:lpstr>Battle of Verdun</vt:lpstr>
      <vt:lpstr>German Soldiers at Verdun</vt:lpstr>
      <vt:lpstr>Aircraft in World War I</vt:lpstr>
      <vt:lpstr>FAIL</vt:lpstr>
      <vt:lpstr>The Red Baron</vt:lpstr>
      <vt:lpstr>Zeppelin Raids</vt:lpstr>
      <vt:lpstr>PowerPoint Presentation</vt:lpstr>
      <vt:lpstr>German Gotha G.V Bomber</vt:lpstr>
      <vt:lpstr>RESPONSES  to Total War</vt:lpstr>
      <vt:lpstr>“I am staring at a sunlit  picture of Hell.”</vt:lpstr>
      <vt:lpstr>“Dulce et decorum est pro patria mori.”        -- Horace</vt:lpstr>
      <vt:lpstr>PowerPoint Presentation</vt:lpstr>
      <vt:lpstr>A German Soldier  Writes Home</vt:lpstr>
      <vt:lpstr>PowerPoint Presentation</vt:lpstr>
      <vt:lpstr>The Thousand Yard Stare</vt:lpstr>
      <vt:lpstr>The War  at Home</vt:lpstr>
      <vt:lpstr>Propaganda Campaigns</vt:lpstr>
      <vt:lpstr>Propaganda Campaigns</vt:lpstr>
      <vt:lpstr>Women  and the  War Effort</vt:lpstr>
      <vt:lpstr>PowerPoint Presentation</vt:lpstr>
      <vt:lpstr>PowerPoint Presentation</vt:lpstr>
      <vt:lpstr>Suffrage</vt:lpstr>
      <vt:lpstr>Russian Revolution</vt:lpstr>
      <vt:lpstr>Treaty of Brest-Litovsk</vt:lpstr>
      <vt:lpstr>A German U-Boat</vt:lpstr>
      <vt:lpstr>Sinking of the Lusitania</vt:lpstr>
      <vt:lpstr>Unrestricted Submarine Warfare</vt:lpstr>
      <vt:lpstr>The U.S. Enters  the War</vt:lpstr>
      <vt:lpstr>Armistice</vt:lpstr>
      <vt:lpstr>The Treaty of Versailles</vt:lpstr>
      <vt:lpstr>PowerPoint Presentation</vt:lpstr>
      <vt:lpstr>Wilson’s Fourteen Points</vt:lpstr>
      <vt:lpstr>PEACE Without  Victory</vt:lpstr>
      <vt:lpstr>PowerPoint Presentation</vt:lpstr>
      <vt:lpstr>Paris Peace Conference</vt:lpstr>
      <vt:lpstr>PowerPoint Presentation</vt:lpstr>
      <vt:lpstr>PowerPoint Presentation</vt:lpstr>
      <vt:lpstr>Article 231</vt:lpstr>
      <vt:lpstr>Wilson’s Fourteen Points</vt:lpstr>
      <vt:lpstr>HOW</vt:lpstr>
      <vt:lpstr>PowerPoint Presentation</vt:lpstr>
      <vt:lpstr>EASY!!!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Signing  of the  Treaty of Versailles</vt:lpstr>
      <vt:lpstr>League Membership</vt:lpstr>
      <vt:lpstr>decolonization</vt:lpstr>
      <vt:lpstr>League of Nations  Mandates</vt:lpstr>
      <vt:lpstr>League of Nations Mandates</vt:lpstr>
      <vt:lpstr>1919</vt:lpstr>
      <vt:lpstr>PowerPoint Presentation</vt:lpstr>
    </vt:vector>
  </TitlesOfParts>
  <Company>TCTC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</dc:title>
  <dc:creator>Tom Richey</dc:creator>
  <cp:lastModifiedBy>Braun Christine</cp:lastModifiedBy>
  <cp:revision>186</cp:revision>
  <dcterms:created xsi:type="dcterms:W3CDTF">2008-05-28T12:27:38Z</dcterms:created>
  <dcterms:modified xsi:type="dcterms:W3CDTF">2016-04-05T13:19:17Z</dcterms:modified>
</cp:coreProperties>
</file>