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2657" autoAdjust="0"/>
  </p:normalViewPr>
  <p:slideViewPr>
    <p:cSldViewPr snapToGrid="0">
      <p:cViewPr varScale="1">
        <p:scale>
          <a:sx n="71" d="100"/>
          <a:sy n="71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644-DEC2-420E-9B54-D8952E798C6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0844-3FD8-4EF4-9387-BF642F158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6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Renaissance is</a:t>
            </a:r>
            <a:r>
              <a:rPr lang="en-US" baseline="0" dirty="0"/>
              <a:t> said to have “discovered” mankind in general, this meant, for the most part, men. </a:t>
            </a:r>
          </a:p>
          <a:p>
            <a:r>
              <a:rPr lang="en-US" baseline="0" dirty="0"/>
              <a:t>The Church still considered women to be the sinful daughters of Eve. Legally, women remained subordinate to men; they could own property and make their wills, but could not sell property without their husband’s permission. </a:t>
            </a:r>
          </a:p>
          <a:p>
            <a:r>
              <a:rPr lang="en-US" baseline="0" dirty="0"/>
              <a:t>Both rich and poor families continued to value boys over girls</a:t>
            </a:r>
          </a:p>
          <a:p>
            <a:r>
              <a:rPr lang="en-US" baseline="0" dirty="0"/>
              <a:t>Poor families more likely to abandon girls </a:t>
            </a:r>
          </a:p>
          <a:p>
            <a:r>
              <a:rPr lang="en-US" baseline="0" dirty="0"/>
              <a:t>Many families viewed girls as a liability because of the necessity of providing a dowry for marriage </a:t>
            </a:r>
          </a:p>
          <a:p>
            <a:endParaRPr lang="en-US" baseline="0" dirty="0"/>
          </a:p>
          <a:p>
            <a:r>
              <a:rPr lang="en-US" baseline="0" dirty="0"/>
              <a:t>Some patricians educated their girls as well as boys in humanities </a:t>
            </a:r>
          </a:p>
          <a:p>
            <a:endParaRPr lang="en-US" baseline="0" dirty="0"/>
          </a:p>
          <a:p>
            <a:r>
              <a:rPr lang="en-US" baseline="0" dirty="0"/>
              <a:t>Overall, the Renaissance did not bring about any significant loosening in restrictions placed on women, and women’s social and personal options may even have been reduced. </a:t>
            </a:r>
          </a:p>
          <a:p>
            <a:r>
              <a:rPr lang="en-US" baseline="0" dirty="0"/>
              <a:t>Less of a role in public life than </a:t>
            </a:r>
            <a:r>
              <a:rPr lang="en-US" baseline="0"/>
              <a:t>in medieval Europe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0844-3FD8-4EF4-9387-BF642F158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8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5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0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5B47-9213-4ED9-A5DF-E28A3F8DB1D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9628-E9C6-43A0-99F5-C354ADF5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Women during the Renaissance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Divorce available in certain areas (still very limited) compared to Middle Ages where divorce was non-existent</a:t>
            </a:r>
          </a:p>
          <a:p>
            <a:r>
              <a:rPr lang="en-US" dirty="0"/>
              <a:t>  Women were to make themselves pleasing to the man (Castiglione)-- only upper classes </a:t>
            </a:r>
          </a:p>
          <a:p>
            <a:r>
              <a:rPr lang="en-US" dirty="0"/>
              <a:t> Sexual double-standard: women were to remain chaste until marriage; men were permitted to “sow their wild oats.” </a:t>
            </a:r>
          </a:p>
          <a:p>
            <a:r>
              <a:rPr lang="en-US" dirty="0"/>
              <a:t> More prostitution than in Middle Ages </a:t>
            </a:r>
          </a:p>
          <a:p>
            <a:r>
              <a:rPr lang="en-US" dirty="0"/>
              <a:t>Rape not considered a serious crime </a:t>
            </a:r>
          </a:p>
        </p:txBody>
      </p:sp>
    </p:spTree>
    <p:extLst>
      <p:ext uri="{BB962C8B-B14F-4D97-AF65-F5344CB8AC3E}">
        <p14:creationId xmlns:p14="http://schemas.microsoft.com/office/powerpoint/2010/main" val="408793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women toiled at home, on looms, or in the field along with their men</a:t>
            </a:r>
          </a:p>
          <a:p>
            <a:r>
              <a:rPr lang="en-US" dirty="0"/>
              <a:t>It was in Church, that they eased their sorrows</a:t>
            </a:r>
          </a:p>
          <a:p>
            <a:r>
              <a:rPr lang="en-US" dirty="0"/>
              <a:t>Most women knew little of the fine ideals of the time </a:t>
            </a:r>
          </a:p>
          <a:p>
            <a:r>
              <a:rPr lang="en-US" dirty="0"/>
              <a:t>Lives dedicated to husbands, children, and proper social behavior</a:t>
            </a:r>
          </a:p>
        </p:txBody>
      </p:sp>
    </p:spTree>
    <p:extLst>
      <p:ext uri="{BB962C8B-B14F-4D97-AF65-F5344CB8AC3E}">
        <p14:creationId xmlns:p14="http://schemas.microsoft.com/office/powerpoint/2010/main" val="5040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 were to be: </a:t>
            </a:r>
          </a:p>
          <a:p>
            <a:r>
              <a:rPr lang="en-US" dirty="0"/>
              <a:t>Prudent, pius, ignore vanities </a:t>
            </a:r>
          </a:p>
          <a:p>
            <a:r>
              <a:rPr lang="en-US" dirty="0"/>
              <a:t>But they did possess a modest elegance, unlike medieval women</a:t>
            </a:r>
          </a:p>
          <a:p>
            <a:r>
              <a:rPr lang="en-US" dirty="0"/>
              <a:t>Women could dress finer, eat better, wear jewelry and entertain</a:t>
            </a:r>
          </a:p>
          <a:p>
            <a:r>
              <a:rPr lang="en-US" dirty="0"/>
              <a:t>But it was unusual for women to be very learned  </a:t>
            </a:r>
          </a:p>
        </p:txBody>
      </p:sp>
    </p:spTree>
    <p:extLst>
      <p:ext uri="{BB962C8B-B14F-4D97-AF65-F5344CB8AC3E}">
        <p14:creationId xmlns:p14="http://schemas.microsoft.com/office/powerpoint/2010/main" val="36891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Did Women Have a Renaissance?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/>
              <a:t>Joan Kelly (historian</a:t>
            </a:r>
            <a:r>
              <a:rPr lang="en-US" dirty="0"/>
              <a:t>): Did Women have a Renaissance? (1977) </a:t>
            </a:r>
          </a:p>
          <a:p>
            <a:r>
              <a:rPr lang="en-US" dirty="0"/>
              <a:t>1. Kelly asserts that middle class (bourgeois) women especially suffered a marked decline in their status along with that of noble women during the Italian Renaissance </a:t>
            </a:r>
          </a:p>
          <a:p>
            <a:r>
              <a:rPr lang="en-US" dirty="0"/>
              <a:t>2. Middle class women were exclusively relegated to the private sphere while men monopolized political and economic issues in the public sphere. </a:t>
            </a:r>
          </a:p>
          <a:p>
            <a:r>
              <a:rPr lang="en-US" dirty="0"/>
              <a:t>3. Sexual chastity was essential for both women of the nobility and the bourgeoisie; a double-standard existed as chastity was not expected of men </a:t>
            </a:r>
          </a:p>
          <a:p>
            <a:r>
              <a:rPr lang="en-US" dirty="0"/>
              <a:t>4. Medieval feudalism permitted homage to female vassals but in Renaissance Italy feudalism came to be replaced by powerful city-states. Thus, the political power of women in many cases vanished. </a:t>
            </a:r>
          </a:p>
          <a:p>
            <a:pPr lvl="1"/>
            <a:r>
              <a:rPr lang="en-US" dirty="0"/>
              <a:t>Noble women thus experienced a state of almost universal dependence on her family and husband</a:t>
            </a:r>
          </a:p>
        </p:txBody>
      </p:sp>
    </p:spTree>
    <p:extLst>
      <p:ext uri="{BB962C8B-B14F-4D97-AF65-F5344CB8AC3E}">
        <p14:creationId xmlns:p14="http://schemas.microsoft.com/office/powerpoint/2010/main" val="285668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Wealthy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Querelles</a:t>
            </a:r>
            <a:r>
              <a:rPr lang="en-US" i="1" dirty="0"/>
              <a:t> des Femmes </a:t>
            </a:r>
            <a:r>
              <a:rPr lang="en-US" dirty="0"/>
              <a:t>(“The Problem of Women”) – new debate emerged over women’s nature and their proper role in society (starting with Pisan in the 14th century) the debate continued throughout history</a:t>
            </a:r>
          </a:p>
          <a:p>
            <a:r>
              <a:rPr lang="en-US" dirty="0"/>
              <a:t>Increased access to education </a:t>
            </a:r>
          </a:p>
          <a:p>
            <a:r>
              <a:rPr lang="en-US" dirty="0"/>
              <a:t>were to be “ornaments” to their husbands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4487" cy="4351338"/>
          </a:xfrm>
        </p:spPr>
        <p:txBody>
          <a:bodyPr/>
          <a:lstStyle/>
          <a:p>
            <a:r>
              <a:rPr lang="en-US" u="sng" dirty="0"/>
              <a:t>Christine de Pisan (1363?-1434?)</a:t>
            </a:r>
          </a:p>
          <a:p>
            <a:r>
              <a:rPr lang="en-US" dirty="0"/>
              <a:t> The City of Ladies (1405); The Book of Three Virtues </a:t>
            </a:r>
          </a:p>
          <a:p>
            <a:r>
              <a:rPr lang="en-US" dirty="0"/>
              <a:t> Chronicle of accomplishments of great women of history. </a:t>
            </a:r>
          </a:p>
          <a:p>
            <a:r>
              <a:rPr lang="en-US" dirty="0"/>
              <a:t> Renaissance woman’s survival manual. </a:t>
            </a:r>
          </a:p>
          <a:p>
            <a:r>
              <a:rPr lang="en-US" dirty="0"/>
              <a:t> Perhaps Europe’s first feminist </a:t>
            </a:r>
          </a:p>
          <a:p>
            <a:r>
              <a:rPr lang="en-US" dirty="0"/>
              <a:t>Extremely well-educated in France.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885" y="304802"/>
            <a:ext cx="3639972" cy="3926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8030" y="4517409"/>
            <a:ext cx="335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“Just as women’s bodies are softer than men’s, so their understanding is sharper.” </a:t>
            </a:r>
          </a:p>
        </p:txBody>
      </p:sp>
    </p:spTree>
    <p:extLst>
      <p:ext uri="{BB962C8B-B14F-4D97-AF65-F5344CB8AC3E}">
        <p14:creationId xmlns:p14="http://schemas.microsoft.com/office/powerpoint/2010/main" val="428467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90" y="788395"/>
            <a:ext cx="782812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Isabella </a:t>
            </a:r>
            <a:r>
              <a:rPr lang="en-US" dirty="0" err="1"/>
              <a:t>d’Este</a:t>
            </a:r>
            <a:r>
              <a:rPr lang="en-US" dirty="0"/>
              <a:t> (1474-1539): “First Lady” of the Renaissance </a:t>
            </a:r>
          </a:p>
          <a:p>
            <a:r>
              <a:rPr lang="en-US" dirty="0"/>
              <a:t> Set an example for women to break away from their traditional roles as mere ornaments to their husbands </a:t>
            </a:r>
          </a:p>
          <a:p>
            <a:r>
              <a:rPr lang="en-US" dirty="0"/>
              <a:t> Ruled Mantua – </a:t>
            </a:r>
            <a:r>
              <a:rPr lang="en-US" dirty="0" err="1"/>
              <a:t>comune</a:t>
            </a:r>
            <a:r>
              <a:rPr lang="en-US" dirty="0"/>
              <a:t> in Lombardy, Italy - after her husband died </a:t>
            </a:r>
          </a:p>
          <a:p>
            <a:r>
              <a:rPr lang="en-US" dirty="0"/>
              <a:t> She and her siblings were well educated </a:t>
            </a:r>
          </a:p>
          <a:p>
            <a:r>
              <a:rPr lang="en-US" dirty="0"/>
              <a:t>Big patron of the arts </a:t>
            </a:r>
          </a:p>
          <a:p>
            <a:r>
              <a:rPr lang="en-US" dirty="0"/>
              <a:t>Founded a school for young women </a:t>
            </a:r>
          </a:p>
          <a:p>
            <a:r>
              <a:rPr lang="en-US" dirty="0"/>
              <a:t>Wrote over 2000 letters that provide a window into politics and courtly life at that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418" y="788395"/>
            <a:ext cx="356750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764"/>
            <a:ext cx="6477000" cy="5044199"/>
          </a:xfrm>
        </p:spPr>
        <p:txBody>
          <a:bodyPr/>
          <a:lstStyle/>
          <a:p>
            <a:r>
              <a:rPr lang="en-US" dirty="0"/>
              <a:t>Artemesia Gentileschi (1593-1652) (considered a Baroque painter) </a:t>
            </a:r>
          </a:p>
          <a:p>
            <a:r>
              <a:rPr lang="en-US" dirty="0"/>
              <a:t> Perhaps the first female artist to gain recognition in the post-Renaissance era. </a:t>
            </a:r>
          </a:p>
          <a:p>
            <a:r>
              <a:rPr lang="en-US" dirty="0"/>
              <a:t> First woman to paint historical and religious scenes: e.g. her series of “Judith” paintings </a:t>
            </a:r>
          </a:p>
          <a:p>
            <a:r>
              <a:rPr lang="en-US" dirty="0"/>
              <a:t> Female artists at this time were largely consigned to portrait painting &amp; imitative poses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827" y="1565805"/>
            <a:ext cx="3471721" cy="46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economic considerations, not love</a:t>
            </a:r>
          </a:p>
          <a:p>
            <a:pPr lvl="1"/>
            <a:r>
              <a:rPr lang="en-US" sz="2800" dirty="0"/>
              <a:t>Dowries extremely important in wealthy families </a:t>
            </a:r>
          </a:p>
          <a:p>
            <a:pPr lvl="1"/>
            <a:r>
              <a:rPr lang="en-US" sz="2800" dirty="0"/>
              <a:t>Virtue was a marketable commodity </a:t>
            </a:r>
          </a:p>
          <a:p>
            <a:pPr lvl="2"/>
            <a:r>
              <a:rPr lang="en-US" sz="2800" dirty="0"/>
              <a:t>Women secluded from birth until marriage </a:t>
            </a:r>
          </a:p>
          <a:p>
            <a:pPr lvl="2"/>
            <a:r>
              <a:rPr lang="en-US" sz="2800" dirty="0"/>
              <a:t>Taught by women or priests </a:t>
            </a:r>
          </a:p>
          <a:p>
            <a:pPr lvl="2"/>
            <a:r>
              <a:rPr lang="en-US" sz="2800" dirty="0"/>
              <a:t>Kept under very close supervision </a:t>
            </a:r>
          </a:p>
          <a:p>
            <a:pPr lvl="1"/>
            <a:r>
              <a:rPr lang="en-US" sz="2800" dirty="0"/>
              <a:t>Women seen as property that could raise the social stature of a family, seal alliances (either princely or mercantile) </a:t>
            </a:r>
          </a:p>
        </p:txBody>
      </p:sp>
    </p:spTree>
    <p:extLst>
      <p:ext uri="{BB962C8B-B14F-4D97-AF65-F5344CB8AC3E}">
        <p14:creationId xmlns:p14="http://schemas.microsoft.com/office/powerpoint/2010/main" val="334321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719"/>
            <a:ext cx="10515600" cy="4771244"/>
          </a:xfrm>
        </p:spPr>
        <p:txBody>
          <a:bodyPr/>
          <a:lstStyle/>
          <a:p>
            <a:r>
              <a:rPr lang="en-US" dirty="0"/>
              <a:t>Average age for women: </a:t>
            </a:r>
          </a:p>
          <a:p>
            <a:pPr lvl="1"/>
            <a:r>
              <a:rPr lang="en-US" sz="3200" dirty="0"/>
              <a:t>&lt; 20 (for men it was mid-late 20s) </a:t>
            </a:r>
          </a:p>
          <a:p>
            <a:pPr lvl="1"/>
            <a:r>
              <a:rPr lang="en-US" sz="3200" dirty="0"/>
              <a:t>12 was common, 15 was late, and 17 was a catastrophe </a:t>
            </a:r>
          </a:p>
          <a:p>
            <a:pPr lvl="1"/>
            <a:r>
              <a:rPr lang="en-US" sz="3200" dirty="0"/>
              <a:t>Class issues: rich tend to marry earlier than middle classes, and poor tend to marry earlier too</a:t>
            </a:r>
          </a:p>
          <a:p>
            <a:pPr lvl="1"/>
            <a:r>
              <a:rPr lang="en-US" sz="3200" dirty="0"/>
              <a:t>In Italy, the age gap between husbands and wives was much larger than in Northern Europe </a:t>
            </a:r>
          </a:p>
          <a:p>
            <a:pPr lvl="1"/>
            <a:r>
              <a:rPr lang="en-US" sz="3200" dirty="0"/>
              <a:t>Increase in infanticide and abandonment among the poor </a:t>
            </a:r>
          </a:p>
        </p:txBody>
      </p:sp>
    </p:spTree>
    <p:extLst>
      <p:ext uri="{BB962C8B-B14F-4D97-AF65-F5344CB8AC3E}">
        <p14:creationId xmlns:p14="http://schemas.microsoft.com/office/powerpoint/2010/main" val="363957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Marriage demanded the biggest celebration that could be afforded</a:t>
            </a:r>
          </a:p>
          <a:p>
            <a:pPr lvl="1"/>
            <a:r>
              <a:rPr lang="en-US" dirty="0"/>
              <a:t>Using canals of Venice for a parade</a:t>
            </a:r>
          </a:p>
          <a:p>
            <a:pPr lvl="1"/>
            <a:r>
              <a:rPr lang="en-US" dirty="0"/>
              <a:t>Buildings adorned with rare tapestries </a:t>
            </a:r>
          </a:p>
          <a:p>
            <a:pPr lvl="1"/>
            <a:r>
              <a:rPr lang="en-US" dirty="0"/>
              <a:t>Bonfires</a:t>
            </a:r>
          </a:p>
          <a:p>
            <a:pPr lvl="1"/>
            <a:r>
              <a:rPr lang="en-US" dirty="0"/>
              <a:t>Fireworks </a:t>
            </a:r>
          </a:p>
          <a:p>
            <a:pPr lvl="1"/>
            <a:r>
              <a:rPr lang="en-US" dirty="0"/>
              <a:t>Balls and banquets were arranged </a:t>
            </a:r>
          </a:p>
          <a:p>
            <a:pPr lvl="1"/>
            <a:r>
              <a:rPr lang="en-US" dirty="0"/>
              <a:t>The couple was serenaded by hired musicians </a:t>
            </a:r>
          </a:p>
          <a:p>
            <a:pPr lvl="1"/>
            <a:r>
              <a:rPr lang="en-US" dirty="0"/>
              <a:t>Painters immortalized the couple</a:t>
            </a:r>
          </a:p>
          <a:p>
            <a:pPr lvl="1"/>
            <a:r>
              <a:rPr lang="en-US" dirty="0"/>
              <a:t>Poets wrote sonnets and odes in their honor </a:t>
            </a:r>
          </a:p>
          <a:p>
            <a:pPr lvl="1"/>
            <a:r>
              <a:rPr lang="en-US" dirty="0"/>
              <a:t>Playwrights wrote plays showing the couple as Greek heroes </a:t>
            </a:r>
          </a:p>
          <a:p>
            <a:pPr lvl="1"/>
            <a:r>
              <a:rPr lang="en-US" dirty="0"/>
              <a:t>Publically put to bed for all to see – end of the contract was in the marriage bed </a:t>
            </a:r>
          </a:p>
        </p:txBody>
      </p:sp>
    </p:spTree>
    <p:extLst>
      <p:ext uri="{BB962C8B-B14F-4D97-AF65-F5344CB8AC3E}">
        <p14:creationId xmlns:p14="http://schemas.microsoft.com/office/powerpoint/2010/main" val="332032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925</Words>
  <Application>Microsoft Office PowerPoint</Application>
  <PresentationFormat>Widescreen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Women during the Renaissance </vt:lpstr>
      <vt:lpstr>Did Women Have a Renaissance? </vt:lpstr>
      <vt:lpstr>Wealthy Women</vt:lpstr>
      <vt:lpstr>PowerPoint Presentation</vt:lpstr>
      <vt:lpstr>PowerPoint Presentation</vt:lpstr>
      <vt:lpstr>PowerPoint Presentation</vt:lpstr>
      <vt:lpstr>Marriage </vt:lpstr>
      <vt:lpstr>Marriage </vt:lpstr>
      <vt:lpstr>Marriage 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Yasemin Tokmakci</dc:creator>
  <cp:lastModifiedBy>Chris Braun</cp:lastModifiedBy>
  <cp:revision>28</cp:revision>
  <dcterms:created xsi:type="dcterms:W3CDTF">2016-09-04T16:01:48Z</dcterms:created>
  <dcterms:modified xsi:type="dcterms:W3CDTF">2020-09-13T17:23:16Z</dcterms:modified>
</cp:coreProperties>
</file>