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87" r:id="rId4"/>
    <p:sldId id="289" r:id="rId5"/>
    <p:sldId id="290" r:id="rId6"/>
    <p:sldId id="288" r:id="rId7"/>
    <p:sldId id="291" r:id="rId8"/>
    <p:sldId id="267" r:id="rId9"/>
    <p:sldId id="292" r:id="rId10"/>
    <p:sldId id="293" r:id="rId11"/>
    <p:sldId id="295" r:id="rId12"/>
    <p:sldId id="296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6157D8-6F2B-48FA-B7B0-B62CD72E4B7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BBA1B-5694-430A-88E3-318A85DD39A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E27CA7-B63D-4764-BF08-3C0C9CA4B0E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8C5B0-BB7A-4A17-9BE7-F6CD50A51E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560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CE88D-5496-4D97-B981-78AAECD7E7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85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E7274-5DF1-4F57-B9FC-AC3360E9FC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873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9181B-C685-4520-AF00-1FAAA1AA1C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878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143EF-A521-4390-9F3C-A2C8631D74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62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B6E12-2268-477F-BEFE-496E0F78E5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96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8FE5E-B5AF-44BC-867E-63F67EA21B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779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DBAEE-71F3-402C-82F1-7B69AE5291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593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47889-16A7-4468-B9A2-B8ECD24480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15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668B-4481-4A8E-A614-6728FFE20B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039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C17B0A40-CD40-4A7F-8B5C-E5AF88B5C39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allsophistor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arn.co.u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arn.co.u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arn.co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earn.co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Weimar Germany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6096000"/>
            <a:ext cx="631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 revision presentation from </a:t>
            </a:r>
            <a:r>
              <a:rPr lang="en-GB" altLang="en-US">
                <a:hlinkClick r:id="rId3"/>
              </a:rPr>
              <a:t>http://www.mrallsophistory.com/</a:t>
            </a:r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The Weimar Republic Under Gustav Stresemann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GB" altLang="en-US"/>
              <a:t>Stresemann showed real skill in foreign policy</a:t>
            </a:r>
          </a:p>
          <a:p>
            <a:pPr marL="914400" lvl="1" indent="-457200">
              <a:lnSpc>
                <a:spcPct val="90000"/>
              </a:lnSpc>
            </a:pPr>
            <a:r>
              <a:rPr lang="en-GB" altLang="en-US"/>
              <a:t>Locarno Treaties – 1925</a:t>
            </a:r>
          </a:p>
          <a:p>
            <a:pPr marL="914400" lvl="1" indent="-457200">
              <a:lnSpc>
                <a:spcPct val="90000"/>
              </a:lnSpc>
            </a:pPr>
            <a:r>
              <a:rPr lang="en-GB" altLang="en-US"/>
              <a:t>1926 – Germany joined the League of Nations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GB" altLang="en-US"/>
              <a:t>Young plan - 1929</a:t>
            </a:r>
          </a:p>
          <a:p>
            <a:pPr marL="533400" indent="-533400">
              <a:lnSpc>
                <a:spcPct val="90000"/>
              </a:lnSpc>
            </a:pPr>
            <a:r>
              <a:rPr lang="en-GB" altLang="en-US"/>
              <a:t>After a number of years in the wilderness Germany was accepted back into the international community </a:t>
            </a:r>
          </a:p>
        </p:txBody>
      </p:sp>
      <p:pic>
        <p:nvPicPr>
          <p:cNvPr id="64516" name="Picture 4" descr="GERstreseman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3276600"/>
            <a:ext cx="2011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Locarno Treaties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257800" cy="48006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GB" altLang="en-US" sz="2400"/>
              <a:t>Germany, France, Italy, Belgium, Czechoslovakia, Poland met at Locarno in Switzerland.</a:t>
            </a:r>
          </a:p>
          <a:p>
            <a:pPr marL="533400" indent="-533400">
              <a:lnSpc>
                <a:spcPct val="80000"/>
              </a:lnSpc>
            </a:pPr>
            <a:r>
              <a:rPr lang="en-GB" altLang="en-US" sz="2400"/>
              <a:t>Signed a number of treaties to settle disputes between themselves</a:t>
            </a:r>
          </a:p>
          <a:p>
            <a:pPr marL="914400" lvl="1" indent="-457200">
              <a:lnSpc>
                <a:spcPct val="80000"/>
              </a:lnSpc>
            </a:pPr>
            <a:r>
              <a:rPr lang="en-GB" altLang="en-US" sz="2000"/>
              <a:t>France, Belgium and Germany agreed to accept borders as drawn up by Treaty of Versailles</a:t>
            </a:r>
          </a:p>
          <a:p>
            <a:pPr marL="914400" lvl="1" indent="-457200">
              <a:lnSpc>
                <a:spcPct val="80000"/>
              </a:lnSpc>
            </a:pPr>
            <a:r>
              <a:rPr lang="en-GB" altLang="en-US" sz="2000"/>
              <a:t>Rhineland stayed demilitarised</a:t>
            </a:r>
          </a:p>
          <a:p>
            <a:pPr marL="914400" lvl="1" indent="-457200">
              <a:lnSpc>
                <a:spcPct val="80000"/>
              </a:lnSpc>
            </a:pPr>
            <a:r>
              <a:rPr lang="en-GB" altLang="en-US" sz="2000"/>
              <a:t>France would protect Poland and Czechoslovakia if attacked by Germany</a:t>
            </a:r>
          </a:p>
          <a:p>
            <a:pPr marL="914400" lvl="1" indent="-457200">
              <a:lnSpc>
                <a:spcPct val="80000"/>
              </a:lnSpc>
            </a:pPr>
            <a:r>
              <a:rPr lang="en-GB" altLang="en-US" sz="2000"/>
              <a:t>Germany would not use force to settle disputes with neighbours </a:t>
            </a:r>
          </a:p>
        </p:txBody>
      </p:sp>
      <p:pic>
        <p:nvPicPr>
          <p:cNvPr id="66564" name="Picture 4" descr="GERstreseman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3276600"/>
            <a:ext cx="2011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BUT!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257800" cy="4800600"/>
          </a:xfrm>
        </p:spPr>
        <p:txBody>
          <a:bodyPr/>
          <a:lstStyle/>
          <a:p>
            <a:pPr marL="533400" indent="-533400"/>
            <a:r>
              <a:rPr lang="en-GB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Unemployment and poverty still high</a:t>
            </a:r>
          </a:p>
          <a:p>
            <a:pPr marL="533400" indent="-533400"/>
            <a:r>
              <a:rPr lang="en-GB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growing prosperity was based on USA loans – what would happen if USA wanted the money back?</a:t>
            </a:r>
            <a:r>
              <a:rPr lang="en-GB" altLang="en-US"/>
              <a:t> </a:t>
            </a:r>
          </a:p>
        </p:txBody>
      </p:sp>
      <p:pic>
        <p:nvPicPr>
          <p:cNvPr id="67588" name="Picture 4" descr="GERstreseman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3276600"/>
            <a:ext cx="2011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situation after World War 1</a:t>
            </a:r>
          </a:p>
        </p:txBody>
      </p:sp>
      <p:sp>
        <p:nvSpPr>
          <p:cNvPr id="24598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The Kaiser has abdicated and left Germany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A power vacuum has been created as there is no established form of government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Millions of German workers have been killed or seriously injured during the war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Germany has become an international pariah (outcast)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Germany is subject to an imposed peace settlement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situation after World War 1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257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In reality, this meant: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Political instability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There were uprisings against the fledging republic even before it was properly formed.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Economic ruin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The war has devastated the economy and further problems occur as a result of the Peace settlement.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Unemployment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Millions of soldiers have returned home to find no jobs available.</a:t>
            </a:r>
          </a:p>
          <a:p>
            <a:pPr lvl="1">
              <a:lnSpc>
                <a:spcPct val="90000"/>
              </a:lnSpc>
            </a:pP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Treaty of Versailles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Terms of the Peace treaty</a:t>
            </a:r>
          </a:p>
          <a:p>
            <a:r>
              <a:rPr lang="en-GB" altLang="en-US"/>
              <a:t>Massively reduced military capability</a:t>
            </a:r>
          </a:p>
          <a:p>
            <a:r>
              <a:rPr lang="en-GB" altLang="en-US"/>
              <a:t>‘War guilt’ clause imposed</a:t>
            </a:r>
          </a:p>
          <a:p>
            <a:r>
              <a:rPr lang="en-GB" altLang="en-US"/>
              <a:t>Reparations fixed at a very high level</a:t>
            </a:r>
          </a:p>
          <a:p>
            <a:endParaRPr lang="en-GB" altLang="en-US"/>
          </a:p>
          <a:p>
            <a:r>
              <a:rPr lang="en-GB" altLang="en-US"/>
              <a:t>All of this led to BIG problems from 1919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Problems 1919-1924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502275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/>
              <a:t>Anger directed at the government for signing the Treaty of Versailles</a:t>
            </a:r>
          </a:p>
          <a:p>
            <a:pPr>
              <a:lnSpc>
                <a:spcPct val="80000"/>
              </a:lnSpc>
            </a:pPr>
            <a:r>
              <a:rPr lang="en-GB" altLang="en-US" sz="2400"/>
              <a:t>The new constitution reliant on coalition governments, which weakens its power</a:t>
            </a:r>
          </a:p>
          <a:p>
            <a:pPr>
              <a:lnSpc>
                <a:spcPct val="80000"/>
              </a:lnSpc>
            </a:pPr>
            <a:r>
              <a:rPr lang="en-GB" altLang="en-US" sz="2400"/>
              <a:t>Economic problems as all profit is sent directly to the Allies as reparations pay-outs</a:t>
            </a:r>
          </a:p>
          <a:p>
            <a:pPr>
              <a:lnSpc>
                <a:spcPct val="80000"/>
              </a:lnSpc>
            </a:pPr>
            <a:r>
              <a:rPr lang="en-GB" altLang="en-US" sz="2400"/>
              <a:t>Valueless currency as economic crisis leads to hyper-inflation</a:t>
            </a:r>
          </a:p>
          <a:p>
            <a:pPr>
              <a:lnSpc>
                <a:spcPct val="80000"/>
              </a:lnSpc>
            </a:pPr>
            <a:r>
              <a:rPr lang="en-GB" altLang="en-US" sz="2400"/>
              <a:t>Rise of extremist groups attempting to wrestle power from the de-stabilised government (Freikorps, Spartacists etc.)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Opposition Uprisings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Communist Spartacists in 1919, defeated by the right-wing militia of the Freikorps</a:t>
            </a:r>
          </a:p>
          <a:p>
            <a:r>
              <a:rPr lang="en-GB" altLang="en-US"/>
              <a:t>The right-wing Kapp Putsch, defeated by a general strike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42607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Germany in a desperate situation.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The terms of the Treaty of Versailles cripple the economy and prevent German recovery after the war.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This in turn leads to the new, Weimar, government being unable to restore pre-war conditions.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Animosity towards those who signed the treaty grows and many German people look for people to blame for the crisis, leading to theories of ‘the stab in the back’.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The new government, already under fire, is likely to fail in it’s duty to provide security, prosperity and comfort given the conditions that it has inherited.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The Weimar Republic Under Gustav Stresemann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Stresemann was Chancellor in 1923 only.</a:t>
            </a:r>
          </a:p>
          <a:p>
            <a:pPr>
              <a:lnSpc>
                <a:spcPct val="90000"/>
              </a:lnSpc>
            </a:pPr>
            <a:r>
              <a:rPr lang="en-GB" altLang="en-US"/>
              <a:t>His main role was as Foreign Minister from 1924</a:t>
            </a:r>
          </a:p>
          <a:p>
            <a:pPr>
              <a:lnSpc>
                <a:spcPct val="90000"/>
              </a:lnSpc>
            </a:pPr>
            <a:r>
              <a:rPr lang="en-GB" altLang="en-US"/>
              <a:t>He was a right-winger and more able than Ebert</a:t>
            </a:r>
          </a:p>
          <a:p>
            <a:pPr>
              <a:lnSpc>
                <a:spcPct val="90000"/>
              </a:lnSpc>
            </a:pPr>
            <a:r>
              <a:rPr lang="en-GB" altLang="en-US"/>
              <a:t>He built up Germany’s prosperity again although all of Europe was recovering</a:t>
            </a:r>
          </a:p>
        </p:txBody>
      </p:sp>
      <p:pic>
        <p:nvPicPr>
          <p:cNvPr id="35844" name="Picture 4" descr="GERstreseman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3276600"/>
            <a:ext cx="20113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4038600" y="2895600"/>
            <a:ext cx="45720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Dawes Plan - 1924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7254875" cy="2514600"/>
          </a:xfrm>
        </p:spPr>
        <p:txBody>
          <a:bodyPr/>
          <a:lstStyle/>
          <a:p>
            <a:r>
              <a:rPr lang="en-GB" altLang="en-US" sz="2400"/>
              <a:t>Germany’s reparations paid over a longer period</a:t>
            </a:r>
          </a:p>
          <a:p>
            <a:r>
              <a:rPr lang="en-GB" altLang="en-US" sz="2400"/>
              <a:t>America lent money to German industry and also to the Government to pay reparations</a:t>
            </a:r>
          </a:p>
          <a:p>
            <a:r>
              <a:rPr lang="en-GB" altLang="en-US" sz="2400"/>
              <a:t>German currency reorganised </a:t>
            </a:r>
          </a:p>
        </p:txBody>
      </p:sp>
      <p:grpSp>
        <p:nvGrpSpPr>
          <p:cNvPr id="62469" name="Group 5"/>
          <p:cNvGrpSpPr>
            <a:grpSpLocks/>
          </p:cNvGrpSpPr>
          <p:nvPr/>
        </p:nvGrpSpPr>
        <p:grpSpPr bwMode="auto">
          <a:xfrm>
            <a:off x="1219200" y="4038600"/>
            <a:ext cx="7010400" cy="1295400"/>
            <a:chOff x="768" y="2208"/>
            <a:chExt cx="4416" cy="816"/>
          </a:xfrm>
        </p:grpSpPr>
        <p:sp>
          <p:nvSpPr>
            <p:cNvPr id="62470" name="Text Box 6"/>
            <p:cNvSpPr txBox="1">
              <a:spLocks noChangeArrowheads="1"/>
            </p:cNvSpPr>
            <p:nvPr/>
          </p:nvSpPr>
          <p:spPr bwMode="auto">
            <a:xfrm>
              <a:off x="768" y="2352"/>
              <a:ext cx="528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Times New Roman" panose="02020603050405020304" pitchFamily="18" charset="0"/>
                </a:rPr>
                <a:t>USA</a:t>
              </a:r>
            </a:p>
          </p:txBody>
        </p:sp>
        <p:sp>
          <p:nvSpPr>
            <p:cNvPr id="62471" name="Text Box 7"/>
            <p:cNvSpPr txBox="1">
              <a:spLocks noChangeArrowheads="1"/>
            </p:cNvSpPr>
            <p:nvPr/>
          </p:nvSpPr>
          <p:spPr bwMode="auto">
            <a:xfrm>
              <a:off x="1632" y="235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2208" y="2352"/>
              <a:ext cx="912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Times New Roman" panose="02020603050405020304" pitchFamily="18" charset="0"/>
                </a:rPr>
                <a:t>Germany</a:t>
              </a:r>
            </a:p>
          </p:txBody>
        </p:sp>
        <p:sp>
          <p:nvSpPr>
            <p:cNvPr id="62473" name="Text Box 9"/>
            <p:cNvSpPr txBox="1">
              <a:spLocks noChangeArrowheads="1"/>
            </p:cNvSpPr>
            <p:nvPr/>
          </p:nvSpPr>
          <p:spPr bwMode="auto">
            <a:xfrm flipV="1">
              <a:off x="3950" y="2354"/>
              <a:ext cx="1234" cy="25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Times New Roman" panose="02020603050405020304" pitchFamily="18" charset="0"/>
                </a:rPr>
                <a:t>GB &amp; FRANCE</a:t>
              </a:r>
            </a:p>
          </p:txBody>
        </p:sp>
        <p:sp>
          <p:nvSpPr>
            <p:cNvPr id="62474" name="Line 10"/>
            <p:cNvSpPr>
              <a:spLocks noChangeShapeType="1"/>
            </p:cNvSpPr>
            <p:nvPr/>
          </p:nvSpPr>
          <p:spPr bwMode="auto">
            <a:xfrm>
              <a:off x="1296" y="249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>
              <a:off x="3120" y="249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2476" name="AutoShape 12"/>
            <p:cNvCxnSpPr>
              <a:cxnSpLocks noChangeShapeType="1"/>
              <a:stCxn id="62473" idx="3"/>
              <a:endCxn id="62470" idx="2"/>
            </p:cNvCxnSpPr>
            <p:nvPr/>
          </p:nvCxnSpPr>
          <p:spPr bwMode="auto">
            <a:xfrm flipH="1">
              <a:off x="1032" y="2482"/>
              <a:ext cx="4151" cy="164"/>
            </a:xfrm>
            <a:prstGeom prst="bentConnector4">
              <a:avLst>
                <a:gd name="adj1" fmla="val -3495"/>
                <a:gd name="adj2" fmla="val 18780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477" name="Text Box 13"/>
            <p:cNvSpPr txBox="1">
              <a:spLocks noChangeArrowheads="1"/>
            </p:cNvSpPr>
            <p:nvPr/>
          </p:nvSpPr>
          <p:spPr bwMode="auto">
            <a:xfrm>
              <a:off x="1392" y="225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loans</a:t>
              </a:r>
            </a:p>
          </p:txBody>
        </p:sp>
        <p:sp>
          <p:nvSpPr>
            <p:cNvPr id="62478" name="Text Box 14"/>
            <p:cNvSpPr txBox="1">
              <a:spLocks noChangeArrowheads="1"/>
            </p:cNvSpPr>
            <p:nvPr/>
          </p:nvSpPr>
          <p:spPr bwMode="auto">
            <a:xfrm>
              <a:off x="3168" y="2208"/>
              <a:ext cx="8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Rep’s</a:t>
              </a:r>
            </a:p>
          </p:txBody>
        </p:sp>
        <p:sp>
          <p:nvSpPr>
            <p:cNvPr id="62479" name="Text Box 15"/>
            <p:cNvSpPr txBox="1">
              <a:spLocks noChangeArrowheads="1"/>
            </p:cNvSpPr>
            <p:nvPr/>
          </p:nvSpPr>
          <p:spPr bwMode="auto">
            <a:xfrm>
              <a:off x="2496" y="2736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War debts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566</TotalTime>
  <Words>581</Words>
  <Application>Microsoft Office PowerPoint</Application>
  <PresentationFormat>On-screen Show (4:3)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Times New Roman</vt:lpstr>
      <vt:lpstr>Stack of books design template</vt:lpstr>
      <vt:lpstr>Weimar Germany</vt:lpstr>
      <vt:lpstr>The situation after World War 1</vt:lpstr>
      <vt:lpstr>The situation after World War 1</vt:lpstr>
      <vt:lpstr>The Treaty of Versailles</vt:lpstr>
      <vt:lpstr>Problems 1919-1924</vt:lpstr>
      <vt:lpstr>Opposition Uprisings</vt:lpstr>
      <vt:lpstr>Summary</vt:lpstr>
      <vt:lpstr>The Weimar Republic Under Gustav Stresemann</vt:lpstr>
      <vt:lpstr>The Dawes Plan - 1924</vt:lpstr>
      <vt:lpstr>The Weimar Republic Under Gustav Stresemann</vt:lpstr>
      <vt:lpstr>The Locarno Treaties</vt:lpstr>
      <vt:lpstr>BUT!</vt:lpstr>
    </vt:vector>
  </TitlesOfParts>
  <Manager/>
  <Company>Licensed Site.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Nazis Party in the 1920s</dc:title>
  <dc:subject/>
  <dc:creator>s allsop</dc:creator>
  <cp:keywords/>
  <dc:description/>
  <cp:lastModifiedBy>Braun Christine</cp:lastModifiedBy>
  <cp:revision>205</cp:revision>
  <dcterms:created xsi:type="dcterms:W3CDTF">2006-02-22T10:07:03Z</dcterms:created>
  <dcterms:modified xsi:type="dcterms:W3CDTF">2017-04-18T17:54:32Z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