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39"/>
  </p:notesMasterIdLst>
  <p:sldIdLst>
    <p:sldId id="256" r:id="rId2"/>
    <p:sldId id="258" r:id="rId3"/>
    <p:sldId id="257" r:id="rId4"/>
    <p:sldId id="259" r:id="rId5"/>
    <p:sldId id="262" r:id="rId6"/>
    <p:sldId id="273" r:id="rId7"/>
    <p:sldId id="274" r:id="rId8"/>
    <p:sldId id="263" r:id="rId9"/>
    <p:sldId id="264" r:id="rId10"/>
    <p:sldId id="260" r:id="rId11"/>
    <p:sldId id="266" r:id="rId12"/>
    <p:sldId id="268" r:id="rId13"/>
    <p:sldId id="269" r:id="rId14"/>
    <p:sldId id="270" r:id="rId15"/>
    <p:sldId id="271" r:id="rId16"/>
    <p:sldId id="272" r:id="rId17"/>
    <p:sldId id="265" r:id="rId18"/>
    <p:sldId id="276" r:id="rId19"/>
    <p:sldId id="261"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1" r:id="rId33"/>
    <p:sldId id="294" r:id="rId34"/>
    <p:sldId id="292" r:id="rId35"/>
    <p:sldId id="293" r:id="rId36"/>
    <p:sldId id="290" r:id="rId37"/>
    <p:sldId id="295"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532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E2569E98-F4ED-4FF2-A6F5-76438C13000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591DF-F694-43A4-A94F-A45A420BF391}" type="slidenum">
              <a:rPr lang="en-US" altLang="en-US"/>
              <a:pPr/>
              <a:t>21</a:t>
            </a:fld>
            <a:endParaRPr lang="en-US" alt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DDC083-E4A9-4226-B07F-7CD033957B0E}" type="slidenum">
              <a:rPr lang="en-US" altLang="en-US"/>
              <a:pPr/>
              <a:t>30</a:t>
            </a:fld>
            <a:endParaRPr lang="en-US" alt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346147-D45F-435C-B5E2-C712B1103F3A}" type="slidenum">
              <a:rPr lang="en-US" altLang="en-US"/>
              <a:pPr/>
              <a:t>31</a:t>
            </a:fld>
            <a:endParaRPr lang="en-US" alt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895786-87B7-4C07-9A71-5BDF1AD07D6D}" type="slidenum">
              <a:rPr lang="en-US" altLang="en-US"/>
              <a:pPr/>
              <a:t>32</a:t>
            </a:fld>
            <a:endParaRPr lang="en-US" alt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916EA-0D9C-4BF6-B068-A727ACF521B9}" type="slidenum">
              <a:rPr lang="en-US" altLang="en-US"/>
              <a:pPr/>
              <a:t>34</a:t>
            </a:fld>
            <a:endParaRPr lang="en-US" alt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a:xfrm>
            <a:off x="914400" y="4343400"/>
            <a:ext cx="5029200" cy="4114800"/>
          </a:xfrm>
        </p:spPr>
        <p:txBody>
          <a:bodyPr/>
          <a:lstStyle/>
          <a:p>
            <a:r>
              <a:rPr lang="en-US" altLang="en-US"/>
              <a:t>Note to teacher: Encourage students to produce key notes and insights based on the texts that they highlight as essential to the historicla question. They should also make sure they identify the origins of the source immediately.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744F0A-92C4-49D0-95B4-F2E9B6CD0326}" type="slidenum">
              <a:rPr lang="en-US" altLang="en-US"/>
              <a:pPr/>
              <a:t>35</a:t>
            </a:fld>
            <a:endParaRPr lang="en-US" alt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D6AF59-F543-4D45-A144-6632AE187B9A}" type="slidenum">
              <a:rPr lang="en-US" altLang="en-US"/>
              <a:pPr/>
              <a:t>22</a:t>
            </a:fld>
            <a:endParaRPr lang="en-US" alt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E506B3-535D-403D-8C3F-2CD1DE2B8FA2}" type="slidenum">
              <a:rPr lang="en-US" altLang="en-US"/>
              <a:pPr/>
              <a:t>23</a:t>
            </a:fld>
            <a:endParaRPr lang="en-US" alt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1D3DBA-C55E-4517-AE52-E22493036740}" type="slidenum">
              <a:rPr lang="en-US" altLang="en-US"/>
              <a:pPr/>
              <a:t>24</a:t>
            </a:fld>
            <a:endParaRPr lang="en-US" altLang="en-U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57BDE-F30C-477D-986D-31F5255503AF}" type="slidenum">
              <a:rPr lang="en-US" altLang="en-US"/>
              <a:pPr/>
              <a:t>25</a:t>
            </a:fld>
            <a:endParaRPr lang="en-US" altLang="en-U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B4705F-CAC1-437F-B72D-84B7AD2DA3E8}" type="slidenum">
              <a:rPr lang="en-US" altLang="en-US"/>
              <a:pPr/>
              <a:t>26</a:t>
            </a:fld>
            <a:endParaRPr lang="en-US" altLang="en-US"/>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356D17-7C88-4738-BDFD-00097D35FC73}" type="slidenum">
              <a:rPr lang="en-US" altLang="en-US"/>
              <a:pPr/>
              <a:t>27</a:t>
            </a:fld>
            <a:endParaRPr lang="en-US" altLang="en-US"/>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D5F5CC-83B3-4674-9DBA-4B1CB6613B70}" type="slidenum">
              <a:rPr lang="en-US" altLang="en-US"/>
              <a:pPr/>
              <a:t>28</a:t>
            </a:fld>
            <a:endParaRPr lang="en-US" altLang="en-U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445E9-A24E-4E7A-AFB0-1D43C20A0C8C}" type="slidenum">
              <a:rPr lang="en-US" altLang="en-US"/>
              <a:pPr/>
              <a:t>29</a:t>
            </a:fld>
            <a:endParaRPr lang="en-US" altLang="en-US"/>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45059" name="Rectangle 3"/>
          <p:cNvSpPr>
            <a:spLocks noGrp="1" noChangeArrowheads="1"/>
          </p:cNvSpPr>
          <p:nvPr>
            <p:ph type="ctrTitle"/>
          </p:nvPr>
        </p:nvSpPr>
        <p:spPr>
          <a:xfrm>
            <a:off x="762000" y="1371600"/>
            <a:ext cx="7696200" cy="2057400"/>
          </a:xfrm>
        </p:spPr>
        <p:txBody>
          <a:bodyPr/>
          <a:lstStyle>
            <a:lvl1pPr>
              <a:defRPr sz="5400"/>
            </a:lvl1pPr>
          </a:lstStyle>
          <a:p>
            <a:pPr lvl="0"/>
            <a:r>
              <a:rPr lang="en-US" altLang="en-US" noProof="0"/>
              <a:t>Click to edit Master title style</a:t>
            </a:r>
          </a:p>
        </p:txBody>
      </p:sp>
      <p:sp>
        <p:nvSpPr>
          <p:cNvPr id="45060" name="Rectangle 4"/>
          <p:cNvSpPr>
            <a:spLocks noGrp="1" noChangeArrowheads="1"/>
          </p:cNvSpPr>
          <p:nvPr>
            <p:ph type="subTitle" idx="1"/>
          </p:nvPr>
        </p:nvSpPr>
        <p:spPr>
          <a:xfrm>
            <a:off x="762000" y="3765550"/>
            <a:ext cx="7696200" cy="2057400"/>
          </a:xfrm>
        </p:spPr>
        <p:txBody>
          <a:bodyPr/>
          <a:lstStyle>
            <a:lvl1pPr marL="0" indent="0">
              <a:buFont typeface="Wingdings" panose="05000000000000000000" pitchFamily="2" charset="2"/>
              <a:buNone/>
              <a:defRPr sz="2800">
                <a:latin typeface="Arial" panose="020B0604020202020204" pitchFamily="34" charset="0"/>
              </a:defRPr>
            </a:lvl1pPr>
          </a:lstStyle>
          <a:p>
            <a:pPr lvl="0"/>
            <a:r>
              <a:rPr lang="en-US" altLang="en-US" noProof="0"/>
              <a:t>Click to edit Master subtitle style</a:t>
            </a:r>
          </a:p>
        </p:txBody>
      </p:sp>
      <p:sp>
        <p:nvSpPr>
          <p:cNvPr id="45061" name="Rectangle 5"/>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45062" name="Rectangle 6"/>
          <p:cNvSpPr>
            <a:spLocks noGrp="1" noChangeArrowheads="1"/>
          </p:cNvSpPr>
          <p:nvPr>
            <p:ph type="ftr" sz="quarter" idx="3"/>
          </p:nvPr>
        </p:nvSpPr>
        <p:spPr/>
        <p:txBody>
          <a:bodyPr/>
          <a:lstStyle>
            <a:lvl1pPr>
              <a:defRPr/>
            </a:lvl1pPr>
          </a:lstStyle>
          <a:p>
            <a:endParaRPr lang="en-US" altLang="en-US"/>
          </a:p>
        </p:txBody>
      </p:sp>
      <p:sp>
        <p:nvSpPr>
          <p:cNvPr id="45063" name="Rectangle 7"/>
          <p:cNvSpPr>
            <a:spLocks noGrp="1" noChangeArrowheads="1"/>
          </p:cNvSpPr>
          <p:nvPr>
            <p:ph type="sldNum" sz="quarter" idx="4"/>
          </p:nvPr>
        </p:nvSpPr>
        <p:spPr>
          <a:xfrm>
            <a:off x="6553200" y="6248400"/>
            <a:ext cx="2133600" cy="457200"/>
          </a:xfrm>
        </p:spPr>
        <p:txBody>
          <a:bodyPr/>
          <a:lstStyle>
            <a:lvl1pPr>
              <a:defRPr b="1"/>
            </a:lvl1pPr>
          </a:lstStyle>
          <a:p>
            <a:fld id="{F4554C99-C373-47AE-8D39-38CA34780BAC}" type="slidenum">
              <a:rPr lang="en-US" altLang="en-US"/>
              <a:pPr/>
              <a:t>‹#›</a:t>
            </a:fld>
            <a:endParaRPr lang="en-US" altLang="en-US"/>
          </a:p>
        </p:txBody>
      </p:sp>
      <p:grpSp>
        <p:nvGrpSpPr>
          <p:cNvPr id="45064" name="Group 8"/>
          <p:cNvGrpSpPr>
            <a:grpSpLocks/>
          </p:cNvGrpSpPr>
          <p:nvPr/>
        </p:nvGrpSpPr>
        <p:grpSpPr bwMode="auto">
          <a:xfrm>
            <a:off x="381000" y="304800"/>
            <a:ext cx="8391525" cy="5791200"/>
            <a:chOff x="240" y="192"/>
            <a:chExt cx="5286" cy="3648"/>
          </a:xfrm>
        </p:grpSpPr>
        <p:sp>
          <p:nvSpPr>
            <p:cNvPr id="45065"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1" hangingPunct="1"/>
              <a:endParaRPr lang="en-US" altLang="en-US" sz="2400"/>
            </a:p>
          </p:txBody>
        </p:sp>
        <p:sp>
          <p:nvSpPr>
            <p:cNvPr id="45066"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45067"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1" hangingPunct="1"/>
              <a:endParaRPr lang="en-US" altLang="en-US" sz="2400"/>
            </a:p>
          </p:txBody>
        </p:sp>
        <p:sp>
          <p:nvSpPr>
            <p:cNvPr id="45068"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45069"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8F548D-89DD-48EB-9DAE-8FE5FA9521D8}" type="slidenum">
              <a:rPr lang="en-US" altLang="en-US"/>
              <a:pPr/>
              <a:t>‹#›</a:t>
            </a:fld>
            <a:endParaRPr lang="en-US" altLang="en-US"/>
          </a:p>
        </p:txBody>
      </p:sp>
    </p:spTree>
    <p:extLst>
      <p:ext uri="{BB962C8B-B14F-4D97-AF65-F5344CB8AC3E}">
        <p14:creationId xmlns:p14="http://schemas.microsoft.com/office/powerpoint/2010/main" val="2790188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84D23CC-BB6D-44F5-ACDF-75772ABE507F}" type="slidenum">
              <a:rPr lang="en-US" altLang="en-US"/>
              <a:pPr/>
              <a:t>‹#›</a:t>
            </a:fld>
            <a:endParaRPr lang="en-US" altLang="en-US"/>
          </a:p>
        </p:txBody>
      </p:sp>
    </p:spTree>
    <p:extLst>
      <p:ext uri="{BB962C8B-B14F-4D97-AF65-F5344CB8AC3E}">
        <p14:creationId xmlns:p14="http://schemas.microsoft.com/office/powerpoint/2010/main" val="1595662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endParaRPr lang="en-US"/>
          </a:p>
        </p:txBody>
      </p:sp>
      <p:sp>
        <p:nvSpPr>
          <p:cNvPr id="3" name="Content Placeholder 2"/>
          <p:cNvSpPr>
            <a:spLocks noGrp="1"/>
          </p:cNvSpPr>
          <p:nvPr>
            <p:ph sz="quarter" idx="1"/>
          </p:nvPr>
        </p:nvSpPr>
        <p:spPr>
          <a:xfrm>
            <a:off x="457200" y="1828800"/>
            <a:ext cx="4038600" cy="20748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quarter" idx="2"/>
          </p:nvPr>
        </p:nvSpPr>
        <p:spPr>
          <a:xfrm>
            <a:off x="457200" y="4056063"/>
            <a:ext cx="4038600" cy="20748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Content Placeholder 4"/>
          <p:cNvSpPr>
            <a:spLocks noGrp="1"/>
          </p:cNvSpPr>
          <p:nvPr>
            <p:ph sz="half" idx="3"/>
          </p:nvPr>
        </p:nvSpPr>
        <p:spPr>
          <a:xfrm>
            <a:off x="4648200" y="1828800"/>
            <a:ext cx="4038600" cy="4302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Date Placeholder 5"/>
          <p:cNvSpPr>
            <a:spLocks noGrp="1"/>
          </p:cNvSpPr>
          <p:nvPr>
            <p:ph type="dt" sz="half" idx="10"/>
          </p:nvPr>
        </p:nvSpPr>
        <p:spPr>
          <a:xfrm>
            <a:off x="457200" y="6248400"/>
            <a:ext cx="16764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781800" y="6248400"/>
            <a:ext cx="1905000" cy="457200"/>
          </a:xfrm>
        </p:spPr>
        <p:txBody>
          <a:bodyPr/>
          <a:lstStyle>
            <a:lvl1pPr>
              <a:defRPr/>
            </a:lvl1pPr>
          </a:lstStyle>
          <a:p>
            <a:fld id="{1ECF7486-BF08-4985-89A8-E0A75B609157}" type="slidenum">
              <a:rPr lang="en-US" altLang="en-US"/>
              <a:pPr/>
              <a:t>‹#›</a:t>
            </a:fld>
            <a:endParaRPr lang="en-US" altLang="en-US"/>
          </a:p>
        </p:txBody>
      </p:sp>
    </p:spTree>
    <p:extLst>
      <p:ext uri="{BB962C8B-B14F-4D97-AF65-F5344CB8AC3E}">
        <p14:creationId xmlns:p14="http://schemas.microsoft.com/office/powerpoint/2010/main" val="324284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7E1419-A034-4A19-9D25-4E9F784111DC}" type="slidenum">
              <a:rPr lang="en-US" altLang="en-US"/>
              <a:pPr/>
              <a:t>‹#›</a:t>
            </a:fld>
            <a:endParaRPr lang="en-US" altLang="en-US"/>
          </a:p>
        </p:txBody>
      </p:sp>
    </p:spTree>
    <p:extLst>
      <p:ext uri="{BB962C8B-B14F-4D97-AF65-F5344CB8AC3E}">
        <p14:creationId xmlns:p14="http://schemas.microsoft.com/office/powerpoint/2010/main" val="230984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B9FC90-0EF7-4F85-A141-8C4A64496500}" type="slidenum">
              <a:rPr lang="en-US" altLang="en-US"/>
              <a:pPr/>
              <a:t>‹#›</a:t>
            </a:fld>
            <a:endParaRPr lang="en-US" altLang="en-US"/>
          </a:p>
        </p:txBody>
      </p:sp>
    </p:spTree>
    <p:extLst>
      <p:ext uri="{BB962C8B-B14F-4D97-AF65-F5344CB8AC3E}">
        <p14:creationId xmlns:p14="http://schemas.microsoft.com/office/powerpoint/2010/main" val="86133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68ED008-F8B8-4EE1-8E28-2A88B829F3FB}" type="slidenum">
              <a:rPr lang="en-US" altLang="en-US"/>
              <a:pPr/>
              <a:t>‹#›</a:t>
            </a:fld>
            <a:endParaRPr lang="en-US" altLang="en-US"/>
          </a:p>
        </p:txBody>
      </p:sp>
    </p:spTree>
    <p:extLst>
      <p:ext uri="{BB962C8B-B14F-4D97-AF65-F5344CB8AC3E}">
        <p14:creationId xmlns:p14="http://schemas.microsoft.com/office/powerpoint/2010/main" val="18371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8F7B209-190B-41F8-9510-BC6E2F353058}" type="slidenum">
              <a:rPr lang="en-US" altLang="en-US"/>
              <a:pPr/>
              <a:t>‹#›</a:t>
            </a:fld>
            <a:endParaRPr lang="en-US" altLang="en-US"/>
          </a:p>
        </p:txBody>
      </p:sp>
    </p:spTree>
    <p:extLst>
      <p:ext uri="{BB962C8B-B14F-4D97-AF65-F5344CB8AC3E}">
        <p14:creationId xmlns:p14="http://schemas.microsoft.com/office/powerpoint/2010/main" val="12644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F3D2604-65AF-4D1A-BF40-D4680A8FAAD5}" type="slidenum">
              <a:rPr lang="en-US" altLang="en-US"/>
              <a:pPr/>
              <a:t>‹#›</a:t>
            </a:fld>
            <a:endParaRPr lang="en-US" altLang="en-US"/>
          </a:p>
        </p:txBody>
      </p:sp>
    </p:spTree>
    <p:extLst>
      <p:ext uri="{BB962C8B-B14F-4D97-AF65-F5344CB8AC3E}">
        <p14:creationId xmlns:p14="http://schemas.microsoft.com/office/powerpoint/2010/main" val="13245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D530EE2-951B-4961-934F-F9A530DF5780}" type="slidenum">
              <a:rPr lang="en-US" altLang="en-US"/>
              <a:pPr/>
              <a:t>‹#›</a:t>
            </a:fld>
            <a:endParaRPr lang="en-US" altLang="en-US"/>
          </a:p>
        </p:txBody>
      </p:sp>
    </p:spTree>
    <p:extLst>
      <p:ext uri="{BB962C8B-B14F-4D97-AF65-F5344CB8AC3E}">
        <p14:creationId xmlns:p14="http://schemas.microsoft.com/office/powerpoint/2010/main" val="1303294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685DD13-CE0B-4BB2-9373-C5F36D8E3D2E}" type="slidenum">
              <a:rPr lang="en-US" altLang="en-US"/>
              <a:pPr/>
              <a:t>‹#›</a:t>
            </a:fld>
            <a:endParaRPr lang="en-US" altLang="en-US"/>
          </a:p>
        </p:txBody>
      </p:sp>
    </p:spTree>
    <p:extLst>
      <p:ext uri="{BB962C8B-B14F-4D97-AF65-F5344CB8AC3E}">
        <p14:creationId xmlns:p14="http://schemas.microsoft.com/office/powerpoint/2010/main" val="3319926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A785103-B2CA-4925-918F-EF5FAFC9CF32}" type="slidenum">
              <a:rPr lang="en-US" altLang="en-US"/>
              <a:pPr/>
              <a:t>‹#›</a:t>
            </a:fld>
            <a:endParaRPr lang="en-US" altLang="en-US"/>
          </a:p>
        </p:txBody>
      </p:sp>
    </p:spTree>
    <p:extLst>
      <p:ext uri="{BB962C8B-B14F-4D97-AF65-F5344CB8AC3E}">
        <p14:creationId xmlns:p14="http://schemas.microsoft.com/office/powerpoint/2010/main" val="185569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4035"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4036"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endParaRPr lang="en-US" altLang="en-US"/>
          </a:p>
        </p:txBody>
      </p:sp>
      <p:sp>
        <p:nvSpPr>
          <p:cNvPr id="4403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endParaRPr lang="en-US" altLang="en-US"/>
          </a:p>
        </p:txBody>
      </p:sp>
      <p:sp>
        <p:nvSpPr>
          <p:cNvPr id="44038"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26A3F517-4821-4E2C-921D-2A908DEF2AB9}" type="slidenum">
              <a:rPr lang="en-US" altLang="en-US"/>
              <a:pPr/>
              <a:t>‹#›</a:t>
            </a:fld>
            <a:endParaRPr lang="en-US" altLang="en-US"/>
          </a:p>
        </p:txBody>
      </p:sp>
      <p:grpSp>
        <p:nvGrpSpPr>
          <p:cNvPr id="44039" name="Group 7"/>
          <p:cNvGrpSpPr>
            <a:grpSpLocks/>
          </p:cNvGrpSpPr>
          <p:nvPr/>
        </p:nvGrpSpPr>
        <p:grpSpPr bwMode="auto">
          <a:xfrm>
            <a:off x="279400" y="152400"/>
            <a:ext cx="8686800" cy="1600200"/>
            <a:chOff x="176" y="96"/>
            <a:chExt cx="5472" cy="1008"/>
          </a:xfrm>
        </p:grpSpPr>
        <p:sp>
          <p:nvSpPr>
            <p:cNvPr id="44040"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4404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4404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4404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gr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469900" indent="-469900" algn="l" rtl="0" fontAlgn="base">
        <a:spcBef>
          <a:spcPct val="20000"/>
        </a:spcBef>
        <a:spcAft>
          <a:spcPct val="0"/>
        </a:spcAft>
        <a:buClr>
          <a:schemeClr val="bg2"/>
        </a:buClr>
        <a:buSzPct val="70000"/>
        <a:buFont typeface="Wingdings" panose="05000000000000000000" pitchFamily="2" charset="2"/>
        <a:buChar char="o"/>
        <a:defRPr sz="32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anose="05000000000000000000" pitchFamily="2" charset="2"/>
        <a:buChar char="n"/>
        <a:defRPr sz="2800" kern="1200">
          <a:solidFill>
            <a:schemeClr val="tx1"/>
          </a:solidFill>
          <a:latin typeface="+mn-lt"/>
          <a:ea typeface="+mn-ea"/>
          <a:cs typeface="+mn-cs"/>
        </a:defRPr>
      </a:lvl2pPr>
      <a:lvl3pPr marL="1377950" indent="-468313" algn="l" rtl="0" fontAlgn="base">
        <a:spcBef>
          <a:spcPct val="20000"/>
        </a:spcBef>
        <a:spcAft>
          <a:spcPct val="0"/>
        </a:spcAft>
        <a:buClr>
          <a:schemeClr val="bg2"/>
        </a:buClr>
        <a:buSzPct val="65000"/>
        <a:buFont typeface="Wingdings" panose="05000000000000000000" pitchFamily="2" charset="2"/>
        <a:buChar char="o"/>
        <a:defRPr sz="2400" kern="1200">
          <a:solidFill>
            <a:schemeClr val="tx1"/>
          </a:solidFill>
          <a:latin typeface="+mn-lt"/>
          <a:ea typeface="+mn-ea"/>
          <a:cs typeface="+mn-cs"/>
        </a:defRPr>
      </a:lvl3pPr>
      <a:lvl4pPr marL="1827213" indent="-438150" algn="l" rtl="0" fontAlgn="base">
        <a:spcBef>
          <a:spcPct val="20000"/>
        </a:spcBef>
        <a:spcAft>
          <a:spcPct val="0"/>
        </a:spcAft>
        <a:buClr>
          <a:schemeClr val="accent2"/>
        </a:buClr>
        <a:buSzPct val="75000"/>
        <a:buFont typeface="Wingdings" panose="05000000000000000000" pitchFamily="2" charset="2"/>
        <a:buChar char="n"/>
        <a:defRPr sz="2000" kern="1200">
          <a:solidFill>
            <a:schemeClr val="tx1"/>
          </a:solidFill>
          <a:latin typeface="+mn-lt"/>
          <a:ea typeface="+mn-ea"/>
          <a:cs typeface="+mn-cs"/>
        </a:defRPr>
      </a:lvl4pPr>
      <a:lvl5pPr marL="2297113" indent="-468313" algn="l" rtl="0" fontAlgn="base">
        <a:spcBef>
          <a:spcPct val="20000"/>
        </a:spcBef>
        <a:spcAft>
          <a:spcPct val="0"/>
        </a:spcAft>
        <a:buClr>
          <a:schemeClr val="accent1"/>
        </a:buClr>
        <a:buSzPct val="50000"/>
        <a:buFont typeface="Wingdings" panose="05000000000000000000" pitchFamily="2" charset="2"/>
        <a:buChar char="o"/>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dhr.history.vt.edu/modules/eu/mod04_depression/evidence.html#election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en-US"/>
              <a:t>The Weimar Republic in Germany</a:t>
            </a:r>
          </a:p>
        </p:txBody>
      </p:sp>
      <p:sp>
        <p:nvSpPr>
          <p:cNvPr id="2051" name="Rectangle 3"/>
          <p:cNvSpPr>
            <a:spLocks noGrp="1" noChangeArrowheads="1"/>
          </p:cNvSpPr>
          <p:nvPr>
            <p:ph type="body" sz="half" idx="1"/>
          </p:nvPr>
        </p:nvSpPr>
        <p:spPr>
          <a:xfrm>
            <a:off x="457200" y="1828800"/>
            <a:ext cx="2314575" cy="4302125"/>
          </a:xfrm>
        </p:spPr>
        <p:txBody>
          <a:bodyPr/>
          <a:lstStyle/>
          <a:p>
            <a:r>
              <a:rPr lang="en-US" altLang="en-US" sz="2400"/>
              <a:t>Issues, Impacts, Successes and Failures</a:t>
            </a:r>
          </a:p>
          <a:p>
            <a:r>
              <a:rPr lang="en-US" altLang="en-US" sz="2400"/>
              <a:t>Was the Weimar Republic doomed from the start?</a:t>
            </a:r>
          </a:p>
        </p:txBody>
      </p:sp>
      <p:sp>
        <p:nvSpPr>
          <p:cNvPr id="2052" name="Rectangle 4"/>
          <p:cNvSpPr>
            <a:spLocks noGrp="1" noChangeArrowheads="1"/>
          </p:cNvSpPr>
          <p:nvPr>
            <p:ph type="body" sz="half" idx="2"/>
          </p:nvPr>
        </p:nvSpPr>
        <p:spPr>
          <a:xfrm>
            <a:off x="7235825" y="1916113"/>
            <a:ext cx="1657350" cy="4525962"/>
          </a:xfrm>
        </p:spPr>
        <p:txBody>
          <a:bodyPr/>
          <a:lstStyle/>
          <a:p>
            <a:pPr>
              <a:buFont typeface="Wingdings" panose="05000000000000000000" pitchFamily="2" charset="2"/>
              <a:buNone/>
            </a:pPr>
            <a:r>
              <a:rPr lang="en-US" altLang="en-US" sz="2400"/>
              <a:t>German</a:t>
            </a:r>
          </a:p>
          <a:p>
            <a:pPr>
              <a:buFont typeface="Wingdings" panose="05000000000000000000" pitchFamily="2" charset="2"/>
              <a:buNone/>
            </a:pPr>
            <a:r>
              <a:rPr lang="en-US" altLang="en-US" sz="2400"/>
              <a:t>poster of</a:t>
            </a:r>
          </a:p>
          <a:p>
            <a:pPr>
              <a:buFont typeface="Wingdings" panose="05000000000000000000" pitchFamily="2" charset="2"/>
              <a:buNone/>
            </a:pPr>
            <a:r>
              <a:rPr lang="en-US" altLang="en-US" sz="2400"/>
              <a:t>the Kaiser</a:t>
            </a:r>
          </a:p>
          <a:p>
            <a:pPr>
              <a:buFont typeface="Wingdings" panose="05000000000000000000" pitchFamily="2" charset="2"/>
              <a:buNone/>
            </a:pPr>
            <a:r>
              <a:rPr lang="en-US" altLang="en-US" sz="2400"/>
              <a:t>Being</a:t>
            </a:r>
          </a:p>
          <a:p>
            <a:pPr>
              <a:buFont typeface="Wingdings" panose="05000000000000000000" pitchFamily="2" charset="2"/>
              <a:buNone/>
            </a:pPr>
            <a:r>
              <a:rPr lang="en-US" altLang="en-US" sz="2400"/>
              <a:t>booted </a:t>
            </a:r>
          </a:p>
          <a:p>
            <a:pPr>
              <a:buFont typeface="Wingdings" panose="05000000000000000000" pitchFamily="2" charset="2"/>
              <a:buNone/>
            </a:pPr>
            <a:r>
              <a:rPr lang="en-US" altLang="en-US" sz="2400"/>
              <a:t>Out of</a:t>
            </a:r>
          </a:p>
          <a:p>
            <a:pPr>
              <a:buFont typeface="Wingdings" panose="05000000000000000000" pitchFamily="2" charset="2"/>
              <a:buNone/>
            </a:pPr>
            <a:r>
              <a:rPr lang="en-US" altLang="en-US" sz="2400"/>
              <a:t>Germany:</a:t>
            </a:r>
          </a:p>
          <a:p>
            <a:pPr>
              <a:buFont typeface="Wingdings" panose="05000000000000000000" pitchFamily="2" charset="2"/>
              <a:buNone/>
            </a:pPr>
            <a:r>
              <a:rPr lang="en-US" altLang="en-US" sz="2400"/>
              <a:t>1919</a:t>
            </a:r>
          </a:p>
          <a:p>
            <a:pPr algn="ctr">
              <a:buFont typeface="Wingdings" panose="05000000000000000000" pitchFamily="2" charset="2"/>
              <a:buNone/>
            </a:pPr>
            <a:r>
              <a:rPr lang="en-US" altLang="en-US" b="1">
                <a:cs typeface="Arial" panose="020B0604020202020204" pitchFamily="34" charset="0"/>
              </a:rPr>
              <a:t>←</a:t>
            </a:r>
          </a:p>
        </p:txBody>
      </p:sp>
      <p:pic>
        <p:nvPicPr>
          <p:cNvPr id="2053" name="Picture 5" descr="Weima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288" y="1773238"/>
            <a:ext cx="4344987" cy="50847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Basic Overview: </a:t>
            </a:r>
            <a:r>
              <a:rPr lang="en-US" altLang="en-US" b="1"/>
              <a:t>1923–1929</a:t>
            </a:r>
          </a:p>
        </p:txBody>
      </p:sp>
      <p:sp>
        <p:nvSpPr>
          <p:cNvPr id="6147" name="Rectangle 3"/>
          <p:cNvSpPr>
            <a:spLocks noGrp="1" noChangeArrowheads="1"/>
          </p:cNvSpPr>
          <p:nvPr>
            <p:ph type="body" idx="1"/>
          </p:nvPr>
        </p:nvSpPr>
        <p:spPr/>
        <p:txBody>
          <a:bodyPr/>
          <a:lstStyle/>
          <a:p>
            <a:pPr>
              <a:buFont typeface="Wingdings" panose="05000000000000000000" pitchFamily="2" charset="2"/>
              <a:buNone/>
            </a:pPr>
            <a:r>
              <a:rPr lang="en-US" altLang="en-US" b="1"/>
              <a:t>	</a:t>
            </a:r>
            <a:endParaRPr lang="en-US" altLang="en-US"/>
          </a:p>
          <a:p>
            <a:r>
              <a:rPr lang="en-US" altLang="en-US"/>
              <a:t>But the Republic survived and (after Gustav Stresemann became Chancellor in 1923) did well:  </a:t>
            </a:r>
          </a:p>
          <a:p>
            <a:r>
              <a:rPr lang="en-US" altLang="en-US"/>
              <a:t>Economic Prosperity  </a:t>
            </a:r>
          </a:p>
          <a:p>
            <a:r>
              <a:rPr lang="en-US" altLang="en-US"/>
              <a:t>Foreign Policy successes  </a:t>
            </a:r>
          </a:p>
          <a:p>
            <a:r>
              <a:rPr lang="en-US" altLang="en-US"/>
              <a:t>Cultural flowering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4000"/>
              <a:t>Stressmann’s negotiated Adjustments to Versailles</a:t>
            </a:r>
          </a:p>
        </p:txBody>
      </p:sp>
      <p:sp>
        <p:nvSpPr>
          <p:cNvPr id="17411" name="Rectangle 3"/>
          <p:cNvSpPr>
            <a:spLocks noGrp="1" noChangeArrowheads="1"/>
          </p:cNvSpPr>
          <p:nvPr>
            <p:ph type="body" sz="half" idx="1"/>
          </p:nvPr>
        </p:nvSpPr>
        <p:spPr>
          <a:xfrm>
            <a:off x="457200" y="1773238"/>
            <a:ext cx="8002588" cy="4824412"/>
          </a:xfrm>
        </p:spPr>
        <p:txBody>
          <a:bodyPr/>
          <a:lstStyle/>
          <a:p>
            <a:pPr>
              <a:lnSpc>
                <a:spcPct val="80000"/>
              </a:lnSpc>
              <a:buFont typeface="Wingdings" panose="05000000000000000000" pitchFamily="2" charset="2"/>
              <a:buNone/>
            </a:pPr>
            <a:endParaRPr lang="en-US" altLang="en-US" sz="2400"/>
          </a:p>
          <a:p>
            <a:pPr>
              <a:lnSpc>
                <a:spcPct val="80000"/>
              </a:lnSpc>
            </a:pPr>
            <a:r>
              <a:rPr lang="en-US" altLang="en-US" sz="2400"/>
              <a:t>Reparations were rescheduled twice:  (1) 1924 Dawes Plan lowered payments and tied them to Germany economic growth; gave allies some control over German economy (2) 1929 Young Plan reduced payments, limited time, removed Germany from outside control </a:t>
            </a:r>
          </a:p>
          <a:p>
            <a:pPr>
              <a:lnSpc>
                <a:spcPct val="80000"/>
              </a:lnSpc>
            </a:pPr>
            <a:r>
              <a:rPr lang="en-US" altLang="en-US" sz="2400"/>
              <a:t>Lausanne Treaty 1932 essentially ended reparations</a:t>
            </a:r>
          </a:p>
          <a:p>
            <a:pPr>
              <a:lnSpc>
                <a:spcPct val="80000"/>
              </a:lnSpc>
            </a:pPr>
            <a:r>
              <a:rPr lang="en-US" altLang="en-US" sz="2400"/>
              <a:t>Locarno Treaty (1925):</a:t>
            </a:r>
          </a:p>
          <a:p>
            <a:pPr>
              <a:lnSpc>
                <a:spcPct val="80000"/>
              </a:lnSpc>
              <a:buFont typeface="Wingdings" panose="05000000000000000000" pitchFamily="2" charset="2"/>
              <a:buNone/>
            </a:pPr>
            <a:r>
              <a:rPr lang="en-US" altLang="en-US" sz="2400"/>
              <a:t>– Germany and France agreed upon Versailles border</a:t>
            </a:r>
          </a:p>
          <a:p>
            <a:pPr>
              <a:lnSpc>
                <a:spcPct val="80000"/>
              </a:lnSpc>
              <a:buFont typeface="Wingdings" panose="05000000000000000000" pitchFamily="2" charset="2"/>
              <a:buNone/>
            </a:pPr>
            <a:r>
              <a:rPr lang="en-US" altLang="en-US" sz="2400"/>
              <a:t>– France to withdraw troops by 1930</a:t>
            </a:r>
          </a:p>
          <a:p>
            <a:pPr>
              <a:lnSpc>
                <a:spcPct val="80000"/>
              </a:lnSpc>
              <a:buFont typeface="Wingdings" panose="05000000000000000000" pitchFamily="2" charset="2"/>
              <a:buNone/>
            </a:pPr>
            <a:r>
              <a:rPr lang="en-US" altLang="en-US" sz="2400"/>
              <a:t>– Germany admitted to League of Nations</a:t>
            </a:r>
          </a:p>
          <a:p>
            <a:pPr>
              <a:lnSpc>
                <a:spcPct val="80000"/>
              </a:lnSpc>
              <a:buFont typeface="Wingdings" panose="05000000000000000000" pitchFamily="2" charset="2"/>
              <a:buNone/>
            </a:pPr>
            <a:r>
              <a:rPr lang="en-US" altLang="en-US" sz="2400"/>
              <a:t>– UK and Italy to intervene in case of attack on border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a:off x="1524000" y="533400"/>
            <a:ext cx="66294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800" i="1" kern="10">
                <a:ln w="9525">
                  <a:solidFill>
                    <a:srgbClr val="000000"/>
                  </a:solidFill>
                  <a:round/>
                  <a:headEnd/>
                  <a:tailEnd/>
                </a:ln>
                <a:solidFill>
                  <a:schemeClr val="accent2"/>
                </a:solidFill>
                <a:latin typeface="Arial Black" panose="020B0A04020102020204" pitchFamily="34" charset="0"/>
              </a:rPr>
              <a:t>THE DAWES PLAN - 1924</a:t>
            </a:r>
          </a:p>
        </p:txBody>
      </p:sp>
      <p:sp>
        <p:nvSpPr>
          <p:cNvPr id="20483" name="Text Box 3"/>
          <p:cNvSpPr txBox="1">
            <a:spLocks noChangeArrowheads="1"/>
          </p:cNvSpPr>
          <p:nvPr/>
        </p:nvSpPr>
        <p:spPr bwMode="auto">
          <a:xfrm>
            <a:off x="827088" y="1916113"/>
            <a:ext cx="7772400" cy="3570287"/>
          </a:xfrm>
          <a:prstGeom prst="rect">
            <a:avLst/>
          </a:prstGeom>
          <a:noFill/>
          <a:ln w="9525">
            <a:solidFill>
              <a:srgbClr val="000080"/>
            </a:solidFill>
            <a:prstDash val="lg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Char char="•"/>
            </a:pPr>
            <a:r>
              <a:rPr lang="en-GB" altLang="en-US" sz="2400"/>
              <a:t> Germany’s reparations paid over a longer period</a:t>
            </a:r>
          </a:p>
          <a:p>
            <a:pPr eaLnBrk="1" hangingPunct="1">
              <a:spcBef>
                <a:spcPct val="50000"/>
              </a:spcBef>
              <a:buFontTx/>
              <a:buChar char="•"/>
            </a:pPr>
            <a:r>
              <a:rPr lang="en-GB" altLang="en-US" sz="2400"/>
              <a:t> America lent money to German industry and also to the Government to pay reparations</a:t>
            </a:r>
          </a:p>
          <a:p>
            <a:pPr eaLnBrk="1" hangingPunct="1">
              <a:spcBef>
                <a:spcPct val="50000"/>
              </a:spcBef>
              <a:buFontTx/>
              <a:buChar char="•"/>
            </a:pPr>
            <a:r>
              <a:rPr lang="en-GB" altLang="en-US" sz="2400"/>
              <a:t> German currency reorganised </a:t>
            </a:r>
          </a:p>
          <a:p>
            <a:pPr eaLnBrk="1" hangingPunct="1">
              <a:spcBef>
                <a:spcPct val="50000"/>
              </a:spcBef>
            </a:pPr>
            <a:endParaRPr lang="en-GB" altLang="en-US" sz="2400"/>
          </a:p>
          <a:p>
            <a:pPr eaLnBrk="1" hangingPunct="1">
              <a:spcBef>
                <a:spcPct val="50000"/>
              </a:spcBef>
            </a:pPr>
            <a:endParaRPr lang="en-GB" altLang="en-US" sz="2400"/>
          </a:p>
          <a:p>
            <a:pPr eaLnBrk="1" hangingPunct="1">
              <a:spcBef>
                <a:spcPct val="50000"/>
              </a:spcBef>
            </a:pPr>
            <a:endParaRPr lang="en-GB" altLang="en-US" sz="2400"/>
          </a:p>
        </p:txBody>
      </p:sp>
      <p:sp>
        <p:nvSpPr>
          <p:cNvPr id="20484" name="Text Box 4"/>
          <p:cNvSpPr txBox="1">
            <a:spLocks noChangeArrowheads="1"/>
          </p:cNvSpPr>
          <p:nvPr/>
        </p:nvSpPr>
        <p:spPr bwMode="auto">
          <a:xfrm>
            <a:off x="1219200" y="3733800"/>
            <a:ext cx="838200" cy="4667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400"/>
              <a:t>USA</a:t>
            </a:r>
          </a:p>
        </p:txBody>
      </p:sp>
      <p:sp>
        <p:nvSpPr>
          <p:cNvPr id="20485" name="Text Box 5"/>
          <p:cNvSpPr txBox="1">
            <a:spLocks noChangeArrowheads="1"/>
          </p:cNvSpPr>
          <p:nvPr/>
        </p:nvSpPr>
        <p:spPr bwMode="auto">
          <a:xfrm>
            <a:off x="2590800" y="3733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altLang="en-US" sz="2400"/>
          </a:p>
        </p:txBody>
      </p:sp>
      <p:sp>
        <p:nvSpPr>
          <p:cNvPr id="20486" name="Text Box 6"/>
          <p:cNvSpPr txBox="1">
            <a:spLocks noChangeArrowheads="1"/>
          </p:cNvSpPr>
          <p:nvPr/>
        </p:nvSpPr>
        <p:spPr bwMode="auto">
          <a:xfrm>
            <a:off x="3505200" y="3733800"/>
            <a:ext cx="1447800" cy="4667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400"/>
              <a:t>Germany</a:t>
            </a:r>
          </a:p>
        </p:txBody>
      </p:sp>
      <p:sp>
        <p:nvSpPr>
          <p:cNvPr id="20487" name="Text Box 7"/>
          <p:cNvSpPr txBox="1">
            <a:spLocks noChangeArrowheads="1"/>
          </p:cNvSpPr>
          <p:nvPr/>
        </p:nvSpPr>
        <p:spPr bwMode="auto">
          <a:xfrm flipV="1">
            <a:off x="6270625" y="3736975"/>
            <a:ext cx="1958975" cy="4064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pPr eaLnBrk="1" hangingPunct="1">
              <a:spcBef>
                <a:spcPct val="50000"/>
              </a:spcBef>
            </a:pPr>
            <a:r>
              <a:rPr lang="en-GB" altLang="en-US" sz="2000"/>
              <a:t>GB &amp; FRANCE</a:t>
            </a:r>
          </a:p>
        </p:txBody>
      </p:sp>
      <p:sp>
        <p:nvSpPr>
          <p:cNvPr id="20488" name="Line 8"/>
          <p:cNvSpPr>
            <a:spLocks noChangeShapeType="1"/>
          </p:cNvSpPr>
          <p:nvPr/>
        </p:nvSpPr>
        <p:spPr bwMode="auto">
          <a:xfrm>
            <a:off x="2057400" y="39624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9" name="Line 9"/>
          <p:cNvSpPr>
            <a:spLocks noChangeShapeType="1"/>
          </p:cNvSpPr>
          <p:nvPr/>
        </p:nvSpPr>
        <p:spPr bwMode="auto">
          <a:xfrm>
            <a:off x="4953000" y="39624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20490" name="AutoShape 10"/>
          <p:cNvCxnSpPr>
            <a:cxnSpLocks noChangeShapeType="1"/>
            <a:stCxn id="20487" idx="3"/>
            <a:endCxn id="20484" idx="2"/>
          </p:cNvCxnSpPr>
          <p:nvPr/>
        </p:nvCxnSpPr>
        <p:spPr bwMode="auto">
          <a:xfrm flipH="1">
            <a:off x="1638300" y="3940175"/>
            <a:ext cx="6589713" cy="260350"/>
          </a:xfrm>
          <a:prstGeom prst="bentConnector4">
            <a:avLst>
              <a:gd name="adj1" fmla="val -3495"/>
              <a:gd name="adj2" fmla="val 359144"/>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491" name="Text Box 11"/>
          <p:cNvSpPr txBox="1">
            <a:spLocks noChangeArrowheads="1"/>
          </p:cNvSpPr>
          <p:nvPr/>
        </p:nvSpPr>
        <p:spPr bwMode="auto">
          <a:xfrm>
            <a:off x="2209800" y="35814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400">
                <a:solidFill>
                  <a:schemeClr val="accent2"/>
                </a:solidFill>
              </a:rPr>
              <a:t>loans</a:t>
            </a:r>
          </a:p>
        </p:txBody>
      </p:sp>
      <p:sp>
        <p:nvSpPr>
          <p:cNvPr id="20492" name="Text Box 12"/>
          <p:cNvSpPr txBox="1">
            <a:spLocks noChangeArrowheads="1"/>
          </p:cNvSpPr>
          <p:nvPr/>
        </p:nvSpPr>
        <p:spPr bwMode="auto">
          <a:xfrm>
            <a:off x="5029200" y="35052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000">
                <a:solidFill>
                  <a:schemeClr val="accent2"/>
                </a:solidFill>
              </a:rPr>
              <a:t>Rep’s</a:t>
            </a:r>
          </a:p>
        </p:txBody>
      </p:sp>
      <p:sp>
        <p:nvSpPr>
          <p:cNvPr id="20493" name="Text Box 13"/>
          <p:cNvSpPr txBox="1">
            <a:spLocks noChangeArrowheads="1"/>
          </p:cNvSpPr>
          <p:nvPr/>
        </p:nvSpPr>
        <p:spPr bwMode="auto">
          <a:xfrm>
            <a:off x="3962400" y="43434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400">
                <a:solidFill>
                  <a:schemeClr val="accent2"/>
                </a:solidFill>
              </a:rPr>
              <a:t>War debts</a:t>
            </a:r>
          </a:p>
        </p:txBody>
      </p:sp>
      <p:sp>
        <p:nvSpPr>
          <p:cNvPr id="20494" name="Rectangle 14"/>
          <p:cNvSpPr>
            <a:spLocks noGrp="1" noChangeArrowheads="1"/>
          </p:cNvSpPr>
          <p:nvPr>
            <p:ph type="title"/>
          </p:nvPr>
        </p:nvSpPr>
        <p:spPr>
          <a:xfrm>
            <a:off x="457200" y="533400"/>
            <a:ext cx="8229600" cy="808038"/>
          </a:xfrm>
        </p:spPr>
        <p:txBody>
          <a:bodyPr/>
          <a:lstStyle/>
          <a:p>
            <a:endParaRPr lang="en-US" altLang="en-US"/>
          </a:p>
        </p:txBody>
      </p:sp>
      <p:sp>
        <p:nvSpPr>
          <p:cNvPr id="20496" name="Rectangle 16"/>
          <p:cNvSpPr>
            <a:spLocks noGrp="1" noChangeArrowheads="1"/>
          </p:cNvSpPr>
          <p:nvPr>
            <p:ph type="body" sz="half" idx="2"/>
          </p:nvPr>
        </p:nvSpPr>
        <p:spPr>
          <a:xfrm>
            <a:off x="684213" y="5516563"/>
            <a:ext cx="8002587" cy="1081087"/>
          </a:xfrm>
        </p:spPr>
        <p:txBody>
          <a:bodyPr/>
          <a:lstStyle/>
          <a:p>
            <a:pPr algn="ctr">
              <a:buFont typeface="Wingdings" panose="05000000000000000000" pitchFamily="2" charset="2"/>
              <a:buNone/>
            </a:pPr>
            <a:r>
              <a:rPr lang="en-US" altLang="en-US" sz="2800" b="1">
                <a:cs typeface="Arial" panose="020B0604020202020204" pitchFamily="34" charset="0"/>
              </a:rPr>
              <a:t>*</a:t>
            </a:r>
            <a:r>
              <a:rPr lang="en-US" altLang="en-US" sz="2800" b="1"/>
              <a:t>By 1929, German industrial output had surpassed its pre-1914 levels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gtEl>
                                        <p:attrNameLst>
                                          <p:attrName>style.visibility</p:attrName>
                                        </p:attrNameLst>
                                      </p:cBhvr>
                                      <p:to>
                                        <p:strVal val="visible"/>
                                      </p:to>
                                    </p:set>
                                    <p:anim calcmode="lin" valueType="num">
                                      <p:cBhvr additive="base">
                                        <p:cTn id="13" dur="500" fill="hold"/>
                                        <p:tgtEl>
                                          <p:spTgt spid="20483"/>
                                        </p:tgtEl>
                                        <p:attrNameLst>
                                          <p:attrName>ppt_x</p:attrName>
                                        </p:attrNameLst>
                                      </p:cBhvr>
                                      <p:tavLst>
                                        <p:tav tm="0">
                                          <p:val>
                                            <p:strVal val="0-#ppt_w/2"/>
                                          </p:val>
                                        </p:tav>
                                        <p:tav tm="100000">
                                          <p:val>
                                            <p:strVal val="#ppt_x"/>
                                          </p:val>
                                        </p:tav>
                                      </p:tavLst>
                                    </p:anim>
                                    <p:anim calcmode="lin" valueType="num">
                                      <p:cBhvr additive="base">
                                        <p:cTn id="14"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4"/>
                                        </p:tgtEl>
                                        <p:attrNameLst>
                                          <p:attrName>style.visibility</p:attrName>
                                        </p:attrNameLst>
                                      </p:cBhvr>
                                      <p:to>
                                        <p:strVal val="visible"/>
                                      </p:to>
                                    </p:set>
                                    <p:anim calcmode="lin" valueType="num">
                                      <p:cBhvr additive="base">
                                        <p:cTn id="19" dur="500" fill="hold"/>
                                        <p:tgtEl>
                                          <p:spTgt spid="20484"/>
                                        </p:tgtEl>
                                        <p:attrNameLst>
                                          <p:attrName>ppt_x</p:attrName>
                                        </p:attrNameLst>
                                      </p:cBhvr>
                                      <p:tavLst>
                                        <p:tav tm="0">
                                          <p:val>
                                            <p:strVal val="0-#ppt_w/2"/>
                                          </p:val>
                                        </p:tav>
                                        <p:tav tm="100000">
                                          <p:val>
                                            <p:strVal val="#ppt_x"/>
                                          </p:val>
                                        </p:tav>
                                      </p:tavLst>
                                    </p:anim>
                                    <p:anim calcmode="lin" valueType="num">
                                      <p:cBhvr additive="base">
                                        <p:cTn id="20"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20485"/>
                                        </p:tgtEl>
                                        <p:attrNameLst>
                                          <p:attrName>style.visibility</p:attrName>
                                        </p:attrNameLst>
                                      </p:cBhvr>
                                      <p:to>
                                        <p:strVal val="visible"/>
                                      </p:to>
                                    </p:set>
                                    <p:anim calcmode="lin" valueType="num">
                                      <p:cBhvr additive="base">
                                        <p:cTn id="25" dur="500" fill="hold"/>
                                        <p:tgtEl>
                                          <p:spTgt spid="20485"/>
                                        </p:tgtEl>
                                        <p:attrNameLst>
                                          <p:attrName>ppt_x</p:attrName>
                                        </p:attrNameLst>
                                      </p:cBhvr>
                                      <p:tavLst>
                                        <p:tav tm="0">
                                          <p:val>
                                            <p:strVal val="0-#ppt_w/2"/>
                                          </p:val>
                                        </p:tav>
                                        <p:tav tm="100000">
                                          <p:val>
                                            <p:strVal val="#ppt_x"/>
                                          </p:val>
                                        </p:tav>
                                      </p:tavLst>
                                    </p:anim>
                                    <p:anim calcmode="lin" valueType="num">
                                      <p:cBhvr additive="base">
                                        <p:cTn id="26"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6"/>
                                        </p:tgtEl>
                                        <p:attrNameLst>
                                          <p:attrName>style.visibility</p:attrName>
                                        </p:attrNameLst>
                                      </p:cBhvr>
                                      <p:to>
                                        <p:strVal val="visible"/>
                                      </p:to>
                                    </p:set>
                                    <p:anim calcmode="lin" valueType="num">
                                      <p:cBhvr additive="base">
                                        <p:cTn id="31" dur="500" fill="hold"/>
                                        <p:tgtEl>
                                          <p:spTgt spid="20486"/>
                                        </p:tgtEl>
                                        <p:attrNameLst>
                                          <p:attrName>ppt_x</p:attrName>
                                        </p:attrNameLst>
                                      </p:cBhvr>
                                      <p:tavLst>
                                        <p:tav tm="0">
                                          <p:val>
                                            <p:strVal val="0-#ppt_w/2"/>
                                          </p:val>
                                        </p:tav>
                                        <p:tav tm="100000">
                                          <p:val>
                                            <p:strVal val="#ppt_x"/>
                                          </p:val>
                                        </p:tav>
                                      </p:tavLst>
                                    </p:anim>
                                    <p:anim calcmode="lin" valueType="num">
                                      <p:cBhvr additive="base">
                                        <p:cTn id="32"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487"/>
                                        </p:tgtEl>
                                        <p:attrNameLst>
                                          <p:attrName>style.visibility</p:attrName>
                                        </p:attrNameLst>
                                      </p:cBhvr>
                                      <p:to>
                                        <p:strVal val="visible"/>
                                      </p:to>
                                    </p:set>
                                    <p:anim calcmode="lin" valueType="num">
                                      <p:cBhvr additive="base">
                                        <p:cTn id="37" dur="500" fill="hold"/>
                                        <p:tgtEl>
                                          <p:spTgt spid="20487"/>
                                        </p:tgtEl>
                                        <p:attrNameLst>
                                          <p:attrName>ppt_x</p:attrName>
                                        </p:attrNameLst>
                                      </p:cBhvr>
                                      <p:tavLst>
                                        <p:tav tm="0">
                                          <p:val>
                                            <p:strVal val="0-#ppt_w/2"/>
                                          </p:val>
                                        </p:tav>
                                        <p:tav tm="100000">
                                          <p:val>
                                            <p:strVal val="#ppt_x"/>
                                          </p:val>
                                        </p:tav>
                                      </p:tavLst>
                                    </p:anim>
                                    <p:anim calcmode="lin" valueType="num">
                                      <p:cBhvr additive="base">
                                        <p:cTn id="38" dur="500" fill="hold"/>
                                        <p:tgtEl>
                                          <p:spTgt spid="2048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20488"/>
                                        </p:tgtEl>
                                        <p:attrNameLst>
                                          <p:attrName>style.visibility</p:attrName>
                                        </p:attrNameLst>
                                      </p:cBhvr>
                                      <p:to>
                                        <p:strVal val="visible"/>
                                      </p:to>
                                    </p:set>
                                    <p:anim calcmode="lin" valueType="num">
                                      <p:cBhvr additive="base">
                                        <p:cTn id="43" dur="500" fill="hold"/>
                                        <p:tgtEl>
                                          <p:spTgt spid="20488"/>
                                        </p:tgtEl>
                                        <p:attrNameLst>
                                          <p:attrName>ppt_x</p:attrName>
                                        </p:attrNameLst>
                                      </p:cBhvr>
                                      <p:tavLst>
                                        <p:tav tm="0">
                                          <p:val>
                                            <p:strVal val="0-#ppt_w/2"/>
                                          </p:val>
                                        </p:tav>
                                        <p:tav tm="100000">
                                          <p:val>
                                            <p:strVal val="#ppt_x"/>
                                          </p:val>
                                        </p:tav>
                                      </p:tavLst>
                                    </p:anim>
                                    <p:anim calcmode="lin" valueType="num">
                                      <p:cBhvr additive="base">
                                        <p:cTn id="44" dur="500" fill="hold"/>
                                        <p:tgtEl>
                                          <p:spTgt spid="20488"/>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20489"/>
                                        </p:tgtEl>
                                        <p:attrNameLst>
                                          <p:attrName>style.visibility</p:attrName>
                                        </p:attrNameLst>
                                      </p:cBhvr>
                                      <p:to>
                                        <p:strVal val="visible"/>
                                      </p:to>
                                    </p:set>
                                    <p:anim calcmode="lin" valueType="num">
                                      <p:cBhvr additive="base">
                                        <p:cTn id="49" dur="500" fill="hold"/>
                                        <p:tgtEl>
                                          <p:spTgt spid="20489"/>
                                        </p:tgtEl>
                                        <p:attrNameLst>
                                          <p:attrName>ppt_x</p:attrName>
                                        </p:attrNameLst>
                                      </p:cBhvr>
                                      <p:tavLst>
                                        <p:tav tm="0">
                                          <p:val>
                                            <p:strVal val="0-#ppt_w/2"/>
                                          </p:val>
                                        </p:tav>
                                        <p:tav tm="100000">
                                          <p:val>
                                            <p:strVal val="#ppt_x"/>
                                          </p:val>
                                        </p:tav>
                                      </p:tavLst>
                                    </p:anim>
                                    <p:anim calcmode="lin" valueType="num">
                                      <p:cBhvr additive="base">
                                        <p:cTn id="50" dur="500" fill="hold"/>
                                        <p:tgtEl>
                                          <p:spTgt spid="20489"/>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20490"/>
                                        </p:tgtEl>
                                        <p:attrNameLst>
                                          <p:attrName>style.visibility</p:attrName>
                                        </p:attrNameLst>
                                      </p:cBhvr>
                                      <p:to>
                                        <p:strVal val="visible"/>
                                      </p:to>
                                    </p:set>
                                    <p:anim calcmode="lin" valueType="num">
                                      <p:cBhvr additive="base">
                                        <p:cTn id="55" dur="500" fill="hold"/>
                                        <p:tgtEl>
                                          <p:spTgt spid="20490"/>
                                        </p:tgtEl>
                                        <p:attrNameLst>
                                          <p:attrName>ppt_x</p:attrName>
                                        </p:attrNameLst>
                                      </p:cBhvr>
                                      <p:tavLst>
                                        <p:tav tm="0">
                                          <p:val>
                                            <p:strVal val="0-#ppt_w/2"/>
                                          </p:val>
                                        </p:tav>
                                        <p:tav tm="100000">
                                          <p:val>
                                            <p:strVal val="#ppt_x"/>
                                          </p:val>
                                        </p:tav>
                                      </p:tavLst>
                                    </p:anim>
                                    <p:anim calcmode="lin" valueType="num">
                                      <p:cBhvr additive="base">
                                        <p:cTn id="56" dur="500" fill="hold"/>
                                        <p:tgtEl>
                                          <p:spTgt spid="20490"/>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0491"/>
                                        </p:tgtEl>
                                        <p:attrNameLst>
                                          <p:attrName>style.visibility</p:attrName>
                                        </p:attrNameLst>
                                      </p:cBhvr>
                                      <p:to>
                                        <p:strVal val="visible"/>
                                      </p:to>
                                    </p:set>
                                    <p:anim calcmode="lin" valueType="num">
                                      <p:cBhvr additive="base">
                                        <p:cTn id="61" dur="500" fill="hold"/>
                                        <p:tgtEl>
                                          <p:spTgt spid="20491"/>
                                        </p:tgtEl>
                                        <p:attrNameLst>
                                          <p:attrName>ppt_x</p:attrName>
                                        </p:attrNameLst>
                                      </p:cBhvr>
                                      <p:tavLst>
                                        <p:tav tm="0">
                                          <p:val>
                                            <p:strVal val="0-#ppt_w/2"/>
                                          </p:val>
                                        </p:tav>
                                        <p:tav tm="100000">
                                          <p:val>
                                            <p:strVal val="#ppt_x"/>
                                          </p:val>
                                        </p:tav>
                                      </p:tavLst>
                                    </p:anim>
                                    <p:anim calcmode="lin" valueType="num">
                                      <p:cBhvr additive="base">
                                        <p:cTn id="62" dur="500" fill="hold"/>
                                        <p:tgtEl>
                                          <p:spTgt spid="20491"/>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0492"/>
                                        </p:tgtEl>
                                        <p:attrNameLst>
                                          <p:attrName>style.visibility</p:attrName>
                                        </p:attrNameLst>
                                      </p:cBhvr>
                                      <p:to>
                                        <p:strVal val="visible"/>
                                      </p:to>
                                    </p:set>
                                    <p:anim calcmode="lin" valueType="num">
                                      <p:cBhvr additive="base">
                                        <p:cTn id="67" dur="500" fill="hold"/>
                                        <p:tgtEl>
                                          <p:spTgt spid="20492"/>
                                        </p:tgtEl>
                                        <p:attrNameLst>
                                          <p:attrName>ppt_x</p:attrName>
                                        </p:attrNameLst>
                                      </p:cBhvr>
                                      <p:tavLst>
                                        <p:tav tm="0">
                                          <p:val>
                                            <p:strVal val="0-#ppt_w/2"/>
                                          </p:val>
                                        </p:tav>
                                        <p:tav tm="100000">
                                          <p:val>
                                            <p:strVal val="#ppt_x"/>
                                          </p:val>
                                        </p:tav>
                                      </p:tavLst>
                                    </p:anim>
                                    <p:anim calcmode="lin" valueType="num">
                                      <p:cBhvr additive="base">
                                        <p:cTn id="68" dur="500" fill="hold"/>
                                        <p:tgtEl>
                                          <p:spTgt spid="20492"/>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0493"/>
                                        </p:tgtEl>
                                        <p:attrNameLst>
                                          <p:attrName>style.visibility</p:attrName>
                                        </p:attrNameLst>
                                      </p:cBhvr>
                                      <p:to>
                                        <p:strVal val="visible"/>
                                      </p:to>
                                    </p:set>
                                    <p:anim calcmode="lin" valueType="num">
                                      <p:cBhvr additive="base">
                                        <p:cTn id="73" dur="500" fill="hold"/>
                                        <p:tgtEl>
                                          <p:spTgt spid="20493"/>
                                        </p:tgtEl>
                                        <p:attrNameLst>
                                          <p:attrName>ppt_x</p:attrName>
                                        </p:attrNameLst>
                                      </p:cBhvr>
                                      <p:tavLst>
                                        <p:tav tm="0">
                                          <p:val>
                                            <p:strVal val="0-#ppt_w/2"/>
                                          </p:val>
                                        </p:tav>
                                        <p:tav tm="100000">
                                          <p:val>
                                            <p:strVal val="#ppt_x"/>
                                          </p:val>
                                        </p:tav>
                                      </p:tavLst>
                                    </p:anim>
                                    <p:anim calcmode="lin" valueType="num">
                                      <p:cBhvr additive="base">
                                        <p:cTn id="74" dur="500" fill="hold"/>
                                        <p:tgtEl>
                                          <p:spTgt spid="20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autoUpdateAnimBg="0"/>
      <p:bldP spid="20484" grpId="0" animBg="1" autoUpdateAnimBg="0"/>
      <p:bldP spid="20485" grpId="0" autoUpdateAnimBg="0"/>
      <p:bldP spid="20486" grpId="0" animBg="1" autoUpdateAnimBg="0"/>
      <p:bldP spid="20487" grpId="0" animBg="1" autoUpdateAnimBg="0"/>
      <p:bldP spid="20491" grpId="0" autoUpdateAnimBg="0"/>
      <p:bldP spid="20492" grpId="0" autoUpdateAnimBg="0"/>
      <p:bldP spid="2049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ltLang="en-US"/>
              <a:t>Foreign Policy</a:t>
            </a:r>
          </a:p>
        </p:txBody>
      </p:sp>
      <p:sp>
        <p:nvSpPr>
          <p:cNvPr id="21507" name="Text Box 3"/>
          <p:cNvSpPr txBox="1">
            <a:spLocks noChangeArrowheads="1"/>
          </p:cNvSpPr>
          <p:nvPr/>
        </p:nvSpPr>
        <p:spPr bwMode="auto">
          <a:xfrm>
            <a:off x="609600" y="1905000"/>
            <a:ext cx="7848600" cy="3935413"/>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latin typeface="Times New Roman" panose="02020603050405020304" pitchFamily="18" charset="0"/>
              </a:rPr>
              <a:t>Stresemann showed real skill in foreign policy – 1925</a:t>
            </a:r>
          </a:p>
          <a:p>
            <a:pPr eaLnBrk="1" hangingPunct="1">
              <a:spcBef>
                <a:spcPct val="50000"/>
              </a:spcBef>
              <a:buFontTx/>
              <a:buAutoNum type="arabicPeriod"/>
            </a:pPr>
            <a:r>
              <a:rPr lang="en-GB" altLang="en-US" sz="2400">
                <a:latin typeface="Times New Roman" panose="02020603050405020304" pitchFamily="18" charset="0"/>
              </a:rPr>
              <a:t>Locarno Treaties – 1925</a:t>
            </a:r>
          </a:p>
          <a:p>
            <a:pPr eaLnBrk="1" hangingPunct="1">
              <a:spcBef>
                <a:spcPct val="50000"/>
              </a:spcBef>
              <a:buFontTx/>
              <a:buAutoNum type="arabicPeriod"/>
            </a:pPr>
            <a:r>
              <a:rPr lang="en-GB" altLang="en-US" sz="2400">
                <a:latin typeface="Times New Roman" panose="02020603050405020304" pitchFamily="18" charset="0"/>
              </a:rPr>
              <a:t>1926 – Germany joined the League of Nations</a:t>
            </a:r>
          </a:p>
          <a:p>
            <a:pPr eaLnBrk="1" hangingPunct="1">
              <a:spcBef>
                <a:spcPct val="50000"/>
              </a:spcBef>
              <a:buFontTx/>
              <a:buAutoNum type="arabicPeriod"/>
            </a:pPr>
            <a:r>
              <a:rPr lang="en-GB" altLang="en-US" sz="2400">
                <a:latin typeface="Times New Roman" panose="02020603050405020304" pitchFamily="18" charset="0"/>
              </a:rPr>
              <a:t>Kellogg –Briand Pact – 1928 (Stressemann awarded the Nobel Peace Prize!)</a:t>
            </a:r>
          </a:p>
          <a:p>
            <a:pPr eaLnBrk="1" hangingPunct="1">
              <a:spcBef>
                <a:spcPct val="50000"/>
              </a:spcBef>
              <a:buFontTx/>
              <a:buAutoNum type="arabicPeriod"/>
            </a:pPr>
            <a:r>
              <a:rPr lang="en-GB" altLang="en-US" sz="2400">
                <a:latin typeface="Times New Roman" panose="02020603050405020304" pitchFamily="18" charset="0"/>
              </a:rPr>
              <a:t>Young plan - 1929</a:t>
            </a:r>
          </a:p>
          <a:p>
            <a:pPr eaLnBrk="1" hangingPunct="1">
              <a:spcBef>
                <a:spcPct val="50000"/>
              </a:spcBef>
            </a:pPr>
            <a:r>
              <a:rPr lang="en-GB" altLang="en-US" sz="2400">
                <a:latin typeface="Times New Roman" panose="02020603050405020304" pitchFamily="18" charset="0"/>
              </a:rPr>
              <a:t>	After a number of years in the wilderness Germany was accepted back into the international community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additive="base">
                                        <p:cTn id="13" dur="500" fill="hold"/>
                                        <p:tgtEl>
                                          <p:spTgt spid="21507"/>
                                        </p:tgtEl>
                                        <p:attrNameLst>
                                          <p:attrName>ppt_x</p:attrName>
                                        </p:attrNameLst>
                                      </p:cBhvr>
                                      <p:tavLst>
                                        <p:tav tm="0">
                                          <p:val>
                                            <p:strVal val="0-#ppt_w/2"/>
                                          </p:val>
                                        </p:tav>
                                        <p:tav tm="100000">
                                          <p:val>
                                            <p:strVal val="#ppt_x"/>
                                          </p:val>
                                        </p:tav>
                                      </p:tavLst>
                                    </p:anim>
                                    <p:anim calcmode="lin" valueType="num">
                                      <p:cBhvr additive="base">
                                        <p:cTn id="14" dur="500" fill="hold"/>
                                        <p:tgtEl>
                                          <p:spTgt spid="215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ltLang="en-US"/>
              <a:t>Locarno Treaties</a:t>
            </a:r>
          </a:p>
        </p:txBody>
      </p:sp>
      <p:sp>
        <p:nvSpPr>
          <p:cNvPr id="22531" name="Text Box 3"/>
          <p:cNvSpPr txBox="1">
            <a:spLocks noChangeArrowheads="1"/>
          </p:cNvSpPr>
          <p:nvPr/>
        </p:nvSpPr>
        <p:spPr bwMode="auto">
          <a:xfrm>
            <a:off x="533400" y="17526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altLang="en-US" sz="2400"/>
          </a:p>
        </p:txBody>
      </p:sp>
      <p:sp>
        <p:nvSpPr>
          <p:cNvPr id="22532" name="Text Box 4"/>
          <p:cNvSpPr txBox="1">
            <a:spLocks noChangeArrowheads="1"/>
          </p:cNvSpPr>
          <p:nvPr/>
        </p:nvSpPr>
        <p:spPr bwMode="auto">
          <a:xfrm>
            <a:off x="914400" y="1676400"/>
            <a:ext cx="7696200"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400">
                <a:latin typeface="Times New Roman" panose="02020603050405020304" pitchFamily="18" charset="0"/>
              </a:rPr>
              <a:t>Germany, France, Italy, Belgium, Czechoslovakia, Poland met at Locarno in Switzerland.</a:t>
            </a:r>
          </a:p>
          <a:p>
            <a:pPr eaLnBrk="1" hangingPunct="1">
              <a:spcBef>
                <a:spcPct val="50000"/>
              </a:spcBef>
            </a:pPr>
            <a:r>
              <a:rPr lang="en-GB" altLang="en-US" sz="2400">
                <a:latin typeface="Times New Roman" panose="02020603050405020304" pitchFamily="18" charset="0"/>
              </a:rPr>
              <a:t>Signed a number of treaties to settle disputes between themselves</a:t>
            </a:r>
          </a:p>
          <a:p>
            <a:pPr eaLnBrk="1" hangingPunct="1">
              <a:spcBef>
                <a:spcPct val="50000"/>
              </a:spcBef>
              <a:buFontTx/>
              <a:buAutoNum type="arabicPeriod"/>
            </a:pPr>
            <a:r>
              <a:rPr lang="en-GB" altLang="en-US" sz="2400">
                <a:latin typeface="Times New Roman" panose="02020603050405020304" pitchFamily="18" charset="0"/>
              </a:rPr>
              <a:t>France, Belgium and Germany agreed to accept borders as drawn up by Treaty of Versailles</a:t>
            </a:r>
          </a:p>
          <a:p>
            <a:pPr eaLnBrk="1" hangingPunct="1">
              <a:spcBef>
                <a:spcPct val="50000"/>
              </a:spcBef>
              <a:buFontTx/>
              <a:buAutoNum type="arabicPeriod"/>
            </a:pPr>
            <a:r>
              <a:rPr lang="en-GB" altLang="en-US" sz="2400">
                <a:latin typeface="Times New Roman" panose="02020603050405020304" pitchFamily="18" charset="0"/>
              </a:rPr>
              <a:t>Rhineland stayed demilitarised</a:t>
            </a:r>
          </a:p>
          <a:p>
            <a:pPr eaLnBrk="1" hangingPunct="1">
              <a:spcBef>
                <a:spcPct val="50000"/>
              </a:spcBef>
              <a:buFontTx/>
              <a:buAutoNum type="arabicPeriod"/>
            </a:pPr>
            <a:r>
              <a:rPr lang="en-GB" altLang="en-US" sz="2400">
                <a:latin typeface="Times New Roman" panose="02020603050405020304" pitchFamily="18" charset="0"/>
              </a:rPr>
              <a:t>France would protect Poland and Czechoslovakia if attacked by Germany</a:t>
            </a:r>
          </a:p>
          <a:p>
            <a:pPr eaLnBrk="1" hangingPunct="1">
              <a:spcBef>
                <a:spcPct val="50000"/>
              </a:spcBef>
              <a:buFontTx/>
              <a:buAutoNum type="arabicPeriod"/>
            </a:pPr>
            <a:r>
              <a:rPr lang="en-GB" altLang="en-US" sz="2400">
                <a:latin typeface="Times New Roman" panose="02020603050405020304" pitchFamily="18" charset="0"/>
              </a:rPr>
              <a:t>Germany would not use force to settle disputes with neighbours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2531"/>
                                        </p:tgtEl>
                                        <p:attrNameLst>
                                          <p:attrName>style.visibility</p:attrName>
                                        </p:attrNameLst>
                                      </p:cBhvr>
                                      <p:to>
                                        <p:strVal val="visible"/>
                                      </p:to>
                                    </p:set>
                                    <p:anim calcmode="lin" valueType="num">
                                      <p:cBhvr additive="base">
                                        <p:cTn id="13" dur="500" fill="hold"/>
                                        <p:tgtEl>
                                          <p:spTgt spid="22531"/>
                                        </p:tgtEl>
                                        <p:attrNameLst>
                                          <p:attrName>ppt_x</p:attrName>
                                        </p:attrNameLst>
                                      </p:cBhvr>
                                      <p:tavLst>
                                        <p:tav tm="0">
                                          <p:val>
                                            <p:strVal val="0-#ppt_w/2"/>
                                          </p:val>
                                        </p:tav>
                                        <p:tav tm="100000">
                                          <p:val>
                                            <p:strVal val="#ppt_x"/>
                                          </p:val>
                                        </p:tav>
                                      </p:tavLst>
                                    </p:anim>
                                    <p:anim calcmode="lin" valueType="num">
                                      <p:cBhvr additive="base">
                                        <p:cTn id="14"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22532"/>
                                        </p:tgtEl>
                                        <p:attrNameLst>
                                          <p:attrName>style.visibility</p:attrName>
                                        </p:attrNameLst>
                                      </p:cBhvr>
                                      <p:to>
                                        <p:strVal val="visible"/>
                                      </p:to>
                                    </p:set>
                                    <p:anim calcmode="lin" valueType="num">
                                      <p:cBhvr>
                                        <p:cTn id="19" dur="1000" fill="hold"/>
                                        <p:tgtEl>
                                          <p:spTgt spid="22532"/>
                                        </p:tgtEl>
                                        <p:attrNameLst>
                                          <p:attrName>ppt_w</p:attrName>
                                        </p:attrNameLst>
                                      </p:cBhvr>
                                      <p:tavLst>
                                        <p:tav tm="0">
                                          <p:val>
                                            <p:fltVal val="0"/>
                                          </p:val>
                                        </p:tav>
                                        <p:tav tm="100000">
                                          <p:val>
                                            <p:strVal val="#ppt_w"/>
                                          </p:val>
                                        </p:tav>
                                      </p:tavLst>
                                    </p:anim>
                                    <p:anim calcmode="lin" valueType="num">
                                      <p:cBhvr>
                                        <p:cTn id="20" dur="1000" fill="hold"/>
                                        <p:tgtEl>
                                          <p:spTgt spid="22532"/>
                                        </p:tgtEl>
                                        <p:attrNameLst>
                                          <p:attrName>ppt_h</p:attrName>
                                        </p:attrNameLst>
                                      </p:cBhvr>
                                      <p:tavLst>
                                        <p:tav tm="0">
                                          <p:val>
                                            <p:fltVal val="0"/>
                                          </p:val>
                                        </p:tav>
                                        <p:tav tm="100000">
                                          <p:val>
                                            <p:strVal val="#ppt_h"/>
                                          </p:val>
                                        </p:tav>
                                      </p:tavLst>
                                    </p:anim>
                                    <p:anim calcmode="lin" valueType="num">
                                      <p:cBhvr>
                                        <p:cTn id="21" dur="1000" fill="hold"/>
                                        <p:tgtEl>
                                          <p:spTgt spid="22532"/>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253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P spid="2253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en-US" sz="3600"/>
              <a:t>Other features of the Stresemann Years</a:t>
            </a:r>
          </a:p>
        </p:txBody>
      </p:sp>
      <p:sp>
        <p:nvSpPr>
          <p:cNvPr id="24579" name="Text Box 3"/>
          <p:cNvSpPr txBox="1">
            <a:spLocks noChangeArrowheads="1"/>
          </p:cNvSpPr>
          <p:nvPr/>
        </p:nvSpPr>
        <p:spPr bwMode="auto">
          <a:xfrm>
            <a:off x="838200" y="1828800"/>
            <a:ext cx="77724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Char char="•"/>
            </a:pPr>
            <a:r>
              <a:rPr lang="en-GB" altLang="en-US" sz="2400"/>
              <a:t> </a:t>
            </a:r>
            <a:r>
              <a:rPr lang="en-GB" altLang="en-US" sz="2400" b="1">
                <a:effectLst>
                  <a:outerShdw blurRad="38100" dist="38100" dir="2700000" algn="tl">
                    <a:srgbClr val="C0C0C0"/>
                  </a:outerShdw>
                </a:effectLst>
              </a:rPr>
              <a:t>Golden age of German cinema</a:t>
            </a:r>
          </a:p>
          <a:p>
            <a:pPr eaLnBrk="1" hangingPunct="1">
              <a:spcBef>
                <a:spcPct val="50000"/>
              </a:spcBef>
              <a:buFontTx/>
              <a:buChar char="•"/>
            </a:pPr>
            <a:r>
              <a:rPr lang="en-GB" altLang="en-US" sz="2400" b="1">
                <a:effectLst>
                  <a:outerShdw blurRad="38100" dist="38100" dir="2700000" algn="tl">
                    <a:srgbClr val="C0C0C0"/>
                  </a:outerShdw>
                </a:effectLst>
              </a:rPr>
              <a:t> Night life, cabaret</a:t>
            </a:r>
          </a:p>
          <a:p>
            <a:pPr eaLnBrk="1" hangingPunct="1">
              <a:spcBef>
                <a:spcPct val="50000"/>
              </a:spcBef>
              <a:buFontTx/>
              <a:buChar char="•"/>
            </a:pPr>
            <a:r>
              <a:rPr lang="en-GB" altLang="en-US" sz="2400" b="1">
                <a:effectLst>
                  <a:outerShdw blurRad="38100" dist="38100" dir="2700000" algn="tl">
                    <a:srgbClr val="C0C0C0"/>
                  </a:outerShdw>
                </a:effectLst>
              </a:rPr>
              <a:t> Removal of censorship</a:t>
            </a:r>
          </a:p>
          <a:p>
            <a:pPr eaLnBrk="1" hangingPunct="1">
              <a:spcBef>
                <a:spcPct val="50000"/>
              </a:spcBef>
              <a:buFontTx/>
              <a:buChar char="•"/>
            </a:pPr>
            <a:r>
              <a:rPr lang="en-GB" altLang="en-US" sz="2400" b="1">
                <a:effectLst>
                  <a:outerShdw blurRad="38100" dist="38100" dir="2700000" algn="tl">
                    <a:srgbClr val="C0C0C0"/>
                  </a:outerShdw>
                </a:effectLst>
              </a:rPr>
              <a:t> </a:t>
            </a:r>
            <a:r>
              <a:rPr lang="en-GB" altLang="en-US" sz="2400" b="1">
                <a:solidFill>
                  <a:schemeClr val="accent2"/>
                </a:solidFill>
                <a:effectLst>
                  <a:outerShdw blurRad="38100" dist="38100" dir="2700000" algn="tl">
                    <a:srgbClr val="C0C0C0"/>
                  </a:outerShdw>
                </a:effectLst>
              </a:rPr>
              <a:t>Unemployment and poverty still high</a:t>
            </a:r>
          </a:p>
          <a:p>
            <a:pPr eaLnBrk="1" hangingPunct="1">
              <a:spcBef>
                <a:spcPct val="50000"/>
              </a:spcBef>
              <a:buFontTx/>
              <a:buChar char="•"/>
            </a:pPr>
            <a:r>
              <a:rPr lang="en-GB" altLang="en-US" sz="2400" b="1">
                <a:solidFill>
                  <a:schemeClr val="accent2"/>
                </a:solidFill>
                <a:effectLst>
                  <a:outerShdw blurRad="38100" dist="38100" dir="2700000" algn="tl">
                    <a:srgbClr val="C0C0C0"/>
                  </a:outerShdw>
                </a:effectLst>
              </a:rPr>
              <a:t> Growing prosperity based on USA loans – </a:t>
            </a:r>
          </a:p>
          <a:p>
            <a:pPr eaLnBrk="1" hangingPunct="1">
              <a:spcBef>
                <a:spcPct val="50000"/>
              </a:spcBef>
            </a:pPr>
            <a:r>
              <a:rPr lang="en-GB" altLang="en-US" sz="2400" b="1">
                <a:solidFill>
                  <a:schemeClr val="accent2"/>
                </a:solidFill>
                <a:effectLst>
                  <a:outerShdw blurRad="38100" dist="38100" dir="2700000" algn="tl">
                    <a:srgbClr val="C0C0C0"/>
                  </a:outerShdw>
                </a:effectLst>
              </a:rPr>
              <a:t>what would happen if USA wanted the money back ? </a:t>
            </a:r>
          </a:p>
          <a:p>
            <a:pPr eaLnBrk="1" hangingPunct="1">
              <a:spcBef>
                <a:spcPct val="50000"/>
              </a:spcBef>
            </a:pPr>
            <a:endParaRPr lang="en-GB" altLang="en-US" sz="2400" b="1">
              <a:solidFill>
                <a:schemeClr val="accent2"/>
              </a:solidFill>
              <a:effectLst>
                <a:outerShdw blurRad="38100" dist="38100" dir="2700000" algn="tl">
                  <a:srgbClr val="C0C0C0"/>
                </a:outerShdw>
              </a:effectLst>
            </a:endParaRPr>
          </a:p>
          <a:p>
            <a:pPr eaLnBrk="1" hangingPunct="1">
              <a:spcBef>
                <a:spcPct val="50000"/>
              </a:spcBef>
            </a:pPr>
            <a:endParaRPr lang="en-GB" altLang="en-US" sz="2400" b="1">
              <a:solidFill>
                <a:schemeClr val="accent2"/>
              </a:solidFill>
              <a:effectLst>
                <a:outerShdw blurRad="38100" dist="38100" dir="2700000" algn="tl">
                  <a:srgbClr val="C0C0C0"/>
                </a:outerShdw>
              </a:effectLst>
            </a:endParaRPr>
          </a:p>
          <a:p>
            <a:pPr eaLnBrk="1" hangingPunct="1">
              <a:spcBef>
                <a:spcPct val="50000"/>
              </a:spcBef>
            </a:pPr>
            <a:endParaRPr lang="en-GB" altLang="en-US" sz="2400" b="1">
              <a:solidFill>
                <a:schemeClr val="accent2"/>
              </a:solidFill>
              <a:effectLst>
                <a:outerShdw blurRad="38100" dist="38100" dir="2700000" algn="tl">
                  <a:srgbClr val="C0C0C0"/>
                </a:outerShdw>
              </a:effectLst>
            </a:endParaRPr>
          </a:p>
        </p:txBody>
      </p:sp>
      <p:sp>
        <p:nvSpPr>
          <p:cNvPr id="24580" name="AutoShape 4"/>
          <p:cNvSpPr>
            <a:spLocks/>
          </p:cNvSpPr>
          <p:nvPr/>
        </p:nvSpPr>
        <p:spPr bwMode="auto">
          <a:xfrm>
            <a:off x="4953000" y="2133600"/>
            <a:ext cx="381000" cy="1066800"/>
          </a:xfrm>
          <a:prstGeom prst="rightBrace">
            <a:avLst>
              <a:gd name="adj1" fmla="val 2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Text Box 5"/>
          <p:cNvSpPr txBox="1">
            <a:spLocks noChangeArrowheads="1"/>
          </p:cNvSpPr>
          <p:nvPr/>
        </p:nvSpPr>
        <p:spPr bwMode="auto">
          <a:xfrm>
            <a:off x="5562600" y="2590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400"/>
              <a:t>POSITIVES</a:t>
            </a:r>
          </a:p>
        </p:txBody>
      </p:sp>
      <p:sp>
        <p:nvSpPr>
          <p:cNvPr id="24582" name="AutoShape 6"/>
          <p:cNvSpPr>
            <a:spLocks/>
          </p:cNvSpPr>
          <p:nvPr/>
        </p:nvSpPr>
        <p:spPr bwMode="auto">
          <a:xfrm>
            <a:off x="7772400" y="3505200"/>
            <a:ext cx="381000" cy="1295400"/>
          </a:xfrm>
          <a:prstGeom prst="rightBrace">
            <a:avLst>
              <a:gd name="adj1" fmla="val 28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Text Box 7"/>
          <p:cNvSpPr txBox="1">
            <a:spLocks noChangeArrowheads="1"/>
          </p:cNvSpPr>
          <p:nvPr/>
        </p:nvSpPr>
        <p:spPr bwMode="auto">
          <a:xfrm>
            <a:off x="8305800" y="2895600"/>
            <a:ext cx="457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400"/>
              <a:t>negatives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4579"/>
                                        </p:tgtEl>
                                        <p:attrNameLst>
                                          <p:attrName>style.visibility</p:attrName>
                                        </p:attrNameLst>
                                      </p:cBhvr>
                                      <p:to>
                                        <p:strVal val="visible"/>
                                      </p:to>
                                    </p:set>
                                    <p:animEffect transition="in" filter="barn(inHorizontal)">
                                      <p:cBhvr>
                                        <p:cTn id="13" dur="500"/>
                                        <p:tgtEl>
                                          <p:spTgt spid="2457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24580"/>
                                        </p:tgtEl>
                                        <p:attrNameLst>
                                          <p:attrName>style.visibility</p:attrName>
                                        </p:attrNameLst>
                                      </p:cBhvr>
                                      <p:to>
                                        <p:strVal val="visible"/>
                                      </p:to>
                                    </p:set>
                                    <p:anim calcmode="lin" valueType="num">
                                      <p:cBhvr additive="base">
                                        <p:cTn id="18" dur="500" fill="hold"/>
                                        <p:tgtEl>
                                          <p:spTgt spid="24580"/>
                                        </p:tgtEl>
                                        <p:attrNameLst>
                                          <p:attrName>ppt_x</p:attrName>
                                        </p:attrNameLst>
                                      </p:cBhvr>
                                      <p:tavLst>
                                        <p:tav tm="0">
                                          <p:val>
                                            <p:strVal val="0-#ppt_w/2"/>
                                          </p:val>
                                        </p:tav>
                                        <p:tav tm="100000">
                                          <p:val>
                                            <p:strVal val="#ppt_x"/>
                                          </p:val>
                                        </p:tav>
                                      </p:tavLst>
                                    </p:anim>
                                    <p:anim calcmode="lin" valueType="num">
                                      <p:cBhvr additive="base">
                                        <p:cTn id="19"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4581"/>
                                        </p:tgtEl>
                                        <p:attrNameLst>
                                          <p:attrName>style.visibility</p:attrName>
                                        </p:attrNameLst>
                                      </p:cBhvr>
                                      <p:to>
                                        <p:strVal val="visible"/>
                                      </p:to>
                                    </p:set>
                                    <p:anim calcmode="lin" valueType="num">
                                      <p:cBhvr additive="base">
                                        <p:cTn id="24" dur="500" fill="hold"/>
                                        <p:tgtEl>
                                          <p:spTgt spid="24581"/>
                                        </p:tgtEl>
                                        <p:attrNameLst>
                                          <p:attrName>ppt_x</p:attrName>
                                        </p:attrNameLst>
                                      </p:cBhvr>
                                      <p:tavLst>
                                        <p:tav tm="0">
                                          <p:val>
                                            <p:strVal val="0-#ppt_w/2"/>
                                          </p:val>
                                        </p:tav>
                                        <p:tav tm="100000">
                                          <p:val>
                                            <p:strVal val="#ppt_x"/>
                                          </p:val>
                                        </p:tav>
                                      </p:tavLst>
                                    </p:anim>
                                    <p:anim calcmode="lin" valueType="num">
                                      <p:cBhvr additive="base">
                                        <p:cTn id="25" dur="500" fill="hold"/>
                                        <p:tgtEl>
                                          <p:spTgt spid="24581"/>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p:cTn id="29" dur="1" fill="hold">
                                          <p:stCondLst>
                                            <p:cond delay="0"/>
                                          </p:stCondLst>
                                        </p:cTn>
                                        <p:tgtEl>
                                          <p:spTgt spid="24582"/>
                                        </p:tgtEl>
                                        <p:attrNameLst>
                                          <p:attrName>style.visibility</p:attrName>
                                        </p:attrNameLst>
                                      </p:cBhvr>
                                      <p:to>
                                        <p:strVal val="visible"/>
                                      </p:to>
                                    </p:set>
                                    <p:anim calcmode="lin" valueType="num">
                                      <p:cBhvr additive="base">
                                        <p:cTn id="30" dur="500" fill="hold"/>
                                        <p:tgtEl>
                                          <p:spTgt spid="24582"/>
                                        </p:tgtEl>
                                        <p:attrNameLst>
                                          <p:attrName>ppt_x</p:attrName>
                                        </p:attrNameLst>
                                      </p:cBhvr>
                                      <p:tavLst>
                                        <p:tav tm="0">
                                          <p:val>
                                            <p:strVal val="0-#ppt_w/2"/>
                                          </p:val>
                                        </p:tav>
                                        <p:tav tm="100000">
                                          <p:val>
                                            <p:strVal val="#ppt_x"/>
                                          </p:val>
                                        </p:tav>
                                      </p:tavLst>
                                    </p:anim>
                                    <p:anim calcmode="lin" valueType="num">
                                      <p:cBhvr additive="base">
                                        <p:cTn id="31"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4583"/>
                                        </p:tgtEl>
                                        <p:attrNameLst>
                                          <p:attrName>style.visibility</p:attrName>
                                        </p:attrNameLst>
                                      </p:cBhvr>
                                      <p:to>
                                        <p:strVal val="visible"/>
                                      </p:to>
                                    </p:set>
                                    <p:anim calcmode="lin" valueType="num">
                                      <p:cBhvr additive="base">
                                        <p:cTn id="36" dur="500" fill="hold"/>
                                        <p:tgtEl>
                                          <p:spTgt spid="24583"/>
                                        </p:tgtEl>
                                        <p:attrNameLst>
                                          <p:attrName>ppt_x</p:attrName>
                                        </p:attrNameLst>
                                      </p:cBhvr>
                                      <p:tavLst>
                                        <p:tav tm="0">
                                          <p:val>
                                            <p:strVal val="0-#ppt_w/2"/>
                                          </p:val>
                                        </p:tav>
                                        <p:tav tm="100000">
                                          <p:val>
                                            <p:strVal val="#ppt_x"/>
                                          </p:val>
                                        </p:tav>
                                      </p:tavLst>
                                    </p:anim>
                                    <p:anim calcmode="lin" valueType="num">
                                      <p:cBhvr additive="base">
                                        <p:cTn id="37" dur="500" fill="hold"/>
                                        <p:tgtEl>
                                          <p:spTgt spid="245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autoUpdateAnimBg="0"/>
      <p:bldP spid="24581" grpId="0" autoUpdateAnimBg="0"/>
      <p:bldP spid="2458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ltLang="en-US"/>
              <a:t>Anything else?</a:t>
            </a:r>
          </a:p>
        </p:txBody>
      </p:sp>
      <p:sp>
        <p:nvSpPr>
          <p:cNvPr id="25603" name="Rectangle 3"/>
          <p:cNvSpPr>
            <a:spLocks noGrp="1" noChangeArrowheads="1"/>
          </p:cNvSpPr>
          <p:nvPr>
            <p:ph type="body" idx="1"/>
          </p:nvPr>
        </p:nvSpPr>
        <p:spPr/>
        <p:txBody>
          <a:bodyPr/>
          <a:lstStyle/>
          <a:p>
            <a:r>
              <a:rPr lang="en-GB" altLang="en-US" sz="2800"/>
              <a:t>Stresemann wasn’t popular with either the extreme nationalists like Hitler and the Nazis, or with the Communists</a:t>
            </a:r>
          </a:p>
          <a:p>
            <a:r>
              <a:rPr lang="en-GB" altLang="en-US" sz="2800"/>
              <a:t>Hitler disliked the League because it supported the Treaty of Versailles</a:t>
            </a:r>
          </a:p>
          <a:p>
            <a:r>
              <a:rPr lang="en-GB" altLang="en-US" sz="2800"/>
              <a:t>BUT both the Nazis and the Communists made little progress in these years because people were much better off and their EXTREME ideas did not appeal to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left)">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Initial Rise of Adolph Hitler (1923)</a:t>
            </a:r>
          </a:p>
        </p:txBody>
      </p:sp>
      <p:sp>
        <p:nvSpPr>
          <p:cNvPr id="14345" name="Rectangle 9"/>
          <p:cNvSpPr>
            <a:spLocks noGrp="1" noChangeArrowheads="1"/>
          </p:cNvSpPr>
          <p:nvPr>
            <p:ph sz="half" idx="3"/>
          </p:nvPr>
        </p:nvSpPr>
        <p:spPr>
          <a:xfrm>
            <a:off x="4648200" y="5661025"/>
            <a:ext cx="4038600" cy="792163"/>
          </a:xfrm>
        </p:spPr>
        <p:txBody>
          <a:bodyPr/>
          <a:lstStyle/>
          <a:p>
            <a:pPr algn="ctr">
              <a:buFont typeface="Wingdings" panose="05000000000000000000" pitchFamily="2" charset="2"/>
              <a:buNone/>
            </a:pPr>
            <a:r>
              <a:rPr lang="en-US" altLang="en-US" sz="1600"/>
              <a:t>Nazi poster of 1924, showing Jewish banker atop Germany</a:t>
            </a:r>
          </a:p>
        </p:txBody>
      </p:sp>
      <p:sp>
        <p:nvSpPr>
          <p:cNvPr id="14340" name="Rectangle 4"/>
          <p:cNvSpPr>
            <a:spLocks noGrp="1" noChangeArrowheads="1"/>
          </p:cNvSpPr>
          <p:nvPr>
            <p:ph type="body" sz="half" idx="4294967295"/>
          </p:nvPr>
        </p:nvSpPr>
        <p:spPr>
          <a:xfrm>
            <a:off x="0" y="1844675"/>
            <a:ext cx="4038600" cy="5013325"/>
          </a:xfrm>
        </p:spPr>
        <p:txBody>
          <a:bodyPr/>
          <a:lstStyle/>
          <a:p>
            <a:pPr>
              <a:lnSpc>
                <a:spcPct val="90000"/>
              </a:lnSpc>
              <a:buFont typeface="Wingdings" panose="05000000000000000000" pitchFamily="2" charset="2"/>
              <a:buNone/>
            </a:pPr>
            <a:r>
              <a:rPr lang="en-US" altLang="en-US" sz="2000"/>
              <a:t>Young decorated veteran of WW1, miraculously survived dangerous missions (cult of personality)</a:t>
            </a:r>
          </a:p>
          <a:p>
            <a:pPr>
              <a:lnSpc>
                <a:spcPct val="90000"/>
              </a:lnSpc>
            </a:pPr>
            <a:r>
              <a:rPr lang="en-US" altLang="en-US" sz="2000"/>
              <a:t>Attracted to scapegoat politics that explained Germany’s war failure and “betrayal” at Versailles</a:t>
            </a:r>
          </a:p>
          <a:p>
            <a:pPr>
              <a:lnSpc>
                <a:spcPct val="90000"/>
              </a:lnSpc>
            </a:pPr>
            <a:r>
              <a:rPr lang="en-US" altLang="en-US" sz="2000"/>
              <a:t>In Munich, joined tiny new National Socialist German Workers’ Party “Nazis”</a:t>
            </a:r>
          </a:p>
          <a:p>
            <a:pPr>
              <a:lnSpc>
                <a:spcPct val="90000"/>
              </a:lnSpc>
            </a:pPr>
            <a:r>
              <a:rPr lang="en-US" altLang="en-US" sz="2000"/>
              <a:t>Redefined “socialism” to equate to anti-communist nationalism (fascism)</a:t>
            </a:r>
          </a:p>
          <a:p>
            <a:pPr>
              <a:lnSpc>
                <a:spcPct val="90000"/>
              </a:lnSpc>
              <a:buFont typeface="Wingdings" panose="05000000000000000000" pitchFamily="2" charset="2"/>
              <a:buNone/>
            </a:pPr>
            <a:r>
              <a:rPr lang="en-US" altLang="en-US" sz="2000"/>
              <a:t>1923: failed “</a:t>
            </a:r>
            <a:r>
              <a:rPr lang="en-US" altLang="en-US" sz="2000" b="1"/>
              <a:t>Beer Hall Putsch</a:t>
            </a:r>
            <a:r>
              <a:rPr lang="en-US" altLang="en-US" sz="2000"/>
              <a:t>” in Munich: jailed</a:t>
            </a:r>
            <a:r>
              <a:rPr lang="en-US" altLang="en-US" sz="2000" b="1"/>
              <a:t> </a:t>
            </a:r>
            <a:r>
              <a:rPr lang="en-US" altLang="en-US" sz="2000"/>
              <a:t>and wrote</a:t>
            </a:r>
            <a:r>
              <a:rPr lang="en-US" altLang="en-US" sz="2000" b="1"/>
              <a:t> </a:t>
            </a:r>
            <a:r>
              <a:rPr lang="en-US" altLang="en-US" sz="2000" b="1" i="1"/>
              <a:t>Mein Kampf</a:t>
            </a:r>
          </a:p>
        </p:txBody>
      </p:sp>
      <p:pic>
        <p:nvPicPr>
          <p:cNvPr id="14342" name="Picture 6"/>
          <p:cNvPicPr>
            <a:picLocks noChangeAspect="1" noChangeArrowheads="1"/>
          </p:cNvPicPr>
          <p:nvPr>
            <p:ph type="body" sz="half" idx="4294967295"/>
          </p:nvPr>
        </p:nvPicPr>
        <p:blipFill>
          <a:blip r:embed="rId2">
            <a:extLst>
              <a:ext uri="{28A0092B-C50C-407E-A947-70E740481C1C}">
                <a14:useLocalDpi xmlns:a14="http://schemas.microsoft.com/office/drawing/2010/main" val="0"/>
              </a:ext>
            </a:extLst>
          </a:blip>
          <a:srcRect/>
          <a:stretch>
            <a:fillRect/>
          </a:stretch>
        </p:blipFill>
        <p:spPr>
          <a:xfrm>
            <a:off x="4716463" y="2133600"/>
            <a:ext cx="4038600" cy="4391025"/>
          </a:xfrm>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The Beer-Hall Putsch</a:t>
            </a:r>
          </a:p>
        </p:txBody>
      </p:sp>
      <p:sp>
        <p:nvSpPr>
          <p:cNvPr id="31747"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800"/>
              <a:t>“Life seemed more free, more modern, more exciting than any place I have ever been…Everywhere there was an accent on youth.  One sat up with young people all night in the pavement cafes, the plush bars, on a Rhineland steamer or in a smoke filled artist’s studio and talked endlessley about life.  Most germans one met struck you as being liberal, even pacifist.  One scarcely heard of Hitler and the Nazis except as butts of jokes – usually in connection with the Beerhall Putsch as it came to be known.” – Anonymous German citizen, 1964.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908050"/>
            <a:ext cx="8229600" cy="865188"/>
          </a:xfrm>
        </p:spPr>
        <p:txBody>
          <a:bodyPr/>
          <a:lstStyle/>
          <a:p>
            <a:r>
              <a:rPr lang="en-US" altLang="en-US" sz="4000"/>
              <a:t>Basic overview: </a:t>
            </a:r>
            <a:r>
              <a:rPr lang="en-US" altLang="en-US" sz="4000" b="1"/>
              <a:t>1929–1933	</a:t>
            </a:r>
            <a:br>
              <a:rPr lang="en-US" altLang="en-US" sz="4000"/>
            </a:br>
            <a:endParaRPr lang="en-US" altLang="en-US" sz="4000"/>
          </a:p>
        </p:txBody>
      </p:sp>
      <p:sp>
        <p:nvSpPr>
          <p:cNvPr id="7171" name="Rectangle 3"/>
          <p:cNvSpPr>
            <a:spLocks noGrp="1" noChangeArrowheads="1"/>
          </p:cNvSpPr>
          <p:nvPr>
            <p:ph type="body" idx="1"/>
          </p:nvPr>
        </p:nvSpPr>
        <p:spPr>
          <a:xfrm>
            <a:off x="457200" y="1412875"/>
            <a:ext cx="8229600" cy="4718050"/>
          </a:xfrm>
        </p:spPr>
        <p:txBody>
          <a:bodyPr/>
          <a:lstStyle/>
          <a:p>
            <a:pPr>
              <a:buFont typeface="Wingdings" panose="05000000000000000000" pitchFamily="2" charset="2"/>
              <a:buNone/>
            </a:pPr>
            <a:endParaRPr lang="en-US" altLang="en-US"/>
          </a:p>
          <a:p>
            <a:r>
              <a:rPr lang="en-US" altLang="en-US"/>
              <a:t>Wall Street Crash of 1929</a:t>
            </a:r>
          </a:p>
          <a:p>
            <a:r>
              <a:rPr lang="en-US" altLang="en-US"/>
              <a:t>Weimar Republic collapsed as did most governments in the era (either by election or force)</a:t>
            </a:r>
          </a:p>
          <a:p>
            <a:r>
              <a:rPr lang="en-US" altLang="en-US"/>
              <a:t>Unemployment  </a:t>
            </a:r>
          </a:p>
          <a:p>
            <a:r>
              <a:rPr lang="en-US" altLang="en-US"/>
              <a:t>Nazi Party grew more powerful  </a:t>
            </a:r>
          </a:p>
          <a:p>
            <a:r>
              <a:rPr lang="en-GB" altLang="en-US"/>
              <a:t>In 1933, Adolf Hitler became Chancellor</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Germany in 1914</a:t>
            </a:r>
          </a:p>
        </p:txBody>
      </p:sp>
      <p:sp>
        <p:nvSpPr>
          <p:cNvPr id="4099" name="Rectangle 3"/>
          <p:cNvSpPr>
            <a:spLocks noGrp="1" noChangeArrowheads="1"/>
          </p:cNvSpPr>
          <p:nvPr>
            <p:ph type="body" idx="1"/>
          </p:nvPr>
        </p:nvSpPr>
        <p:spPr/>
        <p:txBody>
          <a:bodyPr/>
          <a:lstStyle/>
          <a:p>
            <a:pPr>
              <a:buFont typeface="Wingdings" panose="05000000000000000000" pitchFamily="2" charset="2"/>
              <a:buNone/>
            </a:pPr>
            <a:r>
              <a:rPr lang="en-US" altLang="en-US" b="1"/>
              <a:t>Kaiser Wilhelm II</a:t>
            </a:r>
            <a:r>
              <a:rPr lang="en-US" altLang="en-US"/>
              <a:t> (hereditary monarch):</a:t>
            </a:r>
          </a:p>
          <a:p>
            <a:r>
              <a:rPr lang="en-US" altLang="en-US"/>
              <a:t>Appoints </a:t>
            </a:r>
            <a:r>
              <a:rPr lang="en-US" altLang="en-US" b="1"/>
              <a:t>Government </a:t>
            </a:r>
            <a:r>
              <a:rPr lang="en-US" altLang="en-US"/>
              <a:t>Chancellor Ministers </a:t>
            </a:r>
          </a:p>
          <a:p>
            <a:r>
              <a:rPr lang="en-US" altLang="en-US"/>
              <a:t>Calls/Dismisses the </a:t>
            </a:r>
            <a:r>
              <a:rPr lang="en-US" altLang="en-US" b="1"/>
              <a:t>Reichstag</a:t>
            </a:r>
            <a:r>
              <a:rPr lang="en-US" altLang="en-US"/>
              <a:t> which can stop laws proposed by the government, but cannot make laws. (However, electors; </a:t>
            </a:r>
            <a:r>
              <a:rPr lang="en-US" altLang="en-US" b="1"/>
              <a:t> </a:t>
            </a:r>
            <a:r>
              <a:rPr lang="en-US" altLang="en-US"/>
              <a:t>Men over 25 can vote for its members)</a:t>
            </a:r>
          </a:p>
          <a:p>
            <a:r>
              <a:rPr lang="en-US" altLang="en-US"/>
              <a:t>Controls </a:t>
            </a:r>
            <a:r>
              <a:rPr lang="en-US" altLang="en-US" b="1"/>
              <a:t>The</a:t>
            </a:r>
            <a:r>
              <a:rPr lang="en-US" altLang="en-US"/>
              <a:t> </a:t>
            </a:r>
            <a:r>
              <a:rPr lang="en-US" altLang="en-US" b="1"/>
              <a:t>Army</a:t>
            </a:r>
            <a:r>
              <a:rPr lang="en-US" altLang="en-US"/>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533400"/>
            <a:ext cx="8229600" cy="735013"/>
          </a:xfrm>
        </p:spPr>
        <p:txBody>
          <a:bodyPr/>
          <a:lstStyle/>
          <a:p>
            <a:pPr algn="ctr"/>
            <a:r>
              <a:rPr lang="en-US" altLang="en-US" sz="4000"/>
              <a:t>The Great Depression</a:t>
            </a:r>
          </a:p>
        </p:txBody>
      </p:sp>
      <p:sp>
        <p:nvSpPr>
          <p:cNvPr id="50179" name="Rectangle 3"/>
          <p:cNvSpPr>
            <a:spLocks noGrp="1" noChangeArrowheads="1"/>
          </p:cNvSpPr>
          <p:nvPr>
            <p:ph type="body" idx="1"/>
          </p:nvPr>
        </p:nvSpPr>
        <p:spPr/>
        <p:txBody>
          <a:bodyPr/>
          <a:lstStyle/>
          <a:p>
            <a:r>
              <a:rPr lang="en-US" altLang="en-US"/>
              <a:t>What effects would this have on your government and decisions if you were a policy maker?</a:t>
            </a:r>
          </a:p>
          <a:p>
            <a:r>
              <a:rPr lang="en-US" altLang="en-US"/>
              <a:t>What effects would this have on your opinions of policy-making as an average citizen (consider different classes)?</a:t>
            </a:r>
          </a:p>
          <a:p>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39750" y="1196975"/>
            <a:ext cx="8223250" cy="2087563"/>
          </a:xfrm>
        </p:spPr>
        <p:txBody>
          <a:bodyPr/>
          <a:lstStyle/>
          <a:p>
            <a:pPr algn="ctr"/>
            <a:r>
              <a:rPr lang="en-US" altLang="en-US" sz="3200"/>
              <a:t>The End of Optimism:The Great Depression in Europe – </a:t>
            </a:r>
            <a:br>
              <a:rPr lang="en-US" altLang="en-US" sz="3200"/>
            </a:br>
            <a:r>
              <a:rPr lang="en-US" altLang="en-US" sz="3200"/>
              <a:t>IB Style question for Paper 3:</a:t>
            </a:r>
          </a:p>
        </p:txBody>
      </p:sp>
      <p:sp>
        <p:nvSpPr>
          <p:cNvPr id="52227" name="Rectangle 3"/>
          <p:cNvSpPr>
            <a:spLocks noGrp="1" noChangeArrowheads="1"/>
          </p:cNvSpPr>
          <p:nvPr>
            <p:ph type="subTitle" idx="1"/>
          </p:nvPr>
        </p:nvSpPr>
        <p:spPr>
          <a:xfrm>
            <a:off x="1403350" y="3716338"/>
            <a:ext cx="6537325" cy="1944687"/>
          </a:xfrm>
        </p:spPr>
        <p:txBody>
          <a:bodyPr/>
          <a:lstStyle/>
          <a:p>
            <a:r>
              <a:rPr lang="en-US" altLang="en-US" sz="2400"/>
              <a:t>To what extent did economic crisis cause people in Europe to question the effectiveness and sustainability of democratic institutions, and how did these concerns, doubts, and fears translate into political action?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8313" y="692150"/>
            <a:ext cx="8218487" cy="984250"/>
          </a:xfrm>
        </p:spPr>
        <p:txBody>
          <a:bodyPr/>
          <a:lstStyle/>
          <a:p>
            <a:r>
              <a:rPr lang="en-US" altLang="en-US" sz="3600"/>
              <a:t>The Coming of the Depression: Understanding the Context</a:t>
            </a:r>
          </a:p>
        </p:txBody>
      </p:sp>
      <p:sp>
        <p:nvSpPr>
          <p:cNvPr id="55299" name="Rectangle 3"/>
          <p:cNvSpPr>
            <a:spLocks noGrp="1" noChangeArrowheads="1"/>
          </p:cNvSpPr>
          <p:nvPr>
            <p:ph type="body" idx="1"/>
          </p:nvPr>
        </p:nvSpPr>
        <p:spPr>
          <a:xfrm>
            <a:off x="1981200" y="1676400"/>
            <a:ext cx="7010400" cy="5029200"/>
          </a:xfrm>
        </p:spPr>
        <p:txBody>
          <a:bodyPr/>
          <a:lstStyle/>
          <a:p>
            <a:pPr>
              <a:lnSpc>
                <a:spcPct val="90000"/>
              </a:lnSpc>
            </a:pPr>
            <a:r>
              <a:rPr lang="en-US" altLang="en-US" sz="2800"/>
              <a:t>Disruption in world trade</a:t>
            </a:r>
          </a:p>
          <a:p>
            <a:pPr lvl="1">
              <a:lnSpc>
                <a:spcPct val="90000"/>
              </a:lnSpc>
            </a:pPr>
            <a:r>
              <a:rPr lang="en-US" altLang="en-US" sz="2400"/>
              <a:t>Wall Street Crash, October 1929</a:t>
            </a:r>
          </a:p>
          <a:p>
            <a:pPr lvl="1">
              <a:lnSpc>
                <a:spcPct val="90000"/>
              </a:lnSpc>
            </a:pPr>
            <a:r>
              <a:rPr lang="en-US" altLang="en-US" sz="2400"/>
              <a:t>Subsequent collapse of American financial system</a:t>
            </a:r>
          </a:p>
          <a:p>
            <a:pPr>
              <a:lnSpc>
                <a:spcPct val="90000"/>
              </a:lnSpc>
            </a:pPr>
            <a:r>
              <a:rPr lang="en-US" altLang="en-US" sz="2800"/>
              <a:t>Depression was a global breakdown of economic systems.</a:t>
            </a:r>
          </a:p>
          <a:p>
            <a:pPr>
              <a:lnSpc>
                <a:spcPct val="90000"/>
              </a:lnSpc>
            </a:pPr>
            <a:r>
              <a:rPr lang="en-US" altLang="en-US" sz="2800"/>
              <a:t>Common patterns of economic crisis:</a:t>
            </a:r>
          </a:p>
          <a:p>
            <a:pPr lvl="1">
              <a:lnSpc>
                <a:spcPct val="90000"/>
              </a:lnSpc>
            </a:pPr>
            <a:r>
              <a:rPr lang="en-US" altLang="en-US" sz="2400"/>
              <a:t>Decreased trade</a:t>
            </a:r>
          </a:p>
          <a:p>
            <a:pPr lvl="1">
              <a:lnSpc>
                <a:spcPct val="90000"/>
              </a:lnSpc>
            </a:pPr>
            <a:r>
              <a:rPr lang="en-US" altLang="en-US" sz="2400"/>
              <a:t>Cutbacks in production and consumption</a:t>
            </a:r>
          </a:p>
          <a:p>
            <a:pPr lvl="1">
              <a:lnSpc>
                <a:spcPct val="90000"/>
              </a:lnSpc>
            </a:pPr>
            <a:r>
              <a:rPr lang="en-US" altLang="en-US" sz="2400"/>
              <a:t>Increased unemployment</a:t>
            </a:r>
          </a:p>
          <a:p>
            <a:pPr lvl="1">
              <a:lnSpc>
                <a:spcPct val="90000"/>
              </a:lnSpc>
            </a:pPr>
            <a:r>
              <a:rPr lang="en-US" altLang="en-US" sz="2400"/>
              <a:t>Widespread deprivation/frustration</a:t>
            </a:r>
          </a:p>
          <a:p>
            <a:pPr lvl="1">
              <a:lnSpc>
                <a:spcPct val="90000"/>
              </a:lnSpc>
            </a:pPr>
            <a:r>
              <a:rPr lang="en-US" altLang="en-US" sz="2400"/>
              <a:t>Radical political agitation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9750" y="765175"/>
            <a:ext cx="8147050" cy="911225"/>
          </a:xfrm>
        </p:spPr>
        <p:txBody>
          <a:bodyPr/>
          <a:lstStyle/>
          <a:p>
            <a:r>
              <a:rPr lang="en-US" altLang="en-US" sz="4000"/>
              <a:t>Economic patterns and policy responses:  Germany</a:t>
            </a:r>
          </a:p>
        </p:txBody>
      </p:sp>
      <p:sp>
        <p:nvSpPr>
          <p:cNvPr id="57347" name="Rectangle 3"/>
          <p:cNvSpPr>
            <a:spLocks noGrp="1" noChangeArrowheads="1"/>
          </p:cNvSpPr>
          <p:nvPr>
            <p:ph type="body" idx="1"/>
          </p:nvPr>
        </p:nvSpPr>
        <p:spPr/>
        <p:txBody>
          <a:bodyPr/>
          <a:lstStyle/>
          <a:p>
            <a:r>
              <a:rPr lang="en-US" altLang="en-US" sz="2800"/>
              <a:t>Economy was weakened by:</a:t>
            </a:r>
          </a:p>
          <a:p>
            <a:pPr lvl="1"/>
            <a:r>
              <a:rPr lang="en-US" altLang="en-US" sz="2400"/>
              <a:t>Post-WWI settlement (Treaty of Versailles)</a:t>
            </a:r>
          </a:p>
          <a:p>
            <a:pPr lvl="1"/>
            <a:r>
              <a:rPr lang="en-US" altLang="en-US" sz="2400"/>
              <a:t>Inflation of the 1920s</a:t>
            </a:r>
          </a:p>
          <a:p>
            <a:pPr lvl="1"/>
            <a:r>
              <a:rPr lang="en-US" altLang="en-US" sz="2400"/>
              <a:t>Extensive borrowing by central bank</a:t>
            </a:r>
          </a:p>
          <a:p>
            <a:pPr lvl="1"/>
            <a:r>
              <a:rPr lang="en-US" altLang="en-US" sz="2400"/>
              <a:t>Political instability of Weimar government</a:t>
            </a:r>
          </a:p>
          <a:p>
            <a:pPr lvl="1"/>
            <a:endParaRPr lang="en-US" altLang="en-US" sz="2400"/>
          </a:p>
          <a:p>
            <a:r>
              <a:rPr lang="en-US" altLang="en-US" sz="2800"/>
              <a:t>German government responds by:</a:t>
            </a:r>
          </a:p>
          <a:p>
            <a:pPr lvl="1"/>
            <a:r>
              <a:rPr lang="en-US" altLang="en-US" sz="2400"/>
              <a:t>Cutting public services</a:t>
            </a:r>
          </a:p>
          <a:p>
            <a:pPr lvl="1"/>
            <a:r>
              <a:rPr lang="en-US" altLang="en-US" sz="2400"/>
              <a:t>Use of emergency powers to maintain order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68313" y="765175"/>
            <a:ext cx="8218487" cy="911225"/>
          </a:xfrm>
        </p:spPr>
        <p:txBody>
          <a:bodyPr/>
          <a:lstStyle/>
          <a:p>
            <a:r>
              <a:rPr lang="en-US" altLang="en-US" sz="3600"/>
              <a:t>Economic patterns and policy responses:  Britain</a:t>
            </a:r>
          </a:p>
        </p:txBody>
      </p:sp>
      <p:sp>
        <p:nvSpPr>
          <p:cNvPr id="59395" name="Rectangle 3"/>
          <p:cNvSpPr>
            <a:spLocks noGrp="1" noChangeArrowheads="1"/>
          </p:cNvSpPr>
          <p:nvPr>
            <p:ph type="body" idx="1"/>
          </p:nvPr>
        </p:nvSpPr>
        <p:spPr>
          <a:xfrm>
            <a:off x="457200" y="2133600"/>
            <a:ext cx="8229600" cy="3997325"/>
          </a:xfrm>
        </p:spPr>
        <p:txBody>
          <a:bodyPr/>
          <a:lstStyle/>
          <a:p>
            <a:pPr>
              <a:lnSpc>
                <a:spcPct val="90000"/>
              </a:lnSpc>
              <a:buFont typeface="Wingdings" panose="05000000000000000000" pitchFamily="2" charset="2"/>
              <a:buNone/>
            </a:pPr>
            <a:endParaRPr lang="en-US" altLang="en-US"/>
          </a:p>
          <a:p>
            <a:pPr>
              <a:lnSpc>
                <a:spcPct val="90000"/>
              </a:lnSpc>
            </a:pPr>
            <a:r>
              <a:rPr lang="en-US" altLang="en-US"/>
              <a:t>Economy was weakened by:</a:t>
            </a:r>
          </a:p>
          <a:p>
            <a:pPr lvl="1">
              <a:lnSpc>
                <a:spcPct val="90000"/>
              </a:lnSpc>
            </a:pPr>
            <a:r>
              <a:rPr lang="en-US" altLang="en-US"/>
              <a:t>Persistent economic problems in 1920s</a:t>
            </a:r>
          </a:p>
          <a:p>
            <a:pPr lvl="1">
              <a:lnSpc>
                <a:spcPct val="90000"/>
              </a:lnSpc>
            </a:pPr>
            <a:r>
              <a:rPr lang="en-US" altLang="en-US"/>
              <a:t>Shipping and banking weakened by collapse in world trade</a:t>
            </a:r>
          </a:p>
          <a:p>
            <a:pPr>
              <a:lnSpc>
                <a:spcPct val="90000"/>
              </a:lnSpc>
            </a:pPr>
            <a:r>
              <a:rPr lang="en-US" altLang="en-US"/>
              <a:t>British government responds by:</a:t>
            </a:r>
          </a:p>
          <a:p>
            <a:pPr lvl="1">
              <a:lnSpc>
                <a:spcPct val="90000"/>
              </a:lnSpc>
            </a:pPr>
            <a:r>
              <a:rPr lang="en-US" altLang="en-US"/>
              <a:t>Protecting industries (decreased trade)</a:t>
            </a:r>
          </a:p>
          <a:p>
            <a:pPr lvl="1">
              <a:lnSpc>
                <a:spcPct val="90000"/>
              </a:lnSpc>
            </a:pPr>
            <a:r>
              <a:rPr lang="en-US" altLang="en-US"/>
              <a:t>Resisted calls for spending on services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z="3600"/>
              <a:t>Economic patterns and policy responses:  France</a:t>
            </a:r>
          </a:p>
        </p:txBody>
      </p:sp>
      <p:sp>
        <p:nvSpPr>
          <p:cNvPr id="61443" name="Rectangle 3"/>
          <p:cNvSpPr>
            <a:spLocks noGrp="1" noChangeArrowheads="1"/>
          </p:cNvSpPr>
          <p:nvPr>
            <p:ph type="body" idx="1"/>
          </p:nvPr>
        </p:nvSpPr>
        <p:spPr/>
        <p:txBody>
          <a:bodyPr/>
          <a:lstStyle/>
          <a:p>
            <a:r>
              <a:rPr lang="en-US" altLang="en-US"/>
              <a:t>Economic patterns early 1930’s</a:t>
            </a:r>
          </a:p>
          <a:p>
            <a:pPr lvl="1"/>
            <a:r>
              <a:rPr lang="en-US" altLang="en-US"/>
              <a:t>Modernization provided some partial immunity in the early years of depression.</a:t>
            </a:r>
          </a:p>
          <a:p>
            <a:r>
              <a:rPr lang="en-US" altLang="en-US"/>
              <a:t>Economic patterns late 1930’s:	</a:t>
            </a:r>
          </a:p>
          <a:p>
            <a:pPr lvl="1"/>
            <a:r>
              <a:rPr lang="en-US" altLang="en-US"/>
              <a:t>Production and consumption begin to fall.</a:t>
            </a:r>
          </a:p>
          <a:p>
            <a:pPr lvl="2"/>
            <a:r>
              <a:rPr lang="en-US" altLang="en-US"/>
              <a:t>High unemployment</a:t>
            </a:r>
          </a:p>
          <a:p>
            <a:pPr lvl="2"/>
            <a:r>
              <a:rPr lang="en-US" altLang="en-US"/>
              <a:t>Economic suffering</a:t>
            </a:r>
          </a:p>
          <a:p>
            <a:pPr lvl="2"/>
            <a:r>
              <a:rPr lang="en-US" altLang="en-US"/>
              <a:t>Demands for political action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3600"/>
              <a:t>Conditions, Actions and Motivations</a:t>
            </a:r>
            <a:r>
              <a:rPr lang="en-US" altLang="en-US"/>
              <a:t> </a:t>
            </a:r>
          </a:p>
        </p:txBody>
      </p:sp>
      <p:sp>
        <p:nvSpPr>
          <p:cNvPr id="63491" name="Rectangle 3"/>
          <p:cNvSpPr>
            <a:spLocks noGrp="1" noChangeArrowheads="1"/>
          </p:cNvSpPr>
          <p:nvPr>
            <p:ph type="body" idx="1"/>
          </p:nvPr>
        </p:nvSpPr>
        <p:spPr/>
        <p:txBody>
          <a:bodyPr/>
          <a:lstStyle/>
          <a:p>
            <a:pPr>
              <a:lnSpc>
                <a:spcPct val="90000"/>
              </a:lnSpc>
            </a:pPr>
            <a:r>
              <a:rPr lang="en-US" altLang="en-US"/>
              <a:t>Economic Conditions</a:t>
            </a:r>
          </a:p>
          <a:p>
            <a:pPr lvl="1">
              <a:lnSpc>
                <a:spcPct val="90000"/>
              </a:lnSpc>
            </a:pPr>
            <a:r>
              <a:rPr lang="en-US" altLang="en-US" sz="3200"/>
              <a:t>Unemployment/frustration/poverty</a:t>
            </a:r>
          </a:p>
          <a:p>
            <a:pPr>
              <a:lnSpc>
                <a:spcPct val="90000"/>
              </a:lnSpc>
            </a:pPr>
            <a:r>
              <a:rPr lang="en-US" altLang="en-US"/>
              <a:t>Motivations and Actions</a:t>
            </a:r>
          </a:p>
          <a:p>
            <a:pPr lvl="1">
              <a:lnSpc>
                <a:spcPct val="90000"/>
              </a:lnSpc>
            </a:pPr>
            <a:r>
              <a:rPr lang="en-US" altLang="en-US" sz="3200"/>
              <a:t>Demonstrations/strikes/protests</a:t>
            </a:r>
          </a:p>
          <a:p>
            <a:pPr lvl="1">
              <a:lnSpc>
                <a:spcPct val="90000"/>
              </a:lnSpc>
            </a:pPr>
            <a:r>
              <a:rPr lang="en-US" altLang="en-US" sz="3200"/>
              <a:t>Political activism/elections/</a:t>
            </a:r>
          </a:p>
          <a:p>
            <a:pPr lvl="1">
              <a:lnSpc>
                <a:spcPct val="90000"/>
              </a:lnSpc>
            </a:pPr>
            <a:r>
              <a:rPr lang="en-US" altLang="en-US" sz="3200"/>
              <a:t>Transforming political structures</a:t>
            </a:r>
          </a:p>
          <a:p>
            <a:pPr>
              <a:lnSpc>
                <a:spcPct val="90000"/>
              </a:lnSpc>
            </a:pPr>
            <a:r>
              <a:rPr lang="en-US" altLang="en-US" sz="4000"/>
              <a:t>Rise of new national governments</a:t>
            </a:r>
          </a:p>
          <a:p>
            <a:pPr>
              <a:lnSpc>
                <a:spcPct val="90000"/>
              </a:lnSpc>
              <a:buFont typeface="Wingdings" panose="05000000000000000000" pitchFamily="2" charset="2"/>
              <a:buNone/>
            </a:pPr>
            <a:endParaRPr lang="en-US" altLang="en-US"/>
          </a:p>
          <a:p>
            <a:pPr lvl="1">
              <a:lnSpc>
                <a:spcPct val="90000"/>
              </a:lnSpc>
            </a:pPr>
            <a:endParaRPr lang="en-US" altLang="en-US" sz="2400"/>
          </a:p>
          <a:p>
            <a:pPr lvl="1">
              <a:lnSpc>
                <a:spcPct val="90000"/>
              </a:lnSpc>
            </a:pPr>
            <a:endParaRPr lang="en-US" altLang="en-US" sz="2400"/>
          </a:p>
          <a:p>
            <a:pPr lvl="1">
              <a:lnSpc>
                <a:spcPct val="90000"/>
              </a:lnSpc>
            </a:pPr>
            <a:endParaRPr lang="en-US" altLang="en-US" sz="2400"/>
          </a:p>
          <a:p>
            <a:pPr lvl="1">
              <a:lnSpc>
                <a:spcPct val="90000"/>
              </a:lnSpc>
            </a:pPr>
            <a:endParaRPr lang="en-US" alt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Unemployment</a:t>
            </a:r>
          </a:p>
        </p:txBody>
      </p:sp>
      <p:sp>
        <p:nvSpPr>
          <p:cNvPr id="65539" name="Rectangle 3"/>
          <p:cNvSpPr>
            <a:spLocks noGrp="1" noChangeArrowheads="1"/>
          </p:cNvSpPr>
          <p:nvPr>
            <p:ph type="body" idx="1"/>
          </p:nvPr>
        </p:nvSpPr>
        <p:spPr/>
        <p:txBody>
          <a:bodyPr/>
          <a:lstStyle/>
          <a:p>
            <a:pPr>
              <a:lnSpc>
                <a:spcPct val="90000"/>
              </a:lnSpc>
            </a:pPr>
            <a:r>
              <a:rPr lang="en-US" altLang="en-US"/>
              <a:t>Most visible sign of depression</a:t>
            </a:r>
          </a:p>
          <a:p>
            <a:pPr lvl="1">
              <a:lnSpc>
                <a:spcPct val="90000"/>
              </a:lnSpc>
            </a:pPr>
            <a:r>
              <a:rPr lang="en-US" altLang="en-US"/>
              <a:t>Lines for food relief</a:t>
            </a:r>
          </a:p>
          <a:p>
            <a:pPr>
              <a:lnSpc>
                <a:spcPct val="90000"/>
              </a:lnSpc>
            </a:pPr>
            <a:r>
              <a:rPr lang="en-US" altLang="en-US"/>
              <a:t>Statistical evidence of rising unemployment</a:t>
            </a:r>
          </a:p>
          <a:p>
            <a:pPr>
              <a:lnSpc>
                <a:spcPct val="90000"/>
              </a:lnSpc>
            </a:pPr>
            <a:r>
              <a:rPr lang="en-US" altLang="en-US"/>
              <a:t>Radical activists called for immediate action to alleviate suffering of the people.</a:t>
            </a:r>
          </a:p>
          <a:p>
            <a:pPr>
              <a:lnSpc>
                <a:spcPct val="90000"/>
              </a:lnSpc>
            </a:pP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z="3600"/>
              <a:t>Demonstrations, Strikes, and Protests</a:t>
            </a:r>
          </a:p>
        </p:txBody>
      </p:sp>
      <p:sp>
        <p:nvSpPr>
          <p:cNvPr id="67587" name="Rectangle 3"/>
          <p:cNvSpPr>
            <a:spLocks noGrp="1" noChangeArrowheads="1"/>
          </p:cNvSpPr>
          <p:nvPr>
            <p:ph type="body" idx="1"/>
          </p:nvPr>
        </p:nvSpPr>
        <p:spPr/>
        <p:txBody>
          <a:bodyPr/>
          <a:lstStyle/>
          <a:p>
            <a:pPr>
              <a:lnSpc>
                <a:spcPct val="90000"/>
              </a:lnSpc>
            </a:pPr>
            <a:r>
              <a:rPr lang="en-US" altLang="en-US" sz="2000"/>
              <a:t>Economic conditions provoked collective action.</a:t>
            </a:r>
          </a:p>
          <a:p>
            <a:pPr>
              <a:lnSpc>
                <a:spcPct val="90000"/>
              </a:lnSpc>
            </a:pPr>
            <a:r>
              <a:rPr lang="en-US" altLang="en-US" sz="2000"/>
              <a:t>Collective action resulted in policy responses and political transformation.</a:t>
            </a:r>
          </a:p>
          <a:p>
            <a:pPr>
              <a:lnSpc>
                <a:spcPct val="90000"/>
              </a:lnSpc>
            </a:pPr>
            <a:endParaRPr lang="en-US" altLang="en-US" sz="2000"/>
          </a:p>
          <a:p>
            <a:pPr>
              <a:lnSpc>
                <a:spcPct val="90000"/>
              </a:lnSpc>
            </a:pPr>
            <a:r>
              <a:rPr lang="en-US" altLang="en-US" sz="2000"/>
              <a:t>British experience:</a:t>
            </a:r>
          </a:p>
          <a:p>
            <a:pPr lvl="1">
              <a:lnSpc>
                <a:spcPct val="90000"/>
              </a:lnSpc>
            </a:pPr>
            <a:r>
              <a:rPr lang="en-US" altLang="en-US" sz="1800"/>
              <a:t>Wave of strikes and protests</a:t>
            </a:r>
          </a:p>
          <a:p>
            <a:pPr lvl="1">
              <a:lnSpc>
                <a:spcPct val="90000"/>
              </a:lnSpc>
            </a:pPr>
            <a:r>
              <a:rPr lang="en-US" altLang="en-US" sz="1800"/>
              <a:t>Severe government responses:  arresting protesters and prosecuting organizers</a:t>
            </a:r>
          </a:p>
          <a:p>
            <a:pPr>
              <a:lnSpc>
                <a:spcPct val="90000"/>
              </a:lnSpc>
            </a:pPr>
            <a:r>
              <a:rPr lang="en-US" altLang="en-US" sz="2000"/>
              <a:t>German experience:</a:t>
            </a:r>
          </a:p>
          <a:p>
            <a:pPr lvl="1">
              <a:lnSpc>
                <a:spcPct val="90000"/>
              </a:lnSpc>
            </a:pPr>
            <a:r>
              <a:rPr lang="en-US" altLang="en-US" sz="1800"/>
              <a:t>Parties on the extreme right AND left organized protests</a:t>
            </a:r>
          </a:p>
          <a:p>
            <a:pPr lvl="1">
              <a:lnSpc>
                <a:spcPct val="90000"/>
              </a:lnSpc>
            </a:pPr>
            <a:r>
              <a:rPr lang="en-US" altLang="en-US" sz="1800"/>
              <a:t>Challenged the legitimacy of the government</a:t>
            </a:r>
          </a:p>
          <a:p>
            <a:pPr lvl="1">
              <a:lnSpc>
                <a:spcPct val="90000"/>
              </a:lnSpc>
            </a:pPr>
            <a:r>
              <a:rPr lang="en-US" altLang="en-US" sz="1800"/>
              <a:t>Public disillusionment in government</a:t>
            </a:r>
          </a:p>
          <a:p>
            <a:pPr>
              <a:lnSpc>
                <a:spcPct val="90000"/>
              </a:lnSpc>
            </a:pPr>
            <a:r>
              <a:rPr lang="en-US" altLang="en-US" sz="2000"/>
              <a:t>French experience:</a:t>
            </a:r>
          </a:p>
          <a:p>
            <a:pPr lvl="1">
              <a:lnSpc>
                <a:spcPct val="90000"/>
              </a:lnSpc>
            </a:pPr>
            <a:r>
              <a:rPr lang="en-US" altLang="en-US" sz="1800"/>
              <a:t>Mass protest of both left and right parties in Paris</a:t>
            </a:r>
          </a:p>
          <a:p>
            <a:pPr lvl="1">
              <a:lnSpc>
                <a:spcPct val="90000"/>
              </a:lnSpc>
            </a:pPr>
            <a:r>
              <a:rPr lang="en-US" altLang="en-US" sz="1800"/>
              <a:t>Seen by many as a failed attempt to overthrow government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Elections and </a:t>
            </a:r>
            <a:br>
              <a:rPr lang="en-US" altLang="en-US"/>
            </a:br>
            <a:r>
              <a:rPr lang="en-US" altLang="en-US"/>
              <a:t>Political Transformations</a:t>
            </a:r>
          </a:p>
        </p:txBody>
      </p:sp>
      <p:sp>
        <p:nvSpPr>
          <p:cNvPr id="69635" name="Rectangle 3"/>
          <p:cNvSpPr>
            <a:spLocks noGrp="1" noChangeArrowheads="1"/>
          </p:cNvSpPr>
          <p:nvPr>
            <p:ph type="body" idx="1"/>
          </p:nvPr>
        </p:nvSpPr>
        <p:spPr>
          <a:xfrm>
            <a:off x="1981200" y="1676400"/>
            <a:ext cx="7010400" cy="4114800"/>
          </a:xfrm>
        </p:spPr>
        <p:txBody>
          <a:bodyPr/>
          <a:lstStyle/>
          <a:p>
            <a:pPr>
              <a:lnSpc>
                <a:spcPct val="90000"/>
              </a:lnSpc>
            </a:pPr>
            <a:r>
              <a:rPr lang="en-US" altLang="en-US" sz="2800"/>
              <a:t>Another measure of growing dissatisfaction with economic crisis</a:t>
            </a:r>
          </a:p>
          <a:p>
            <a:pPr>
              <a:lnSpc>
                <a:spcPct val="90000"/>
              </a:lnSpc>
            </a:pPr>
            <a:r>
              <a:rPr lang="en-US" altLang="en-US" sz="2800"/>
              <a:t>In Britain:</a:t>
            </a:r>
          </a:p>
          <a:p>
            <a:pPr lvl="1">
              <a:lnSpc>
                <a:spcPct val="90000"/>
              </a:lnSpc>
            </a:pPr>
            <a:r>
              <a:rPr lang="en-US" altLang="en-US" sz="2400"/>
              <a:t>Formation of National Government based on a coalition</a:t>
            </a:r>
          </a:p>
          <a:p>
            <a:pPr>
              <a:lnSpc>
                <a:spcPct val="90000"/>
              </a:lnSpc>
            </a:pPr>
            <a:r>
              <a:rPr lang="en-US" altLang="en-US" sz="2800"/>
              <a:t>In Germany:</a:t>
            </a:r>
          </a:p>
          <a:p>
            <a:pPr lvl="1">
              <a:lnSpc>
                <a:spcPct val="90000"/>
              </a:lnSpc>
            </a:pPr>
            <a:r>
              <a:rPr lang="en-US" altLang="en-US" sz="2400"/>
              <a:t>Increasing support for radical left and right</a:t>
            </a:r>
          </a:p>
          <a:p>
            <a:pPr lvl="1">
              <a:lnSpc>
                <a:spcPct val="90000"/>
              </a:lnSpc>
            </a:pPr>
            <a:r>
              <a:rPr lang="en-US" altLang="en-US" sz="2400"/>
              <a:t>Hitler appointed head of National Socialist gov’t</a:t>
            </a:r>
          </a:p>
          <a:p>
            <a:pPr>
              <a:lnSpc>
                <a:spcPct val="90000"/>
              </a:lnSpc>
            </a:pPr>
            <a:r>
              <a:rPr lang="en-US" altLang="en-US" sz="2800"/>
              <a:t>In France:</a:t>
            </a:r>
          </a:p>
          <a:p>
            <a:pPr lvl="1">
              <a:lnSpc>
                <a:spcPct val="90000"/>
              </a:lnSpc>
            </a:pPr>
            <a:r>
              <a:rPr lang="en-US" altLang="en-US" sz="2400"/>
              <a:t>Formation of a Popular Front Government</a:t>
            </a:r>
          </a:p>
          <a:p>
            <a:pPr lvl="1">
              <a:lnSpc>
                <a:spcPct val="90000"/>
              </a:lnSpc>
            </a:pPr>
            <a:r>
              <a:rPr lang="en-US" altLang="en-US" sz="2400"/>
              <a:t>Sought economic recovery while avoiding radical solutions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Weimar Germany (1919-1933)</a:t>
            </a:r>
          </a:p>
        </p:txBody>
      </p:sp>
      <p:sp>
        <p:nvSpPr>
          <p:cNvPr id="3075" name="Rectangle 3"/>
          <p:cNvSpPr>
            <a:spLocks noGrp="1" noChangeArrowheads="1"/>
          </p:cNvSpPr>
          <p:nvPr>
            <p:ph type="body" idx="1"/>
          </p:nvPr>
        </p:nvSpPr>
        <p:spPr/>
        <p:txBody>
          <a:bodyPr/>
          <a:lstStyle/>
          <a:p>
            <a:pPr>
              <a:lnSpc>
                <a:spcPct val="90000"/>
              </a:lnSpc>
            </a:pPr>
            <a:r>
              <a:rPr lang="en-US" altLang="en-US" sz="2400" b="1">
                <a:solidFill>
                  <a:srgbClr val="000000"/>
                </a:solidFill>
                <a:cs typeface="Arial" panose="020B0604020202020204" pitchFamily="34" charset="0"/>
              </a:rPr>
              <a:t>Bill of Rights </a:t>
            </a:r>
            <a:r>
              <a:rPr lang="en-US" altLang="en-US" sz="2400">
                <a:solidFill>
                  <a:srgbClr val="000000"/>
                </a:solidFill>
                <a:cs typeface="Arial" panose="020B0604020202020204" pitchFamily="34" charset="0"/>
              </a:rPr>
              <a:t>promises all Germans equality before the law and political and religious freedom. </a:t>
            </a:r>
            <a:r>
              <a:rPr lang="en-US" altLang="en-US" sz="2400" b="1">
                <a:solidFill>
                  <a:srgbClr val="000000"/>
                </a:solidFill>
                <a:cs typeface="Arial" panose="020B0604020202020204" pitchFamily="34" charset="0"/>
              </a:rPr>
              <a:t>   </a:t>
            </a:r>
          </a:p>
          <a:p>
            <a:pPr>
              <a:lnSpc>
                <a:spcPct val="90000"/>
              </a:lnSpc>
            </a:pPr>
            <a:r>
              <a:rPr lang="en-US" altLang="en-US" sz="2400" b="1">
                <a:solidFill>
                  <a:srgbClr val="000000"/>
                </a:solidFill>
                <a:cs typeface="Arial" panose="020B0604020202020204" pitchFamily="34" charset="0"/>
              </a:rPr>
              <a:t>Electors </a:t>
            </a:r>
            <a:r>
              <a:rPr lang="en-US" altLang="en-US" sz="2400">
                <a:solidFill>
                  <a:srgbClr val="000000"/>
                </a:solidFill>
                <a:cs typeface="Arial" panose="020B0604020202020204" pitchFamily="34" charset="0"/>
              </a:rPr>
              <a:t>All men </a:t>
            </a:r>
            <a:r>
              <a:rPr lang="en-US" altLang="en-US" sz="2400" u="sng">
                <a:solidFill>
                  <a:srgbClr val="000000"/>
                </a:solidFill>
                <a:cs typeface="Arial" panose="020B0604020202020204" pitchFamily="34" charset="0"/>
              </a:rPr>
              <a:t>and women</a:t>
            </a:r>
            <a:r>
              <a:rPr lang="en-US" altLang="en-US" sz="2400">
                <a:solidFill>
                  <a:srgbClr val="000000"/>
                </a:solidFill>
                <a:cs typeface="Arial" panose="020B0604020202020204" pitchFamily="34" charset="0"/>
              </a:rPr>
              <a:t> over the age of 20 can vote, both presidential and parliament.</a:t>
            </a:r>
          </a:p>
          <a:p>
            <a:pPr>
              <a:lnSpc>
                <a:spcPct val="90000"/>
              </a:lnSpc>
            </a:pPr>
            <a:r>
              <a:rPr lang="en-US" altLang="en-US" sz="2400" b="1">
                <a:solidFill>
                  <a:srgbClr val="000000"/>
                </a:solidFill>
                <a:cs typeface="Arial" panose="020B0604020202020204" pitchFamily="34" charset="0"/>
              </a:rPr>
              <a:t>Freidrich Ebert</a:t>
            </a:r>
            <a:r>
              <a:rPr lang="en-US" altLang="en-US" sz="2400">
                <a:solidFill>
                  <a:srgbClr val="000000"/>
                </a:solidFill>
                <a:cs typeface="Arial" panose="020B0604020202020204" pitchFamily="34" charset="0"/>
              </a:rPr>
              <a:t> is the first elected president – the President controls </a:t>
            </a:r>
            <a:r>
              <a:rPr lang="en-US" altLang="en-US" sz="2400" b="1">
                <a:solidFill>
                  <a:srgbClr val="000000"/>
                </a:solidFill>
                <a:cs typeface="Arial" panose="020B0604020202020204" pitchFamily="34" charset="0"/>
              </a:rPr>
              <a:t>the Army</a:t>
            </a:r>
            <a:r>
              <a:rPr lang="en-US" altLang="en-US" sz="2400">
                <a:solidFill>
                  <a:srgbClr val="000000"/>
                </a:solidFill>
                <a:cs typeface="Arial" panose="020B0604020202020204" pitchFamily="34" charset="0"/>
              </a:rPr>
              <a:t> </a:t>
            </a:r>
          </a:p>
          <a:p>
            <a:pPr>
              <a:lnSpc>
                <a:spcPct val="90000"/>
              </a:lnSpc>
            </a:pPr>
            <a:r>
              <a:rPr lang="en-US" altLang="en-US" sz="2400" b="1">
                <a:solidFill>
                  <a:srgbClr val="000000"/>
                </a:solidFill>
                <a:cs typeface="Arial" panose="020B0604020202020204" pitchFamily="34" charset="0"/>
              </a:rPr>
              <a:t>Reichstag </a:t>
            </a:r>
            <a:r>
              <a:rPr lang="en-US" altLang="en-US" sz="2400">
                <a:solidFill>
                  <a:srgbClr val="000000"/>
                </a:solidFill>
                <a:cs typeface="Arial" panose="020B0604020202020204" pitchFamily="34" charset="0"/>
              </a:rPr>
              <a:t>(elected) controls from which is selected based on party percentage (representative parliament)</a:t>
            </a:r>
          </a:p>
          <a:p>
            <a:pPr>
              <a:lnSpc>
                <a:spcPct val="90000"/>
              </a:lnSpc>
            </a:pPr>
            <a:r>
              <a:rPr lang="en-US" altLang="en-US" sz="2400">
                <a:solidFill>
                  <a:srgbClr val="000000"/>
                </a:solidFill>
                <a:cs typeface="Arial" panose="020B0604020202020204" pitchFamily="34" charset="0"/>
              </a:rPr>
              <a:t>Chancellor controls the Reichstag</a:t>
            </a:r>
          </a:p>
          <a:p>
            <a:pPr>
              <a:lnSpc>
                <a:spcPct val="90000"/>
              </a:lnSpc>
            </a:pPr>
            <a:r>
              <a:rPr lang="en-US" altLang="en-US" sz="2400">
                <a:solidFill>
                  <a:srgbClr val="000000"/>
                </a:solidFill>
                <a:cs typeface="Arial" panose="020B0604020202020204" pitchFamily="34" charset="0"/>
              </a:rPr>
              <a:t>Ministers must have a majority in the Reichstag, and do as the Reichstag says.</a:t>
            </a:r>
            <a:r>
              <a:rPr lang="en-US" altLang="en-US" sz="24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So Again…The Historical Question</a:t>
            </a:r>
          </a:p>
        </p:txBody>
      </p:sp>
      <p:sp>
        <p:nvSpPr>
          <p:cNvPr id="71683" name="Rectangle 3"/>
          <p:cNvSpPr>
            <a:spLocks noGrp="1" noChangeArrowheads="1"/>
          </p:cNvSpPr>
          <p:nvPr>
            <p:ph type="body" idx="1"/>
          </p:nvPr>
        </p:nvSpPr>
        <p:spPr>
          <a:xfrm>
            <a:off x="539750" y="2781300"/>
            <a:ext cx="8451850" cy="3390900"/>
          </a:xfrm>
        </p:spPr>
        <p:txBody>
          <a:bodyPr/>
          <a:lstStyle/>
          <a:p>
            <a:pPr>
              <a:buFont typeface="Wingdings" panose="05000000000000000000" pitchFamily="2" charset="2"/>
              <a:buNone/>
            </a:pPr>
            <a:r>
              <a:rPr lang="en-US" altLang="en-US"/>
              <a:t>	To what extent did economic crisis cause people in Europe to question the effectiveness and sustainability of democratic institutions, and how did these concerns, doubts, and fears translate into political action?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sz="4000"/>
              <a:t>Closure</a:t>
            </a:r>
          </a:p>
        </p:txBody>
      </p:sp>
      <p:sp>
        <p:nvSpPr>
          <p:cNvPr id="73731" name="Rectangle 3"/>
          <p:cNvSpPr>
            <a:spLocks noGrp="1" noChangeArrowheads="1"/>
          </p:cNvSpPr>
          <p:nvPr>
            <p:ph type="body" idx="1"/>
          </p:nvPr>
        </p:nvSpPr>
        <p:spPr/>
        <p:txBody>
          <a:bodyPr/>
          <a:lstStyle/>
          <a:p>
            <a:pPr>
              <a:lnSpc>
                <a:spcPct val="90000"/>
              </a:lnSpc>
            </a:pPr>
            <a:r>
              <a:rPr lang="en-US" altLang="en-US" sz="3600"/>
              <a:t>“What was the legacy of the changes wrought by the Great Depression in Europe?”</a:t>
            </a:r>
          </a:p>
          <a:p>
            <a:pPr>
              <a:lnSpc>
                <a:spcPct val="90000"/>
              </a:lnSpc>
              <a:buFont typeface="Wingdings" panose="05000000000000000000" pitchFamily="2" charset="2"/>
              <a:buNone/>
            </a:pPr>
            <a:r>
              <a:rPr lang="en-US" altLang="en-US" sz="3600"/>
              <a:t>In groups, you will create a PowerPoint that details a specific list of sources based on a topic.  You will present this assignment to the class and upload it to our shared wiki.</a:t>
            </a:r>
          </a:p>
          <a:p>
            <a:pPr>
              <a:lnSpc>
                <a:spcPct val="90000"/>
              </a:lnSpc>
              <a:buFont typeface="Wingdings" panose="05000000000000000000" pitchFamily="2" charset="2"/>
              <a:buNone/>
            </a:pPr>
            <a:endParaRPr lang="en-US" altLang="en-US" sz="3600"/>
          </a:p>
          <a:p>
            <a:pPr>
              <a:lnSpc>
                <a:spcPct val="90000"/>
              </a:lnSpc>
              <a:buFont typeface="Wingdings" panose="05000000000000000000" pitchFamily="2" charset="2"/>
              <a:buNone/>
            </a:pPr>
            <a:endParaRPr lang="en-US" altLang="en-US" sz="3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a:r>
              <a:rPr lang="en-US" altLang="en-US" sz="4000"/>
              <a:t>Assignment of and Expectations for PowerPoint</a:t>
            </a:r>
          </a:p>
        </p:txBody>
      </p:sp>
      <p:sp>
        <p:nvSpPr>
          <p:cNvPr id="76803" name="Rectangle 3"/>
          <p:cNvSpPr>
            <a:spLocks noGrp="1" noChangeArrowheads="1"/>
          </p:cNvSpPr>
          <p:nvPr>
            <p:ph type="body" idx="1"/>
          </p:nvPr>
        </p:nvSpPr>
        <p:spPr>
          <a:xfrm>
            <a:off x="1981200" y="1828800"/>
            <a:ext cx="7010400" cy="4724400"/>
          </a:xfrm>
        </p:spPr>
        <p:txBody>
          <a:bodyPr/>
          <a:lstStyle/>
          <a:p>
            <a:r>
              <a:rPr lang="en-US" altLang="en-US" sz="2800"/>
              <a:t>Written information should support the teaching of your expertise.</a:t>
            </a:r>
          </a:p>
          <a:p>
            <a:r>
              <a:rPr lang="en-US" altLang="en-US" sz="2800"/>
              <a:t>Include images and text directly from the site/source to make connections for your audience and demonstrate your points.  (Copy and paste)</a:t>
            </a:r>
          </a:p>
          <a:p>
            <a:r>
              <a:rPr lang="en-US" altLang="en-US" sz="2800"/>
              <a:t>Each slide should have a clear title.</a:t>
            </a:r>
          </a:p>
          <a:p>
            <a:r>
              <a:rPr lang="en-US" altLang="en-US" sz="2800"/>
              <a:t>Slides should relate directly to your topic and help answer the historical question.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t>GROUPS:</a:t>
            </a:r>
          </a:p>
        </p:txBody>
      </p:sp>
      <p:sp>
        <p:nvSpPr>
          <p:cNvPr id="82947" name="Rectangle 3"/>
          <p:cNvSpPr>
            <a:spLocks noGrp="1" noChangeArrowheads="1"/>
          </p:cNvSpPr>
          <p:nvPr>
            <p:ph type="body" idx="1"/>
          </p:nvPr>
        </p:nvSpPr>
        <p:spPr/>
        <p:txBody>
          <a:bodyPr/>
          <a:lstStyle/>
          <a:p>
            <a:pPr>
              <a:lnSpc>
                <a:spcPct val="80000"/>
              </a:lnSpc>
            </a:pPr>
            <a:r>
              <a:rPr lang="en-US" altLang="en-US" sz="2000" u="sng"/>
              <a:t>Unemployment</a:t>
            </a:r>
            <a:r>
              <a:rPr lang="en-US" altLang="en-US" sz="2000"/>
              <a:t>:</a:t>
            </a:r>
          </a:p>
          <a:p>
            <a:pPr>
              <a:lnSpc>
                <a:spcPct val="80000"/>
              </a:lnSpc>
              <a:buFont typeface="Wingdings" panose="05000000000000000000" pitchFamily="2" charset="2"/>
              <a:buNone/>
            </a:pPr>
            <a:r>
              <a:rPr lang="en-US" altLang="en-US" sz="2000"/>
              <a:t>Paul, Sarah, Aziz, Eleni.  </a:t>
            </a:r>
          </a:p>
          <a:p>
            <a:pPr>
              <a:lnSpc>
                <a:spcPct val="80000"/>
              </a:lnSpc>
              <a:buFont typeface="Wingdings" panose="05000000000000000000" pitchFamily="2" charset="2"/>
              <a:buNone/>
            </a:pPr>
            <a:r>
              <a:rPr lang="en-US" altLang="en-US" sz="2000"/>
              <a:t>Sources 3,4,6,&amp; 8</a:t>
            </a:r>
          </a:p>
          <a:p>
            <a:pPr>
              <a:lnSpc>
                <a:spcPct val="80000"/>
              </a:lnSpc>
            </a:pPr>
            <a:r>
              <a:rPr lang="en-US" altLang="en-US" sz="2000" u="sng"/>
              <a:t>Demonstrations, Strikes and Protests</a:t>
            </a:r>
            <a:r>
              <a:rPr lang="en-US" altLang="en-US" sz="2000"/>
              <a:t>:</a:t>
            </a:r>
          </a:p>
          <a:p>
            <a:pPr>
              <a:lnSpc>
                <a:spcPct val="80000"/>
              </a:lnSpc>
              <a:buFont typeface="Wingdings" panose="05000000000000000000" pitchFamily="2" charset="2"/>
              <a:buNone/>
            </a:pPr>
            <a:r>
              <a:rPr lang="en-US" altLang="en-US" sz="2000"/>
              <a:t>Alaz, Daniela, Myriam, Achilleas, Ashlee, Dasha. </a:t>
            </a:r>
          </a:p>
          <a:p>
            <a:pPr>
              <a:lnSpc>
                <a:spcPct val="80000"/>
              </a:lnSpc>
              <a:buFont typeface="Wingdings" panose="05000000000000000000" pitchFamily="2" charset="2"/>
              <a:buNone/>
            </a:pPr>
            <a:r>
              <a:rPr lang="en-US" altLang="en-US" sz="2000"/>
              <a:t>Sources 10, 11, 13, 14, 15, &amp; 17</a:t>
            </a:r>
          </a:p>
          <a:p>
            <a:pPr>
              <a:lnSpc>
                <a:spcPct val="80000"/>
              </a:lnSpc>
            </a:pPr>
            <a:r>
              <a:rPr lang="en-US" altLang="en-US" sz="2000" u="sng"/>
              <a:t>Elections and extremism in Germany</a:t>
            </a:r>
            <a:r>
              <a:rPr lang="en-US" altLang="en-US" sz="2000"/>
              <a:t>:</a:t>
            </a:r>
          </a:p>
          <a:p>
            <a:pPr>
              <a:lnSpc>
                <a:spcPct val="80000"/>
              </a:lnSpc>
              <a:buFont typeface="Wingdings" panose="05000000000000000000" pitchFamily="2" charset="2"/>
              <a:buNone/>
            </a:pPr>
            <a:r>
              <a:rPr lang="en-US" altLang="en-US" sz="2000"/>
              <a:t>Charlie, Irene, Yazan, Antonia, Yiannis.</a:t>
            </a:r>
          </a:p>
          <a:p>
            <a:pPr>
              <a:lnSpc>
                <a:spcPct val="80000"/>
              </a:lnSpc>
              <a:buFont typeface="Wingdings" panose="05000000000000000000" pitchFamily="2" charset="2"/>
              <a:buNone/>
            </a:pPr>
            <a:r>
              <a:rPr lang="en-US" altLang="en-US" sz="2000"/>
              <a:t>Sources 18, 20, 22, 24, 25, &amp; 29</a:t>
            </a:r>
          </a:p>
          <a:p>
            <a:pPr>
              <a:lnSpc>
                <a:spcPct val="80000"/>
              </a:lnSpc>
              <a:buFont typeface="Wingdings" panose="05000000000000000000" pitchFamily="2" charset="2"/>
              <a:buNone/>
            </a:pPr>
            <a:endParaRPr lang="en-US" altLang="en-US" sz="2000"/>
          </a:p>
          <a:p>
            <a:pPr>
              <a:lnSpc>
                <a:spcPct val="80000"/>
              </a:lnSpc>
            </a:pPr>
            <a:r>
              <a:rPr lang="en-US" altLang="en-US" sz="2000">
                <a:hlinkClick r:id="rId2"/>
              </a:rPr>
              <a:t>http://www.dhr.history.vt.edu/modules/eu/mod04_depression/evidence.html#elections</a:t>
            </a:r>
            <a:endParaRPr lang="en-US" altLang="en-US" sz="2000"/>
          </a:p>
          <a:p>
            <a:pPr>
              <a:lnSpc>
                <a:spcPct val="80000"/>
              </a:lnSpc>
              <a:buFont typeface="Wingdings" panose="05000000000000000000" pitchFamily="2" charset="2"/>
              <a:buNone/>
            </a:pPr>
            <a:endParaRPr lang="en-US" altLang="en-US" sz="2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2286000" y="2438400"/>
            <a:ext cx="6629400" cy="294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333333"/>
                </a:solidFill>
                <a:latin typeface="Verdana" panose="020B0604030504040204" pitchFamily="34" charset="0"/>
              </a:rPr>
              <a:t>"Police Attack Hunger March. Big Battle as Jobless Protest 'Means Test'," </a:t>
            </a:r>
            <a:r>
              <a:rPr lang="en-US" altLang="en-US" sz="1600" b="1" i="1">
                <a:solidFill>
                  <a:srgbClr val="333333"/>
                </a:solidFill>
                <a:latin typeface="Verdana" panose="020B0604030504040204" pitchFamily="34" charset="0"/>
              </a:rPr>
              <a:t>Workers Age</a:t>
            </a:r>
            <a:r>
              <a:rPr lang="en-US" altLang="en-US" sz="1600" b="1">
                <a:solidFill>
                  <a:srgbClr val="333333"/>
                </a:solidFill>
                <a:latin typeface="Verdana" panose="020B0604030504040204" pitchFamily="34" charset="0"/>
              </a:rPr>
              <a:t> November 15 1932</a:t>
            </a:r>
            <a:endParaRPr lang="en-US" altLang="en-US" sz="1600">
              <a:solidFill>
                <a:srgbClr val="333333"/>
              </a:solidFill>
              <a:latin typeface="Verdana" panose="020B0604030504040204" pitchFamily="34" charset="0"/>
            </a:endParaRPr>
          </a:p>
          <a:p>
            <a:pPr>
              <a:spcBef>
                <a:spcPct val="50000"/>
              </a:spcBef>
            </a:pPr>
            <a:r>
              <a:rPr lang="en-US" altLang="en-US" sz="1600">
                <a:solidFill>
                  <a:srgbClr val="333333"/>
                </a:solidFill>
                <a:latin typeface="Verdana" panose="020B0604030504040204" pitchFamily="34" charset="0"/>
              </a:rPr>
              <a:t>….The operation of the “Means Test” has deprived any relief and humiliated hundreds of thousands more. Throughout their route, the marchers received demonstrations of the sympathy of the English working people. In London, about 50,000 workers turned out to cheer them and demonstrate along with them. The MacDonald “National”-Tory government immediately mobilized its forces of repression and called into action the entire police . . . Brutal attaches were launched on the jobless demonstrations, </a:t>
            </a:r>
            <a:endParaRPr lang="en-US" altLang="en-US" sz="1600">
              <a:latin typeface="Times" panose="02020603050405020304" pitchFamily="18" charset="0"/>
            </a:endParaRPr>
          </a:p>
        </p:txBody>
      </p:sp>
      <p:sp>
        <p:nvSpPr>
          <p:cNvPr id="78851" name="Rectangle 3"/>
          <p:cNvSpPr>
            <a:spLocks noGrp="1" noChangeArrowheads="1"/>
          </p:cNvSpPr>
          <p:nvPr>
            <p:ph type="title"/>
          </p:nvPr>
        </p:nvSpPr>
        <p:spPr>
          <a:xfrm>
            <a:off x="1258888" y="476250"/>
            <a:ext cx="7656512" cy="1081088"/>
          </a:xfrm>
        </p:spPr>
        <p:txBody>
          <a:bodyPr/>
          <a:lstStyle/>
          <a:p>
            <a:r>
              <a:rPr lang="en-US" altLang="en-US" sz="2800"/>
              <a:t>(Sample Student Slide Using Text)</a:t>
            </a:r>
            <a:r>
              <a:rPr lang="en-US" altLang="en-US" sz="2800">
                <a:solidFill>
                  <a:schemeClr val="tx1"/>
                </a:solidFill>
              </a:rPr>
              <a:t> </a:t>
            </a:r>
            <a:br>
              <a:rPr lang="en-US" altLang="en-US" sz="2800">
                <a:solidFill>
                  <a:schemeClr val="tx1"/>
                </a:solidFill>
              </a:rPr>
            </a:br>
            <a:r>
              <a:rPr lang="en-US" altLang="en-US" sz="2800">
                <a:solidFill>
                  <a:schemeClr val="tx1"/>
                </a:solidFill>
              </a:rPr>
              <a:t>Rising Discontent with Government (Source 9)</a:t>
            </a:r>
          </a:p>
        </p:txBody>
      </p:sp>
      <p:sp>
        <p:nvSpPr>
          <p:cNvPr id="78852" name="Line 4"/>
          <p:cNvSpPr>
            <a:spLocks noChangeShapeType="1"/>
          </p:cNvSpPr>
          <p:nvPr/>
        </p:nvSpPr>
        <p:spPr bwMode="auto">
          <a:xfrm flipH="1">
            <a:off x="4267200" y="4702175"/>
            <a:ext cx="914400" cy="1066800"/>
          </a:xfrm>
          <a:prstGeom prst="line">
            <a:avLst/>
          </a:prstGeom>
          <a:noFill/>
          <a:ln w="38100" cap="sq">
            <a:solidFill>
              <a:schemeClr val="tx1"/>
            </a:solidFill>
            <a:round/>
            <a:headEnd type="stealth"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8853" name="Text Box 5"/>
          <p:cNvSpPr txBox="1">
            <a:spLocks noChangeArrowheads="1"/>
          </p:cNvSpPr>
          <p:nvPr/>
        </p:nvSpPr>
        <p:spPr bwMode="auto">
          <a:xfrm>
            <a:off x="2133600" y="5835650"/>
            <a:ext cx="6858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400"/>
              <a:t>Note the language: “forces of oppression” and “Brutal attaches”</a:t>
            </a:r>
            <a:endParaRPr lang="en-US" altLang="en-US" sz="2800"/>
          </a:p>
        </p:txBody>
      </p:sp>
      <p:sp>
        <p:nvSpPr>
          <p:cNvPr id="78854" name="Line 6"/>
          <p:cNvSpPr>
            <a:spLocks noChangeShapeType="1"/>
          </p:cNvSpPr>
          <p:nvPr/>
        </p:nvSpPr>
        <p:spPr bwMode="auto">
          <a:xfrm flipV="1">
            <a:off x="7696200" y="3962400"/>
            <a:ext cx="0" cy="1143000"/>
          </a:xfrm>
          <a:prstGeom prst="line">
            <a:avLst/>
          </a:prstGeom>
          <a:noFill/>
          <a:ln w="41275"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8855" name="Text Box 7"/>
          <p:cNvSpPr txBox="1">
            <a:spLocks noChangeArrowheads="1"/>
          </p:cNvSpPr>
          <p:nvPr/>
        </p:nvSpPr>
        <p:spPr bwMode="auto">
          <a:xfrm>
            <a:off x="5638800" y="51816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400"/>
              <a:t>Note the size of protest</a:t>
            </a:r>
            <a:endParaRPr lang="en-US" altLang="en-US" sz="2800"/>
          </a:p>
        </p:txBody>
      </p:sp>
      <p:sp>
        <p:nvSpPr>
          <p:cNvPr id="78856" name="Rectangle 8"/>
          <p:cNvSpPr>
            <a:spLocks noGrp="1" noChangeArrowheads="1"/>
          </p:cNvSpPr>
          <p:nvPr>
            <p:ph type="body" idx="1"/>
          </p:nvPr>
        </p:nvSpPr>
        <p:spPr>
          <a:xfrm>
            <a:off x="990600" y="1600200"/>
            <a:ext cx="8001000" cy="4343400"/>
          </a:xfrm>
        </p:spPr>
        <p:txBody>
          <a:bodyPr/>
          <a:lstStyle/>
          <a:p>
            <a:pPr>
              <a:buFont typeface="Wingdings" panose="05000000000000000000" pitchFamily="2" charset="2"/>
              <a:buNone/>
            </a:pPr>
            <a:r>
              <a:rPr lang="en-US" altLang="en-US" sz="2400"/>
              <a:t>Large demonstrations invoked harsh government /police responses that were unpopular. </a:t>
            </a:r>
          </a:p>
          <a:p>
            <a:pPr>
              <a:buFont typeface="Wingdings" panose="05000000000000000000" pitchFamily="2" charset="2"/>
              <a:buNone/>
            </a:pPr>
            <a:endParaRPr lang="en-US" altLang="en-US" sz="2400"/>
          </a:p>
          <a:p>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1_nazipower_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0275" y="2286000"/>
            <a:ext cx="2828925" cy="4343400"/>
          </a:xfrm>
          <a:prstGeom prst="rect">
            <a:avLst/>
          </a:prstGeom>
          <a:noFill/>
          <a:extLst>
            <a:ext uri="{909E8E84-426E-40DD-AFC4-6F175D3DCCD1}">
              <a14:hiddenFill xmlns:a14="http://schemas.microsoft.com/office/drawing/2010/main">
                <a:solidFill>
                  <a:srgbClr val="FFFFFF"/>
                </a:solidFill>
              </a14:hiddenFill>
            </a:ext>
          </a:extLst>
        </p:spPr>
      </p:pic>
      <p:sp>
        <p:nvSpPr>
          <p:cNvPr id="80899" name="Rectangle 3"/>
          <p:cNvSpPr>
            <a:spLocks noGrp="1" noChangeArrowheads="1"/>
          </p:cNvSpPr>
          <p:nvPr>
            <p:ph type="title"/>
          </p:nvPr>
        </p:nvSpPr>
        <p:spPr/>
        <p:txBody>
          <a:bodyPr/>
          <a:lstStyle/>
          <a:p>
            <a:r>
              <a:rPr lang="en-US" altLang="en-US" sz="3200"/>
              <a:t>(Sample Student Slide Using Image)</a:t>
            </a:r>
            <a:r>
              <a:rPr lang="en-US" altLang="en-US" sz="3600">
                <a:solidFill>
                  <a:schemeClr val="tx1"/>
                </a:solidFill>
              </a:rPr>
              <a:t> </a:t>
            </a:r>
            <a:br>
              <a:rPr lang="en-US" altLang="en-US" sz="3600">
                <a:solidFill>
                  <a:schemeClr val="tx1"/>
                </a:solidFill>
              </a:rPr>
            </a:br>
            <a:r>
              <a:rPr lang="en-US" altLang="en-US" sz="3600">
                <a:solidFill>
                  <a:schemeClr val="tx1"/>
                </a:solidFill>
              </a:rPr>
              <a:t>Propaganda to Support Hitler (source 26)</a:t>
            </a:r>
            <a:endParaRPr lang="en-US" altLang="en-US" sz="4000"/>
          </a:p>
        </p:txBody>
      </p:sp>
      <p:sp>
        <p:nvSpPr>
          <p:cNvPr id="80900" name="Rectangle 4"/>
          <p:cNvSpPr>
            <a:spLocks noGrp="1" noChangeArrowheads="1"/>
          </p:cNvSpPr>
          <p:nvPr>
            <p:ph type="body" idx="1"/>
          </p:nvPr>
        </p:nvSpPr>
        <p:spPr>
          <a:xfrm>
            <a:off x="2133600" y="1828800"/>
            <a:ext cx="3733800" cy="4495800"/>
          </a:xfrm>
        </p:spPr>
        <p:txBody>
          <a:bodyPr/>
          <a:lstStyle/>
          <a:p>
            <a:pPr>
              <a:lnSpc>
                <a:spcPct val="90000"/>
              </a:lnSpc>
            </a:pPr>
            <a:r>
              <a:rPr lang="en-US" altLang="en-US" sz="2000"/>
              <a:t>National Socialist Party Poster - (circa 1932)</a:t>
            </a:r>
          </a:p>
          <a:p>
            <a:pPr>
              <a:lnSpc>
                <a:spcPct val="90000"/>
              </a:lnSpc>
            </a:pPr>
            <a:r>
              <a:rPr lang="en-US" altLang="en-US" sz="2000"/>
              <a:t>Reads: “Leader we are following you!</a:t>
            </a:r>
            <a:br>
              <a:rPr lang="en-US" altLang="en-US" sz="2000"/>
            </a:br>
            <a:r>
              <a:rPr lang="en-US" altLang="en-US" sz="2000"/>
              <a:t>Everyone say yes!”</a:t>
            </a:r>
          </a:p>
          <a:p>
            <a:pPr>
              <a:lnSpc>
                <a:spcPct val="90000"/>
              </a:lnSpc>
            </a:pPr>
            <a:r>
              <a:rPr lang="en-US" altLang="en-US" sz="2000"/>
              <a:t>People in Germany increasingly sought relief with radical extremists.</a:t>
            </a:r>
          </a:p>
          <a:p>
            <a:pPr>
              <a:lnSpc>
                <a:spcPct val="90000"/>
              </a:lnSpc>
            </a:pPr>
            <a:r>
              <a:rPr lang="en-US" altLang="en-US" sz="2000"/>
              <a:t>Note all of the faces in the background lending support.</a:t>
            </a:r>
          </a:p>
          <a:p>
            <a:pPr>
              <a:lnSpc>
                <a:spcPct val="90000"/>
              </a:lnSpc>
            </a:pPr>
            <a:r>
              <a:rPr lang="en-US" altLang="en-US" sz="2000"/>
              <a:t>Poster leads people to connect Hitler with order and control.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sz="3200"/>
              <a:t>(Sample Student Slide Final Analysis of Topic)</a:t>
            </a:r>
            <a:r>
              <a:rPr lang="en-US" altLang="en-US" sz="3600">
                <a:solidFill>
                  <a:schemeClr val="tx1"/>
                </a:solidFill>
              </a:rPr>
              <a:t> </a:t>
            </a:r>
            <a:br>
              <a:rPr lang="en-US" altLang="en-US" sz="3600">
                <a:solidFill>
                  <a:schemeClr val="tx1"/>
                </a:solidFill>
              </a:rPr>
            </a:br>
            <a:r>
              <a:rPr lang="en-US" altLang="en-US" sz="3600">
                <a:solidFill>
                  <a:schemeClr val="tx1"/>
                </a:solidFill>
              </a:rPr>
              <a:t>Topic: Unemployment</a:t>
            </a:r>
          </a:p>
        </p:txBody>
      </p:sp>
      <p:sp>
        <p:nvSpPr>
          <p:cNvPr id="75779" name="Rectangle 3"/>
          <p:cNvSpPr>
            <a:spLocks noGrp="1" noChangeArrowheads="1"/>
          </p:cNvSpPr>
          <p:nvPr>
            <p:ph type="body" idx="1"/>
          </p:nvPr>
        </p:nvSpPr>
        <p:spPr/>
        <p:txBody>
          <a:bodyPr/>
          <a:lstStyle/>
          <a:p>
            <a:pPr>
              <a:lnSpc>
                <a:spcPct val="90000"/>
              </a:lnSpc>
            </a:pPr>
            <a:r>
              <a:rPr lang="en-US" altLang="en-US" sz="2800"/>
              <a:t>To what extent did economic crisis cause people in Europe to question the effectiveness and sustainability of democratic institutions, and how did these concerns, doubts, and fears translate into political action?</a:t>
            </a:r>
          </a:p>
          <a:p>
            <a:pPr>
              <a:lnSpc>
                <a:spcPct val="90000"/>
              </a:lnSpc>
            </a:pPr>
            <a:r>
              <a:rPr lang="en-US" altLang="en-US" sz="2800"/>
              <a:t>The economic crisis caused people in Europe to doubt their democratic governments because high unemployment…this led to political action…</a:t>
            </a:r>
          </a:p>
          <a:p>
            <a:pPr>
              <a:lnSpc>
                <a:spcPct val="90000"/>
              </a:lnSpc>
            </a:pPr>
            <a:r>
              <a:rPr lang="en-US" altLang="en-US" sz="2800" b="1"/>
              <a:t>YOU</a:t>
            </a:r>
            <a:r>
              <a:rPr lang="en-US" altLang="en-US" sz="2800"/>
              <a:t> ASSESS and </a:t>
            </a:r>
            <a:r>
              <a:rPr lang="en-US" altLang="en-US" sz="2800" b="1"/>
              <a:t>EXPLAIN HERE </a:t>
            </a:r>
            <a:r>
              <a:rPr lang="en-US" altLang="en-US" sz="2800"/>
              <a:t>in one direct paragraph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a:r>
              <a:rPr lang="en-US" altLang="en-US" sz="8800"/>
              <a:t>DUE</a:t>
            </a:r>
          </a:p>
        </p:txBody>
      </p:sp>
      <p:sp>
        <p:nvSpPr>
          <p:cNvPr id="83971" name="Rectangle 3"/>
          <p:cNvSpPr>
            <a:spLocks noGrp="1" noChangeArrowheads="1"/>
          </p:cNvSpPr>
          <p:nvPr>
            <p:ph type="body" idx="1"/>
          </p:nvPr>
        </p:nvSpPr>
        <p:spPr/>
        <p:txBody>
          <a:bodyPr/>
          <a:lstStyle/>
          <a:p>
            <a:r>
              <a:rPr lang="en-US" altLang="en-US" sz="2800"/>
              <a:t>Get organized and work during this period.  Your due date will depend on how well I think you are working IN CLASS (this means if you are working well and efficiently, I may give you more time, but if not it will be homework that is due to be presented next class.  </a:t>
            </a:r>
          </a:p>
          <a:p>
            <a:r>
              <a:rPr lang="en-US" altLang="en-US" sz="2800"/>
              <a:t>Once complete, you will upload your ppt to the lonsuccess wiki in the appropriate link/page.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Basic overview: </a:t>
            </a:r>
            <a:r>
              <a:rPr lang="en-US" altLang="en-US" b="1"/>
              <a:t>1919–1923</a:t>
            </a:r>
          </a:p>
        </p:txBody>
      </p:sp>
      <p:sp>
        <p:nvSpPr>
          <p:cNvPr id="512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b="1"/>
              <a:t>	</a:t>
            </a:r>
            <a:endParaRPr lang="en-US" altLang="en-US"/>
          </a:p>
          <a:p>
            <a:pPr>
              <a:lnSpc>
                <a:spcPct val="90000"/>
              </a:lnSpc>
            </a:pPr>
            <a:r>
              <a:rPr lang="en-US" altLang="en-US"/>
              <a:t>At first the Weimar Republic had great difficulties:  </a:t>
            </a:r>
          </a:p>
          <a:p>
            <a:pPr>
              <a:lnSpc>
                <a:spcPct val="90000"/>
              </a:lnSpc>
            </a:pPr>
            <a:r>
              <a:rPr lang="en-US" altLang="en-US"/>
              <a:t>Left wing rebellions  </a:t>
            </a:r>
          </a:p>
          <a:p>
            <a:pPr>
              <a:lnSpc>
                <a:spcPct val="90000"/>
              </a:lnSpc>
            </a:pPr>
            <a:r>
              <a:rPr lang="en-US" altLang="en-US"/>
              <a:t>All people were angry with it  </a:t>
            </a:r>
          </a:p>
          <a:p>
            <a:pPr>
              <a:lnSpc>
                <a:spcPct val="90000"/>
              </a:lnSpc>
            </a:pPr>
            <a:r>
              <a:rPr lang="en-US" altLang="en-US"/>
              <a:t>Right-wing rebellions and terrorism  </a:t>
            </a:r>
          </a:p>
          <a:p>
            <a:pPr>
              <a:lnSpc>
                <a:spcPct val="90000"/>
              </a:lnSpc>
            </a:pPr>
            <a:r>
              <a:rPr lang="en-US" altLang="en-US"/>
              <a:t>Invasion and inflation  </a:t>
            </a:r>
          </a:p>
          <a:p>
            <a:pPr>
              <a:lnSpc>
                <a:spcPct val="90000"/>
              </a:lnSpc>
            </a:pPr>
            <a:r>
              <a:rPr lang="en-US" altLang="en-US"/>
              <a:t>Munich Putsch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274638"/>
            <a:ext cx="3095625" cy="5962650"/>
          </a:xfrm>
        </p:spPr>
        <p:txBody>
          <a:bodyPr/>
          <a:lstStyle/>
          <a:p>
            <a:r>
              <a:rPr lang="en-US" altLang="en-US" sz="2000"/>
              <a:t>• </a:t>
            </a:r>
            <a:r>
              <a:rPr lang="en-US" altLang="en-US" sz="2000" b="1"/>
              <a:t>Loss of territory: Alsace-</a:t>
            </a:r>
            <a:br>
              <a:rPr lang="en-US" altLang="en-US" sz="2000" b="1"/>
            </a:br>
            <a:r>
              <a:rPr lang="en-US" altLang="en-US" sz="2000" b="1"/>
              <a:t>Lorraine, Poland</a:t>
            </a:r>
            <a:br>
              <a:rPr lang="en-US" altLang="en-US" sz="2000" b="1"/>
            </a:br>
            <a:r>
              <a:rPr lang="en-US" altLang="en-US" sz="2000"/>
              <a:t>• </a:t>
            </a:r>
            <a:r>
              <a:rPr lang="en-US" altLang="en-US" sz="2000" b="1"/>
              <a:t>Clause 231: blame for war, along with allies</a:t>
            </a:r>
            <a:br>
              <a:rPr lang="en-US" altLang="en-US" sz="2000" b="1"/>
            </a:br>
            <a:r>
              <a:rPr lang="en-US" altLang="en-US" sz="2000"/>
              <a:t>• </a:t>
            </a:r>
            <a:r>
              <a:rPr lang="en-US" altLang="en-US" sz="2000" b="1"/>
              <a:t>Reparations: $5B per year in gold until final bill set in 1921</a:t>
            </a:r>
            <a:br>
              <a:rPr lang="en-US" altLang="en-US" sz="2000" b="1"/>
            </a:br>
            <a:r>
              <a:rPr lang="en-US" altLang="en-US" sz="2000"/>
              <a:t>• </a:t>
            </a:r>
            <a:r>
              <a:rPr lang="en-US" altLang="en-US" sz="2000" b="1"/>
              <a:t>Demilitarized Rhineland; allies to occupy area until 1935</a:t>
            </a:r>
            <a:br>
              <a:rPr lang="en-US" altLang="en-US" sz="2000" b="1"/>
            </a:br>
            <a:r>
              <a:rPr lang="en-US" altLang="en-US" sz="2000"/>
              <a:t>• </a:t>
            </a:r>
            <a:r>
              <a:rPr lang="en-US" altLang="en-US" sz="2000" b="1"/>
              <a:t>France to mine Ruhr for 15 years</a:t>
            </a:r>
            <a:br>
              <a:rPr lang="en-US" altLang="en-US" sz="2000" b="1"/>
            </a:br>
            <a:r>
              <a:rPr lang="en-US" altLang="en-US" sz="2000"/>
              <a:t>• </a:t>
            </a:r>
            <a:r>
              <a:rPr lang="en-US" altLang="en-US" sz="2000" b="1"/>
              <a:t>Military dramatically reduced to defensive use</a:t>
            </a:r>
          </a:p>
        </p:txBody>
      </p:sp>
      <p:pic>
        <p:nvPicPr>
          <p:cNvPr id="9220" name="Picture 4"/>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492500" y="188913"/>
            <a:ext cx="5508625" cy="5661025"/>
          </a:xfrm>
          <a:noFill/>
          <a:ln/>
        </p:spPr>
      </p:pic>
      <p:sp>
        <p:nvSpPr>
          <p:cNvPr id="9221" name="Rectangle 5"/>
          <p:cNvSpPr>
            <a:spLocks noGrp="1" noChangeArrowheads="1"/>
          </p:cNvSpPr>
          <p:nvPr>
            <p:ph type="body" sz="half" idx="2"/>
          </p:nvPr>
        </p:nvSpPr>
        <p:spPr>
          <a:xfrm>
            <a:off x="4572000" y="5805488"/>
            <a:ext cx="4038600" cy="503237"/>
          </a:xfrm>
        </p:spPr>
        <p:txBody>
          <a:bodyPr/>
          <a:lstStyle/>
          <a:p>
            <a:pPr>
              <a:lnSpc>
                <a:spcPct val="80000"/>
              </a:lnSpc>
              <a:buFont typeface="Wingdings" panose="05000000000000000000" pitchFamily="2" charset="2"/>
              <a:buNone/>
            </a:pPr>
            <a:r>
              <a:rPr lang="en-US" altLang="en-US" sz="1600"/>
              <a:t>Europe, at 1919, with stripes showing territory lost by Germany and Russia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33400"/>
            <a:ext cx="8229600" cy="777875"/>
          </a:xfrm>
        </p:spPr>
        <p:txBody>
          <a:bodyPr/>
          <a:lstStyle/>
          <a:p>
            <a:r>
              <a:rPr lang="en-US" altLang="en-US"/>
              <a:t>The Kapp Putsch</a:t>
            </a:r>
          </a:p>
        </p:txBody>
      </p:sp>
      <p:sp>
        <p:nvSpPr>
          <p:cNvPr id="27651" name="Rectangle 3"/>
          <p:cNvSpPr>
            <a:spLocks noGrp="1" noChangeArrowheads="1"/>
          </p:cNvSpPr>
          <p:nvPr>
            <p:ph type="body" sz="half" idx="1"/>
          </p:nvPr>
        </p:nvSpPr>
        <p:spPr/>
        <p:txBody>
          <a:bodyPr/>
          <a:lstStyle/>
          <a:p>
            <a:pPr>
              <a:lnSpc>
                <a:spcPct val="80000"/>
              </a:lnSpc>
              <a:buFont typeface="Wingdings" panose="05000000000000000000" pitchFamily="2" charset="2"/>
              <a:buNone/>
            </a:pPr>
            <a:r>
              <a:rPr lang="en-US" altLang="en-US" sz="2000" b="1"/>
              <a:t>Events:</a:t>
            </a:r>
          </a:p>
          <a:p>
            <a:pPr>
              <a:lnSpc>
                <a:spcPct val="80000"/>
              </a:lnSpc>
            </a:pPr>
            <a:r>
              <a:rPr lang="en-US" altLang="en-US" sz="2000"/>
              <a:t>Right wing journalist opposed the Ebert government and the humiliation of Germany at Versailles</a:t>
            </a:r>
          </a:p>
          <a:p>
            <a:pPr>
              <a:lnSpc>
                <a:spcPct val="80000"/>
              </a:lnSpc>
            </a:pPr>
            <a:r>
              <a:rPr lang="en-US" altLang="en-US" sz="2000"/>
              <a:t>Along with two key military officers (General Luddwitz and General Ludendorff)  and the paramilitary Friekorps he seized control of Berlin and declaired a new right wing government</a:t>
            </a:r>
          </a:p>
          <a:p>
            <a:pPr>
              <a:lnSpc>
                <a:spcPct val="80000"/>
              </a:lnSpc>
            </a:pPr>
            <a:r>
              <a:rPr lang="en-US" altLang="en-US" sz="2000"/>
              <a:t>Ebert fled but called on the people to organize a nationwide strike.</a:t>
            </a:r>
          </a:p>
          <a:p>
            <a:pPr>
              <a:lnSpc>
                <a:spcPct val="80000"/>
              </a:lnSpc>
            </a:pPr>
            <a:r>
              <a:rPr lang="en-US" altLang="en-US" sz="2000"/>
              <a:t>The strike was effective and made the coup unsustainable</a:t>
            </a:r>
          </a:p>
          <a:p>
            <a:pPr>
              <a:lnSpc>
                <a:spcPct val="80000"/>
              </a:lnSpc>
            </a:pPr>
            <a:endParaRPr lang="en-US" altLang="en-US" sz="2000"/>
          </a:p>
        </p:txBody>
      </p:sp>
      <p:sp>
        <p:nvSpPr>
          <p:cNvPr id="27652" name="Rectangle 4"/>
          <p:cNvSpPr>
            <a:spLocks noGrp="1" noChangeArrowheads="1"/>
          </p:cNvSpPr>
          <p:nvPr>
            <p:ph type="body" sz="half" idx="2"/>
          </p:nvPr>
        </p:nvSpPr>
        <p:spPr/>
        <p:txBody>
          <a:bodyPr/>
          <a:lstStyle/>
          <a:p>
            <a:pPr>
              <a:lnSpc>
                <a:spcPct val="80000"/>
              </a:lnSpc>
              <a:buFont typeface="Wingdings" panose="05000000000000000000" pitchFamily="2" charset="2"/>
              <a:buNone/>
            </a:pPr>
            <a:r>
              <a:rPr lang="en-US" altLang="en-US" sz="2000" b="1"/>
              <a:t>Significances:</a:t>
            </a:r>
          </a:p>
          <a:p>
            <a:pPr>
              <a:lnSpc>
                <a:spcPct val="80000"/>
              </a:lnSpc>
            </a:pPr>
            <a:r>
              <a:rPr lang="en-US" altLang="en-US" sz="2000"/>
              <a:t>The support of the army could not be taken for granted</a:t>
            </a:r>
            <a:br>
              <a:rPr lang="en-US" altLang="en-US" sz="2000"/>
            </a:br>
            <a:endParaRPr lang="en-US" altLang="en-US" sz="2000"/>
          </a:p>
          <a:p>
            <a:pPr>
              <a:lnSpc>
                <a:spcPct val="80000"/>
              </a:lnSpc>
            </a:pPr>
            <a:r>
              <a:rPr lang="en-US" altLang="en-US" sz="2000"/>
              <a:t>There was not universal support for the Weimar Government</a:t>
            </a:r>
            <a:br>
              <a:rPr lang="en-US" altLang="en-US" sz="2000"/>
            </a:br>
            <a:endParaRPr lang="en-US" altLang="en-US" sz="2000"/>
          </a:p>
          <a:p>
            <a:pPr>
              <a:lnSpc>
                <a:spcPct val="80000"/>
              </a:lnSpc>
            </a:pPr>
            <a:r>
              <a:rPr lang="en-US" altLang="en-US" sz="2000"/>
              <a:t>The Government had limited means of dealing with uprisings of this nature</a:t>
            </a:r>
            <a:br>
              <a:rPr lang="en-US" altLang="en-US" sz="2000"/>
            </a:br>
            <a:endParaRPr lang="en-US" altLang="en-US" sz="2000"/>
          </a:p>
          <a:p>
            <a:pPr>
              <a:lnSpc>
                <a:spcPct val="80000"/>
              </a:lnSpc>
            </a:pPr>
            <a:r>
              <a:rPr lang="en-US" altLang="en-US" sz="2000"/>
              <a:t>Politicians were not necessarily safe in Berlin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ltLang="en-US"/>
              <a:t>Problems 1919-1924</a:t>
            </a:r>
          </a:p>
        </p:txBody>
      </p:sp>
      <p:sp>
        <p:nvSpPr>
          <p:cNvPr id="28675" name="Rectangle 3"/>
          <p:cNvSpPr>
            <a:spLocks noGrp="1" noChangeArrowheads="1"/>
          </p:cNvSpPr>
          <p:nvPr>
            <p:ph type="body" sz="half" idx="1"/>
          </p:nvPr>
        </p:nvSpPr>
        <p:spPr/>
        <p:txBody>
          <a:bodyPr/>
          <a:lstStyle/>
          <a:p>
            <a:pPr>
              <a:lnSpc>
                <a:spcPct val="80000"/>
              </a:lnSpc>
            </a:pPr>
            <a:r>
              <a:rPr lang="en-GB" altLang="en-US" sz="1800"/>
              <a:t>Anger directed at the government for signing the Treaty of Versailles</a:t>
            </a:r>
          </a:p>
          <a:p>
            <a:pPr>
              <a:lnSpc>
                <a:spcPct val="80000"/>
              </a:lnSpc>
            </a:pPr>
            <a:r>
              <a:rPr lang="en-GB" altLang="en-US" sz="1800"/>
              <a:t>The new constitution reliant on coalition governments, which weakens its power</a:t>
            </a:r>
          </a:p>
          <a:p>
            <a:pPr>
              <a:lnSpc>
                <a:spcPct val="80000"/>
              </a:lnSpc>
            </a:pPr>
            <a:r>
              <a:rPr lang="en-GB" altLang="en-US" sz="1800"/>
              <a:t>Economic problems as all profit is sent directly to the Allies as reparations pay-outs</a:t>
            </a:r>
          </a:p>
          <a:p>
            <a:pPr>
              <a:lnSpc>
                <a:spcPct val="80000"/>
              </a:lnSpc>
            </a:pPr>
            <a:r>
              <a:rPr lang="en-GB" altLang="en-US" sz="1800"/>
              <a:t>Valueless currency as economic crisis leads to hyper-inflation</a:t>
            </a:r>
          </a:p>
          <a:p>
            <a:pPr>
              <a:lnSpc>
                <a:spcPct val="80000"/>
              </a:lnSpc>
            </a:pPr>
            <a:r>
              <a:rPr lang="en-GB" altLang="en-US" sz="1800"/>
              <a:t>Rise of extremist groups attempting to wrestle power from the de-stabilised government (</a:t>
            </a:r>
            <a:r>
              <a:rPr lang="en-GB" altLang="en-US" sz="1800" b="1"/>
              <a:t>Freikorps, Spartacists</a:t>
            </a:r>
            <a:r>
              <a:rPr lang="en-GB" altLang="en-US" sz="1800"/>
              <a:t> etc.)</a:t>
            </a:r>
          </a:p>
        </p:txBody>
      </p:sp>
      <p:sp>
        <p:nvSpPr>
          <p:cNvPr id="28676" name="Rectangle 4"/>
          <p:cNvSpPr>
            <a:spLocks noGrp="1" noChangeArrowheads="1"/>
          </p:cNvSpPr>
          <p:nvPr>
            <p:ph type="body" sz="half" idx="2"/>
          </p:nvPr>
        </p:nvSpPr>
        <p:spPr/>
        <p:txBody>
          <a:bodyPr/>
          <a:lstStyle/>
          <a:p>
            <a:pPr>
              <a:lnSpc>
                <a:spcPct val="80000"/>
              </a:lnSpc>
            </a:pPr>
            <a:r>
              <a:rPr lang="en-GB" altLang="en-US" sz="2400"/>
              <a:t>Opposition Uprisings &amp; dissolusioned military members (freikorps)</a:t>
            </a:r>
          </a:p>
          <a:p>
            <a:pPr>
              <a:lnSpc>
                <a:spcPct val="80000"/>
              </a:lnSpc>
            </a:pPr>
            <a:r>
              <a:rPr lang="en-GB" altLang="en-US" sz="2400"/>
              <a:t>The Communist Spartacists in 1919, defeated by the right-wing militia of the Freikorps</a:t>
            </a:r>
          </a:p>
          <a:p>
            <a:pPr>
              <a:lnSpc>
                <a:spcPct val="80000"/>
              </a:lnSpc>
            </a:pPr>
            <a:r>
              <a:rPr lang="en-GB" altLang="en-US" sz="2400"/>
              <a:t>1919 Friekorps in Bavaria also put down the strengthening Bavarian Communist Movement</a:t>
            </a:r>
          </a:p>
          <a:p>
            <a:pPr>
              <a:lnSpc>
                <a:spcPct val="80000"/>
              </a:lnSpc>
            </a:pPr>
            <a:r>
              <a:rPr lang="en-GB" altLang="en-US" sz="2400"/>
              <a:t>The right-wing Kapp Putsch, defeated by a general strike</a:t>
            </a:r>
          </a:p>
          <a:p>
            <a:pPr>
              <a:lnSpc>
                <a:spcPct val="80000"/>
              </a:lnSpc>
            </a:pPr>
            <a:endParaRPr lang="en-US"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1919-1923 Initial Collapse</a:t>
            </a:r>
          </a:p>
        </p:txBody>
      </p:sp>
      <p:sp>
        <p:nvSpPr>
          <p:cNvPr id="11267" name="Rectangle 3"/>
          <p:cNvSpPr>
            <a:spLocks noGrp="1" noChangeArrowheads="1"/>
          </p:cNvSpPr>
          <p:nvPr>
            <p:ph type="body" idx="1"/>
          </p:nvPr>
        </p:nvSpPr>
        <p:spPr/>
        <p:txBody>
          <a:bodyPr/>
          <a:lstStyle/>
          <a:p>
            <a:pPr>
              <a:lnSpc>
                <a:spcPct val="80000"/>
              </a:lnSpc>
            </a:pPr>
            <a:r>
              <a:rPr lang="en-US" altLang="en-US" sz="2800" b="1"/>
              <a:t>1921: Allies set reparations at 132B goldmarks; Germany agreed under threat of invasion</a:t>
            </a:r>
          </a:p>
          <a:p>
            <a:pPr>
              <a:lnSpc>
                <a:spcPct val="80000"/>
              </a:lnSpc>
            </a:pPr>
            <a:r>
              <a:rPr lang="en-US" altLang="en-US" sz="2800" b="1"/>
              <a:t>Germany refused cooperation with France in Ruhr: </a:t>
            </a:r>
          </a:p>
          <a:p>
            <a:pPr>
              <a:lnSpc>
                <a:spcPct val="80000"/>
              </a:lnSpc>
            </a:pPr>
            <a:r>
              <a:rPr lang="en-US" altLang="en-US" sz="2800" b="1"/>
              <a:t>France entered Ruhr (1923) to regain and use resources in lieu of payment; German government tried to pay idle workers</a:t>
            </a:r>
          </a:p>
          <a:p>
            <a:pPr>
              <a:lnSpc>
                <a:spcPct val="80000"/>
              </a:lnSpc>
            </a:pPr>
            <a:r>
              <a:rPr lang="en-US" altLang="en-US" sz="2800" b="1"/>
              <a:t>Government borrowed heavily, and printed paper marks to repay bonds</a:t>
            </a:r>
          </a:p>
          <a:p>
            <a:pPr>
              <a:lnSpc>
                <a:spcPct val="80000"/>
              </a:lnSpc>
            </a:pPr>
            <a:r>
              <a:rPr lang="en-US" altLang="en-US" sz="2800" b="1"/>
              <a:t>Rampant inflation struck middle and lower classes even more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1923 Gustav Stresemann</a:t>
            </a:r>
          </a:p>
        </p:txBody>
      </p:sp>
      <p:sp>
        <p:nvSpPr>
          <p:cNvPr id="12292" name="Rectangle 4"/>
          <p:cNvSpPr>
            <a:spLocks noGrp="1" noChangeArrowheads="1"/>
          </p:cNvSpPr>
          <p:nvPr>
            <p:ph type="body" sz="half" idx="1"/>
          </p:nvPr>
        </p:nvSpPr>
        <p:spPr/>
        <p:txBody>
          <a:bodyPr/>
          <a:lstStyle/>
          <a:p>
            <a:pPr>
              <a:lnSpc>
                <a:spcPct val="90000"/>
              </a:lnSpc>
              <a:buFont typeface="Wingdings" panose="05000000000000000000" pitchFamily="2" charset="2"/>
              <a:buNone/>
            </a:pPr>
            <a:r>
              <a:rPr lang="en-US" altLang="en-US" sz="2000" b="1"/>
              <a:t>Chancellor Aug-Nov 1923</a:t>
            </a:r>
          </a:p>
          <a:p>
            <a:pPr>
              <a:lnSpc>
                <a:spcPct val="90000"/>
              </a:lnSpc>
            </a:pPr>
            <a:r>
              <a:rPr lang="en-US" altLang="en-US" sz="2000" b="1"/>
              <a:t>Abandoned passive resistance in Ruhr; cooperated with France to avoid ruinous government spending</a:t>
            </a:r>
          </a:p>
          <a:p>
            <a:pPr>
              <a:lnSpc>
                <a:spcPct val="90000"/>
              </a:lnSpc>
            </a:pPr>
            <a:r>
              <a:rPr lang="en-US" altLang="en-US" sz="2000" b="1"/>
              <a:t>Hjalmar Schacht, financial minister, helped create new stable currency</a:t>
            </a:r>
          </a:p>
          <a:p>
            <a:pPr>
              <a:lnSpc>
                <a:spcPct val="90000"/>
              </a:lnSpc>
            </a:pPr>
            <a:r>
              <a:rPr lang="en-US" altLang="en-US" sz="2000" b="1"/>
              <a:t>Stresemann became foreign minister, and renegotiated reparations and border disputes</a:t>
            </a:r>
          </a:p>
        </p:txBody>
      </p:sp>
      <p:pic>
        <p:nvPicPr>
          <p:cNvPr id="12294" name="Picture 6"/>
          <p:cNvPicPr>
            <a:picLocks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4932363" y="1855788"/>
            <a:ext cx="3095625" cy="3695700"/>
          </a:xfrm>
          <a:noFill/>
          <a:ln/>
        </p:spPr>
      </p:pic>
    </p:spTree>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Quadrant</Template>
  <TotalTime>454</TotalTime>
  <Words>2052</Words>
  <Application>Microsoft Office PowerPoint</Application>
  <PresentationFormat>On-screen Show (4:3)</PresentationFormat>
  <Paragraphs>275</Paragraphs>
  <Slides>37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Times New Roman</vt:lpstr>
      <vt:lpstr>Wingdings</vt:lpstr>
      <vt:lpstr>Verdana</vt:lpstr>
      <vt:lpstr>Times</vt:lpstr>
      <vt:lpstr>Quadrant</vt:lpstr>
      <vt:lpstr>The Weimar Republic in Germany</vt:lpstr>
      <vt:lpstr>Germany in 1914</vt:lpstr>
      <vt:lpstr>Weimar Germany (1919-1933)</vt:lpstr>
      <vt:lpstr>Basic overview: 1919–1923</vt:lpstr>
      <vt:lpstr>• Loss of territory: Alsace- Lorraine, Poland • Clause 231: blame for war, along with allies • Reparations: $5B per year in gold until final bill set in 1921 • Demilitarized Rhineland; allies to occupy area until 1935 • France to mine Ruhr for 15 years • Military dramatically reduced to defensive use</vt:lpstr>
      <vt:lpstr>The Kapp Putsch</vt:lpstr>
      <vt:lpstr>Problems 1919-1924</vt:lpstr>
      <vt:lpstr>1919-1923 Initial Collapse</vt:lpstr>
      <vt:lpstr>1923 Gustav Stresemann</vt:lpstr>
      <vt:lpstr>Basic Overview: 1923–1929</vt:lpstr>
      <vt:lpstr>Stressmann’s negotiated Adjustments to Versailles</vt:lpstr>
      <vt:lpstr>PowerPoint Presentation</vt:lpstr>
      <vt:lpstr>Foreign Policy</vt:lpstr>
      <vt:lpstr>Locarno Treaties</vt:lpstr>
      <vt:lpstr>Other features of the Stresemann Years</vt:lpstr>
      <vt:lpstr>Anything else?</vt:lpstr>
      <vt:lpstr>Initial Rise of Adolph Hitler (1923)</vt:lpstr>
      <vt:lpstr>The Beer-Hall Putsch</vt:lpstr>
      <vt:lpstr>Basic overview: 1929–1933  </vt:lpstr>
      <vt:lpstr>The Great Depression</vt:lpstr>
      <vt:lpstr>The End of Optimism:The Great Depression in Europe –  IB Style question for Paper 3:</vt:lpstr>
      <vt:lpstr>The Coming of the Depression: Understanding the Context</vt:lpstr>
      <vt:lpstr>Economic patterns and policy responses:  Germany</vt:lpstr>
      <vt:lpstr>Economic patterns and policy responses:  Britain</vt:lpstr>
      <vt:lpstr>Economic patterns and policy responses:  France</vt:lpstr>
      <vt:lpstr>Conditions, Actions and Motivations </vt:lpstr>
      <vt:lpstr>Unemployment</vt:lpstr>
      <vt:lpstr>Demonstrations, Strikes, and Protests</vt:lpstr>
      <vt:lpstr>Elections and  Political Transformations</vt:lpstr>
      <vt:lpstr>So Again…The Historical Question</vt:lpstr>
      <vt:lpstr>Closure</vt:lpstr>
      <vt:lpstr>Assignment of and Expectations for PowerPoint</vt:lpstr>
      <vt:lpstr>GROUPS:</vt:lpstr>
      <vt:lpstr>(Sample Student Slide Using Text)  Rising Discontent with Government (Source 9)</vt:lpstr>
      <vt:lpstr>(Sample Student Slide Using Image)  Propaganda to Support Hitler (source 26)</vt:lpstr>
      <vt:lpstr>(Sample Student Slide Final Analysis of Topic)  Topic: Unemployment</vt:lpstr>
      <vt:lpstr>DUE</vt:lpstr>
    </vt:vector>
  </TitlesOfParts>
  <Company>AISC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Weimar Republic in Germany</dc:title>
  <dc:creator>AISC</dc:creator>
  <cp:lastModifiedBy>Braun Christine</cp:lastModifiedBy>
  <cp:revision>9</cp:revision>
  <dcterms:created xsi:type="dcterms:W3CDTF">2010-05-05T05:20:41Z</dcterms:created>
  <dcterms:modified xsi:type="dcterms:W3CDTF">2017-04-18T13:17:01Z</dcterms:modified>
</cp:coreProperties>
</file>