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72" r:id="rId2"/>
    <p:sldId id="319" r:id="rId3"/>
    <p:sldId id="320" r:id="rId4"/>
    <p:sldId id="323" r:id="rId5"/>
    <p:sldId id="324" r:id="rId6"/>
    <p:sldId id="325" r:id="rId7"/>
    <p:sldId id="326" r:id="rId8"/>
    <p:sldId id="328" r:id="rId9"/>
    <p:sldId id="375" r:id="rId10"/>
    <p:sldId id="329" r:id="rId11"/>
    <p:sldId id="330" r:id="rId12"/>
    <p:sldId id="331" r:id="rId13"/>
    <p:sldId id="332" r:id="rId14"/>
    <p:sldId id="373" r:id="rId15"/>
    <p:sldId id="374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60" r:id="rId42"/>
    <p:sldId id="376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8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9046" autoAdjust="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DD6F55-8BB5-407A-88E9-4302FB15F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5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8DCEE-A8B2-48DB-AFC6-F470A80AE13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65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37CF9-46BA-4E3C-823A-125633C37AE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49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49DB6-D80C-4E8A-992B-76B560E0B4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79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9F107-D75C-4104-BE2A-41404564434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931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09142-3B3E-4C2E-810B-71C39FAD422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56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C95A7-3878-4BFE-AE66-F9AD4F53079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358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99DE2-8652-41D5-B144-13DE4D4BBB8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431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92CD8-EDE7-44D3-A5EF-002A8587D7F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691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41F87-002A-4E28-9D75-B95802C81F8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71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DF092-9325-4999-AF47-7B37AC6A909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70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84C1F-A1FA-4498-B082-F84BBAF0225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26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07465-386D-48ED-B50C-087DAB42DBD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30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A7F99-7265-4244-8E82-374337C1BFD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51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5CAD7-4B22-47C7-9F02-FDA8D3FD867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063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1D752-742E-4A24-8CED-1E2CFDEE5FC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565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C09EE-C3B7-4E19-903F-29636ABFC79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468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E5E6D-8741-4713-9FD4-6EBC7161BA3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8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E7AEC-9080-483E-9695-55896724F66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109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F7AA1-EA85-4E4F-9DF3-3C54BD588F4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886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33DAD-D906-480B-83C3-2BBDFF0CD09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101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84D0E-2861-4EF0-A54F-2E2FF5E4B89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95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52419-CA58-44A4-AC75-1372B21637B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7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43C92-4063-4F63-B514-D81BF0FA2CB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162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C70FD-4B0A-44C2-B43E-DBB775343E9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52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DF9E4-A750-4475-9BBD-E5690A0116C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215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B6ABA-7CB6-4C8B-A10D-DFDC3AED9AC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077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81AC7-2431-4ECE-B33B-A7CCD87947F7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288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4B42-6B43-44E3-8F48-5D2438E12CF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931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5BD14-8B25-44DC-B5A5-9F25FE8C379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850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48B40-8823-4DA9-94FF-B276D093909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541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B9236-C866-4C21-B7DD-04BDB265D17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227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876E3-379C-4D88-B99E-86809816BAC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8511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20FAE-5E7A-46E8-8121-04291106AD1D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25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ACE48-C8BF-4DA0-A7DA-FCC5358A2F7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555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37B50-ED8C-41A8-86F0-E4303E00AF66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668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CBFFE-D2EB-43AB-ADF1-A83C902F219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6550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D45A5-F247-477F-BBFA-7171F4223F5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541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932FD-91DD-45A4-9902-82CC00F0A98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7645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D377E-36ED-4E1E-9CA6-BA4A2448823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5198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3EC7F-F8FC-4DA9-8458-40E32AA5D03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71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F154B-1244-4F2D-B73C-747D50F9AEFD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5739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86846-2B1E-4C5A-A1BD-17808FE393D4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878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D134A-4B23-459E-8289-BDE83F7FD1A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8771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C6C1B-3E8C-4C29-A4A8-96729EC96D70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9203B-3420-4C8C-BE39-123475273C0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2980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6BE40-E617-4E90-9D71-F4A90D3F53CB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53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CECDE-EFF9-4B49-A3AF-31C8D2D09DC3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363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549ED-925A-4E92-B064-A5887A0E2E00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908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177E1-9BDD-4A07-9871-133E192069AE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62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0CF9B-83B4-442A-9128-81DF10291AB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517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F069E-A615-4284-BD00-3543A71B610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72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B46B7-6A2B-4B44-8DB1-68E16020BBE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48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E6846-2554-4ADE-8514-EE077AFFBDF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8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4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47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4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7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0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1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16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99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16764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33528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41910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dWhiteBlue&amp;RibbonLeftWhiteRigh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76"/>
          <a:stretch>
            <a:fillRect/>
          </a:stretch>
        </p:blipFill>
        <p:spPr bwMode="auto">
          <a:xfrm>
            <a:off x="0" y="516255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16764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33528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419100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dWhiteBlue&amp;RibbonLeftWhiteRigh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6"/>
          <a:stretch>
            <a:fillRect/>
          </a:stretch>
        </p:blipFill>
        <p:spPr bwMode="auto">
          <a:xfrm>
            <a:off x="8534400" y="5162550"/>
            <a:ext cx="6858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franceo"/>
          <p:cNvPicPr>
            <a:picLocks noChangeAspect="1" noChangeArrowheads="1"/>
          </p:cNvPicPr>
          <p:nvPr userDrawn="1"/>
        </p:nvPicPr>
        <p:blipFill>
          <a:blip r:embed="rId16">
            <a:lum bright="76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1513"/>
            <a:ext cx="6248400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70104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Radical Phase</a:t>
            </a:r>
          </a:p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1793-1794</a:t>
            </a:r>
          </a:p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“The Terror” </a:t>
            </a:r>
          </a:p>
        </p:txBody>
      </p:sp>
      <p:pic>
        <p:nvPicPr>
          <p:cNvPr id="366597" name="Picture 5" descr="180px-Reign_of_Terror_French_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419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838200" y="257175"/>
            <a:ext cx="7620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“Purifying” Pot of the Jacobin</a:t>
            </a:r>
            <a:endParaRPr lang="en-US" altLang="en-US" sz="48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4435" name="Picture 3" descr="cartoon-the purifying pot of the Jacobins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3426" r="7692" b="5815"/>
          <a:stretch>
            <a:fillRect/>
          </a:stretch>
        </p:blipFill>
        <p:spPr bwMode="auto">
          <a:xfrm>
            <a:off x="2514600" y="2319338"/>
            <a:ext cx="4038600" cy="3243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5749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Louis XVI as a Pig</a:t>
            </a:r>
          </a:p>
        </p:txBody>
      </p:sp>
      <p:pic>
        <p:nvPicPr>
          <p:cNvPr id="276483" name="Picture 3" descr="8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408" r="3529" b="5234"/>
          <a:stretch>
            <a:fillRect/>
          </a:stretch>
        </p:blipFill>
        <p:spPr bwMode="auto">
          <a:xfrm>
            <a:off x="2906713" y="1143000"/>
            <a:ext cx="3494087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1371600" y="4876800"/>
            <a:ext cx="6705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1175" indent="-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5713" indent="-341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</a:pPr>
            <a:r>
              <a:rPr lang="en-US" alt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For the Mountain the king was a traitor.</a:t>
            </a:r>
          </a:p>
          <a:p>
            <a:pPr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</a:pPr>
            <a:r>
              <a:rPr lang="en-US" alt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Girondins felt that the Revolution had gone far enough and didn’t want to execute the king [maybe exile him].</a:t>
            </a:r>
            <a:endParaRPr lang="en-US" altLang="en-US" sz="22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685800" y="263525"/>
            <a:ext cx="7772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Louis XVI’s Head </a:t>
            </a:r>
            <a:r>
              <a:rPr lang="en-US" alt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(January 21, 1793)</a:t>
            </a:r>
          </a:p>
        </p:txBody>
      </p:sp>
      <p:pic>
        <p:nvPicPr>
          <p:cNvPr id="278531" name="Picture 3" descr="louis16-exec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219200"/>
            <a:ext cx="3659187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724400" y="1143000"/>
            <a:ext cx="36576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1175" indent="-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5713" indent="-341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</a:pPr>
            <a:r>
              <a:rPr lang="en-US" alt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trial of the king was hastened by the discovery in a secret cupboard in the Tuilieres of a cache of documents.</a:t>
            </a:r>
          </a:p>
          <a:p>
            <a:pPr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</a:pPr>
            <a:r>
              <a:rPr lang="en-US" alt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They proved conclusively Louis’ knowledge and encouragement of foreign intervention.</a:t>
            </a:r>
          </a:p>
          <a:p>
            <a:pPr eaLnBrk="0" hangingPunct="0">
              <a:spcBef>
                <a:spcPct val="50000"/>
              </a:spcBef>
              <a:buClr>
                <a:srgbClr val="EC0000"/>
              </a:buClr>
              <a:buSzPct val="90000"/>
              <a:buFont typeface="SkullZ" pitchFamily="2" charset="0"/>
              <a:buChar char="c"/>
            </a:pPr>
            <a:r>
              <a:rPr lang="en-US" alt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National Convention voted</a:t>
            </a:r>
            <a:br>
              <a:rPr lang="en-US" alt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387 to 334</a:t>
            </a:r>
            <a:r>
              <a:rPr lang="en-US" altLang="en-US" sz="2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to execute the monarchs.</a:t>
            </a:r>
            <a:endParaRPr lang="en-US" altLang="en-US" sz="22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Something for the Crowned Jugglers to Reflect O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3895725" cy="5410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770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Death of “Citizen” Louis Capet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838200" y="1676400"/>
            <a:ext cx="3289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Matter for reflection</a:t>
            </a:r>
            <a:br>
              <a:rPr lang="en-US" alt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for the crowned jugglers.</a:t>
            </a:r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225550" y="4467225"/>
            <a:ext cx="2659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So impure blood</a:t>
            </a:r>
            <a:br>
              <a:rPr lang="en-US" alt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doesn’t soil our land!</a:t>
            </a:r>
          </a:p>
        </p:txBody>
      </p:sp>
      <p:sp>
        <p:nvSpPr>
          <p:cNvPr id="280582" name="Line 6"/>
          <p:cNvSpPr>
            <a:spLocks noChangeShapeType="1"/>
          </p:cNvSpPr>
          <p:nvPr/>
        </p:nvSpPr>
        <p:spPr bwMode="auto">
          <a:xfrm flipV="1">
            <a:off x="3886200" y="1219200"/>
            <a:ext cx="5334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0583" name="Line 7"/>
          <p:cNvSpPr>
            <a:spLocks noChangeShapeType="1"/>
          </p:cNvSpPr>
          <p:nvPr/>
        </p:nvSpPr>
        <p:spPr bwMode="auto">
          <a:xfrm>
            <a:off x="4114800" y="5029200"/>
            <a:ext cx="4572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6" name="Picture 6" descr="guillotine19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327275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“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Revolutionary Razor”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91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Guillotine:</a:t>
            </a:r>
            <a:b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 “Enlightenment Tool”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914400" y="1676400"/>
            <a:ext cx="7467600" cy="482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Oh, thou charming guillotine, 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You shorten kings and queens;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By your influence divine,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 have re-conquered our rights.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Come to aid of the Country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And let your superb instrument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Become forever permanent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 destroy the impious sect.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Sharpen your razor for Pitt and his agents</a:t>
            </a:r>
            <a:b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Fill your divine sack with heads of tyrants.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914400" y="315913"/>
            <a:ext cx="7426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Marie Antoinette as a Serpent</a:t>
            </a:r>
          </a:p>
        </p:txBody>
      </p:sp>
      <p:pic>
        <p:nvPicPr>
          <p:cNvPr id="282627" name="Picture 3" descr="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3030" r="2672" b="3030"/>
          <a:stretch>
            <a:fillRect/>
          </a:stretch>
        </p:blipFill>
        <p:spPr bwMode="auto">
          <a:xfrm>
            <a:off x="2743200" y="2209800"/>
            <a:ext cx="34290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057400" y="5791200"/>
            <a:ext cx="51069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“Widow Capet”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/>
          <p:cNvSpPr txBox="1">
            <a:spLocks noChangeArrowheads="1"/>
          </p:cNvSpPr>
          <p:nvPr/>
        </p:nvSpPr>
        <p:spPr bwMode="auto">
          <a:xfrm>
            <a:off x="1295400" y="152400"/>
            <a:ext cx="670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Marie Antoinette </a:t>
            </a:r>
            <a:br>
              <a:rPr lang="en-US" alt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on the Way to the Guillotine</a:t>
            </a:r>
          </a:p>
        </p:txBody>
      </p:sp>
      <p:pic>
        <p:nvPicPr>
          <p:cNvPr id="284675" name="Picture 3" descr="Marie Antoinette on the way to the guillotine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10400" cy="4713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705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Marie Antoinette Died in October, 1793</a:t>
            </a:r>
          </a:p>
        </p:txBody>
      </p:sp>
      <p:pic>
        <p:nvPicPr>
          <p:cNvPr id="286723" name="Picture 3" descr="img0046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2441" r="4140" b="2441"/>
          <a:stretch>
            <a:fillRect/>
          </a:stretch>
        </p:blipFill>
        <p:spPr bwMode="auto">
          <a:xfrm>
            <a:off x="5181600" y="1752600"/>
            <a:ext cx="302101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5" name="Picture 5" descr="marie_antoinette_exec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19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1646238" y="152400"/>
            <a:ext cx="5821362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3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Attempts to Control</a:t>
            </a:r>
            <a:br>
              <a:rPr lang="en-US" altLang="en-US" sz="43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3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Growing Crisis</a:t>
            </a: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1066800" y="1728788"/>
            <a:ext cx="63198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Revolutionary Tribunal in Paris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try</a:t>
            </a:r>
            <a:b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suspected counter-revolutionaries.</a:t>
            </a: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1524000" y="2617788"/>
            <a:ext cx="56562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826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0613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621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336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51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23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95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67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39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AutoNum type="alphaUcPeriod"/>
            </a:pPr>
            <a:r>
              <a:rPr lang="en-US" altLang="en-US" sz="24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Representatives-on-Mission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sent to the provinces &amp; to the army.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had wide powers to oversee</a:t>
            </a:r>
            <a:b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conscription.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1524000" y="41910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5475" indent="-34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256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971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86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582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8302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4022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742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altLang="en-US" sz="24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Watch Committees [</a:t>
            </a:r>
            <a:r>
              <a:rPr lang="en-US" altLang="en-US" sz="2400" b="1" i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comité de surveillance</a:t>
            </a:r>
            <a:r>
              <a:rPr lang="en-US" altLang="en-US" sz="24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]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keep an eye on foreigners &amp; suspects.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524000" y="533400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065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8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495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21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78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35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92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49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Sanctioned the trial &amp; execution of rebels and émigrés, should they ever return to France.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143000" y="388938"/>
            <a:ext cx="7010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“Second” French Revolution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990600" y="2355850"/>
            <a:ext cx="73914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1175" indent="-511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6175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National Convention: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Girondin Rule:  1792-1793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Mountain Rule:  1793-1794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[“Reign of Terror”]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Thermidorian Reaction:  1794-1795</a:t>
            </a:r>
          </a:p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M"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Directory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1795-1799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1828800" y="196850"/>
            <a:ext cx="554672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3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Attempts to Control</a:t>
            </a:r>
            <a:br>
              <a:rPr lang="en-US" altLang="en-US" sz="43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3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Growing Crisis</a:t>
            </a:r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1295400" y="1868488"/>
            <a:ext cx="7010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339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557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272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987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55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3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0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275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printing of more </a:t>
            </a:r>
            <a:r>
              <a:rPr lang="en-US" altLang="en-US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assignats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pay for the war.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Committee of Public Safety [CPS]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oversee and speed up the work of the government during this crisis.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Committee of General Security [CGS]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the pursuit of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counter-revolutionaries, the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suspects, &amp; other internal security matters.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990600" y="239713"/>
            <a:ext cx="7242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Committee for Public Safety</a:t>
            </a:r>
          </a:p>
        </p:txBody>
      </p:sp>
      <p:pic>
        <p:nvPicPr>
          <p:cNvPr id="292867" name="Picture 3" descr="a caricature of the Comité de Sûreté Général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657600" cy="3435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2362200" y="5360988"/>
            <a:ext cx="3994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08000" indent="-508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M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Revolutionary Tribunals.</a:t>
            </a:r>
          </a:p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M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300,000 arrested.</a:t>
            </a:r>
          </a:p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M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16,000 – 50,000 executed.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1219200" y="242888"/>
            <a:ext cx="691356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Maximillian Robespierre</a:t>
            </a:r>
            <a:b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(1758 – 1794)</a:t>
            </a:r>
          </a:p>
        </p:txBody>
      </p:sp>
      <p:pic>
        <p:nvPicPr>
          <p:cNvPr id="294915" name="Picture 3" descr="Portrait of Robespierr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"/>
          <a:stretch>
            <a:fillRect/>
          </a:stretch>
        </p:blipFill>
        <p:spPr bwMode="auto">
          <a:xfrm>
            <a:off x="2819400" y="1905000"/>
            <a:ext cx="3643313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69421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Georges Jacques Danton</a:t>
            </a:r>
            <a:b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(1759 – 1794)</a:t>
            </a:r>
          </a:p>
        </p:txBody>
      </p:sp>
      <p:pic>
        <p:nvPicPr>
          <p:cNvPr id="296963" name="Picture 3" descr="Danton, Georges Jacques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4532" r="1492" b="2550"/>
          <a:stretch>
            <a:fillRect/>
          </a:stretch>
        </p:blipFill>
        <p:spPr bwMode="auto">
          <a:xfrm>
            <a:off x="2832100" y="1828800"/>
            <a:ext cx="35687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54578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Jean-Paul Marat</a:t>
            </a:r>
            <a:b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(1744 – 1793)</a:t>
            </a:r>
          </a:p>
        </p:txBody>
      </p:sp>
      <p:pic>
        <p:nvPicPr>
          <p:cNvPr id="299011" name="Picture 3" descr="Jean Paul Mar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5258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143000" y="136525"/>
            <a:ext cx="6938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“</a:t>
            </a: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Death of Marat”</a:t>
            </a:r>
            <a:b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by Jacques Louis David,</a:t>
            </a: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1793</a:t>
            </a:r>
          </a:p>
        </p:txBody>
      </p:sp>
      <p:pic>
        <p:nvPicPr>
          <p:cNvPr id="301059" name="Picture 3" descr="David-Death of Marat-1793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52863" cy="495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5484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Assassination of Marat</a:t>
            </a:r>
            <a:b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by Charlotte Corday, </a:t>
            </a: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1793</a:t>
            </a:r>
          </a:p>
        </p:txBody>
      </p:sp>
      <p:pic>
        <p:nvPicPr>
          <p:cNvPr id="303107" name="Picture 3" descr="203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" b="827"/>
          <a:stretch>
            <a:fillRect/>
          </a:stretch>
        </p:blipFill>
        <p:spPr bwMode="auto">
          <a:xfrm>
            <a:off x="3200400" y="1752600"/>
            <a:ext cx="3044825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1681163" y="228600"/>
            <a:ext cx="66246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005263"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62463" fontAlgn="base">
              <a:spcBef>
                <a:spcPct val="0"/>
              </a:spcBef>
              <a:spcAft>
                <a:spcPct val="0"/>
              </a:spcAft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919663" fontAlgn="base">
              <a:spcBef>
                <a:spcPct val="0"/>
              </a:spcBef>
              <a:spcAft>
                <a:spcPct val="0"/>
              </a:spcAft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376863" fontAlgn="base">
              <a:spcBef>
                <a:spcPct val="0"/>
              </a:spcBef>
              <a:spcAft>
                <a:spcPct val="0"/>
              </a:spcAft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34063" fontAlgn="base">
              <a:spcBef>
                <a:spcPct val="0"/>
              </a:spcBef>
              <a:spcAft>
                <a:spcPct val="0"/>
              </a:spcAft>
              <a:tabLst>
                <a:tab pos="416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Assassination of Marat</a:t>
            </a:r>
            <a:b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by Charlotte </a:t>
            </a:r>
            <a:b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Corday</a:t>
            </a:r>
          </a:p>
        </p:txBody>
      </p:sp>
      <p:pic>
        <p:nvPicPr>
          <p:cNvPr id="305155" name="Picture 3" descr="Charlotte Corday-Payl Jacques Aime Baud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4267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6223000" y="3376613"/>
            <a:ext cx="1957388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47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62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77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92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642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362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082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802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buClr>
                <a:srgbClr val="EC0000"/>
              </a:buClr>
              <a:buFont typeface="PressWriter Symbols" pitchFamily="2" charset="2"/>
              <a:buNone/>
            </a:pPr>
            <a: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Paul Jacques</a:t>
            </a:r>
            <a:b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Aimee</a:t>
            </a:r>
            <a:b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Baudry</a:t>
            </a:r>
            <a:b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[A Romantic</a:t>
            </a:r>
            <a:b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View]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625475" y="203200"/>
            <a:ext cx="80486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</a:t>
            </a:r>
            <a:r>
              <a:rPr lang="en-US" alt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Levee en Masse:</a:t>
            </a:r>
            <a:br>
              <a:rPr lang="en-US" altLang="en-US" sz="40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 Entire Nation at Arms! – 1.2 million Soldiers</a:t>
            </a:r>
            <a:endParaRPr lang="en-US" altLang="en-US" sz="30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07203" name="Picture 3" descr="monk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3120" r="2568" b="3120"/>
          <a:stretch>
            <a:fillRect/>
          </a:stretch>
        </p:blipFill>
        <p:spPr bwMode="auto">
          <a:xfrm>
            <a:off x="2959100" y="1752600"/>
            <a:ext cx="3365500" cy="403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1524000" y="6019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 army based on merit, not birth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1524000" y="168275"/>
            <a:ext cx="61944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Legislation Passed by the </a:t>
            </a:r>
            <a:b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National Convention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1060450" y="1746250"/>
            <a:ext cx="657225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6313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78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93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08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80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52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24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96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/>
            </a:pPr>
            <a:r>
              <a:rPr lang="en-US" altLang="en-US" sz="28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Law of General Maximum</a:t>
            </a:r>
          </a:p>
          <a:p>
            <a:pPr lvl="1" eaLnBrk="0" hangingPunct="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September 5, 1793.</a:t>
            </a:r>
          </a:p>
          <a:p>
            <a:pPr lvl="1" eaLnBrk="0" hangingPunct="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Limited prices of grain &amp; other essentials to 1/3</a:t>
            </a:r>
            <a:b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above the 1790 prices &amp; wages to ½ of 1790</a:t>
            </a:r>
            <a:b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figures.</a:t>
            </a:r>
          </a:p>
          <a:p>
            <a:pPr lvl="1" eaLnBrk="0" hangingPunct="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Prices would be strictly enforced.</a:t>
            </a:r>
          </a:p>
          <a:p>
            <a:pPr lvl="1" eaLnBrk="0" hangingPunct="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Hoarders rooted out and punished.</a:t>
            </a:r>
          </a:p>
          <a:p>
            <a:pPr lvl="1" eaLnBrk="0" hangingPunct="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Food supplies would be secured by the army!</a:t>
            </a:r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1060450" y="4625975"/>
            <a:ext cx="6772275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6313" indent="-293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38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653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368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40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1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08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65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</a:pPr>
            <a:r>
              <a:rPr lang="en-US" altLang="en-US" sz="2800" b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Law of Suspects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September 17, 1793.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This law was so widely drawn that almost anyone</a:t>
            </a:r>
            <a:b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not expressing enthusiastic support for the </a:t>
            </a:r>
            <a:b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republic could be placed under arrest!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5943600" y="3962400"/>
            <a:ext cx="1219200" cy="762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3" name="Line 3"/>
          <p:cNvSpPr>
            <a:spLocks noChangeShapeType="1"/>
          </p:cNvSpPr>
          <p:nvPr/>
        </p:nvSpPr>
        <p:spPr bwMode="auto">
          <a:xfrm>
            <a:off x="4800600" y="3962400"/>
            <a:ext cx="0" cy="1143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 flipH="1">
            <a:off x="2133600" y="3886200"/>
            <a:ext cx="1371600" cy="838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5" name="Oval 5"/>
          <p:cNvSpPr>
            <a:spLocks noChangeArrowheads="1"/>
          </p:cNvSpPr>
          <p:nvPr/>
        </p:nvSpPr>
        <p:spPr bwMode="auto">
          <a:xfrm>
            <a:off x="1066800" y="595313"/>
            <a:ext cx="2282825" cy="1908175"/>
          </a:xfrm>
          <a:prstGeom prst="ellipse">
            <a:avLst/>
          </a:prstGeom>
          <a:solidFill>
            <a:srgbClr val="EC0000"/>
          </a:solidFill>
          <a:ln>
            <a:noFill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Attitudes &amp; actions of monarchy</a:t>
            </a:r>
            <a:b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&amp; court</a:t>
            </a:r>
          </a:p>
        </p:txBody>
      </p:sp>
      <p:sp>
        <p:nvSpPr>
          <p:cNvPr id="256006" name="Line 6"/>
          <p:cNvSpPr>
            <a:spLocks noChangeShapeType="1"/>
          </p:cNvSpPr>
          <p:nvPr/>
        </p:nvSpPr>
        <p:spPr bwMode="auto">
          <a:xfrm flipH="1" flipV="1">
            <a:off x="2819400" y="2362200"/>
            <a:ext cx="457200" cy="457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7" name="Oval 7"/>
          <p:cNvSpPr>
            <a:spLocks noChangeArrowheads="1"/>
          </p:cNvSpPr>
          <p:nvPr/>
        </p:nvSpPr>
        <p:spPr bwMode="auto">
          <a:xfrm>
            <a:off x="3886200" y="893763"/>
            <a:ext cx="2055813" cy="1385887"/>
          </a:xfrm>
          <a:prstGeom prst="ellipse">
            <a:avLst/>
          </a:prstGeom>
          <a:solidFill>
            <a:srgbClr val="EC0000"/>
          </a:solidFill>
          <a:ln>
            <a:noFill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Fear of</a:t>
            </a:r>
            <a:b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Counter-Revolution</a:t>
            </a:r>
          </a:p>
        </p:txBody>
      </p:sp>
      <p:sp>
        <p:nvSpPr>
          <p:cNvPr id="256008" name="Line 8"/>
          <p:cNvSpPr>
            <a:spLocks noChangeShapeType="1"/>
          </p:cNvSpPr>
          <p:nvPr/>
        </p:nvSpPr>
        <p:spPr bwMode="auto">
          <a:xfrm flipH="1" flipV="1">
            <a:off x="4953000" y="2286000"/>
            <a:ext cx="0" cy="685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09" name="Oval 9"/>
          <p:cNvSpPr>
            <a:spLocks noChangeArrowheads="1"/>
          </p:cNvSpPr>
          <p:nvPr/>
        </p:nvSpPr>
        <p:spPr bwMode="auto">
          <a:xfrm>
            <a:off x="6400800" y="995363"/>
            <a:ext cx="1754188" cy="954087"/>
          </a:xfrm>
          <a:prstGeom prst="ellipse">
            <a:avLst/>
          </a:prstGeom>
          <a:solidFill>
            <a:srgbClr val="EC0000"/>
          </a:solidFill>
          <a:ln>
            <a:noFill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Religious</a:t>
            </a:r>
            <a:b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divisions</a:t>
            </a:r>
          </a:p>
        </p:txBody>
      </p:sp>
      <p:sp>
        <p:nvSpPr>
          <p:cNvPr id="256010" name="Line 10"/>
          <p:cNvSpPr>
            <a:spLocks noChangeShapeType="1"/>
          </p:cNvSpPr>
          <p:nvPr/>
        </p:nvSpPr>
        <p:spPr bwMode="auto">
          <a:xfrm flipV="1">
            <a:off x="5943600" y="1905000"/>
            <a:ext cx="990600" cy="990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11" name="Oval 11"/>
          <p:cNvSpPr>
            <a:spLocks noChangeArrowheads="1"/>
          </p:cNvSpPr>
          <p:nvPr/>
        </p:nvSpPr>
        <p:spPr bwMode="auto">
          <a:xfrm>
            <a:off x="6400800" y="4729163"/>
            <a:ext cx="1754188" cy="954087"/>
          </a:xfrm>
          <a:prstGeom prst="ellipse">
            <a:avLst/>
          </a:prstGeom>
          <a:solidFill>
            <a:srgbClr val="EC0000"/>
          </a:solidFill>
          <a:ln>
            <a:noFill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Political</a:t>
            </a:r>
            <a:b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divisions</a:t>
            </a:r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3886200" y="5110163"/>
            <a:ext cx="1754188" cy="523875"/>
          </a:xfrm>
          <a:prstGeom prst="ellipse">
            <a:avLst/>
          </a:prstGeom>
          <a:solidFill>
            <a:srgbClr val="EC0000"/>
          </a:solidFill>
          <a:ln>
            <a:noFill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War</a:t>
            </a:r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1142999" y="4721196"/>
            <a:ext cx="1903413" cy="995422"/>
          </a:xfrm>
          <a:prstGeom prst="ellipse">
            <a:avLst/>
          </a:prstGeom>
          <a:solidFill>
            <a:srgbClr val="EC0000"/>
          </a:solidFill>
          <a:ln>
            <a:noFill/>
          </a:ln>
          <a:effectLst>
            <a:prstShdw prst="shdw17" dist="17961" dir="2700000">
              <a:srgbClr val="EC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Economic</a:t>
            </a:r>
            <a:b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Crises</a:t>
            </a:r>
          </a:p>
        </p:txBody>
      </p:sp>
      <p:sp>
        <p:nvSpPr>
          <p:cNvPr id="256014" name="Rectangle 14"/>
          <p:cNvSpPr>
            <a:spLocks noChangeArrowheads="1"/>
          </p:cNvSpPr>
          <p:nvPr/>
        </p:nvSpPr>
        <p:spPr bwMode="auto">
          <a:xfrm>
            <a:off x="3284538" y="2824163"/>
            <a:ext cx="2752725" cy="1187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4F4F4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 b="1" i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The Causes of </a:t>
            </a:r>
            <a:br>
              <a:rPr lang="en-US" altLang="en-US" sz="2400" b="1" i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</a:br>
            <a:r>
              <a:rPr lang="en-US" altLang="en-US" sz="2400" b="1" i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Instability in France</a:t>
            </a:r>
            <a:br>
              <a:rPr lang="en-US" altLang="en-US" sz="2400" b="1" i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</a:br>
            <a:r>
              <a:rPr lang="en-US" altLang="en-US" sz="2400" b="1" i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lboDisplay" pitchFamily="2" charset="0"/>
              </a:rPr>
              <a:t>1792 - 1795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924050" y="169863"/>
            <a:ext cx="54800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Reign of Terror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1066800" y="1539875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Terror is nothing other than justice, prompt, severe, inflexible.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-- 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Robespierre</a:t>
            </a:r>
          </a:p>
        </p:txBody>
      </p:sp>
      <p:pic>
        <p:nvPicPr>
          <p:cNvPr id="311300" name="Picture 4" descr="bloo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673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1" name="Picture 5" descr="bladeh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875"/>
            <a:ext cx="285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2" name="Picture 6" descr="bladeh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875"/>
            <a:ext cx="285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762000" y="2590800"/>
            <a:ext cx="3016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i="1">
                <a:solidFill>
                  <a:srgbClr val="D228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osferatu" pitchFamily="2" charset="0"/>
              </a:rPr>
              <a:t>Let terror be the order of the day!</a:t>
            </a:r>
          </a:p>
        </p:txBody>
      </p:sp>
      <p:pic>
        <p:nvPicPr>
          <p:cNvPr id="311304" name="Picture 8" descr="going to the guillotine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4655" r="6873" b="4655"/>
          <a:stretch>
            <a:fillRect/>
          </a:stretch>
        </p:blipFill>
        <p:spPr bwMode="auto">
          <a:xfrm>
            <a:off x="3810000" y="2590800"/>
            <a:ext cx="4800600" cy="426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914400" y="396875"/>
            <a:ext cx="7391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Different Social Classes Executed </a:t>
            </a:r>
            <a:endParaRPr lang="en-US" alt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15395" name="Picture 3" descr="pie graph-executions during Reign of Terror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0"/>
          <a:stretch>
            <a:fillRect/>
          </a:stretch>
        </p:blipFill>
        <p:spPr bwMode="auto">
          <a:xfrm>
            <a:off x="2057400" y="2286000"/>
            <a:ext cx="5257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4267200" y="3276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omic Sans MS" panose="030F0702030302020204" pitchFamily="66" charset="0"/>
              </a:rPr>
              <a:t>28%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3733800" y="4724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omic Sans MS" panose="030F0702030302020204" pitchFamily="66" charset="0"/>
              </a:rPr>
              <a:t>31%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2438400" y="3962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omic Sans MS" panose="030F0702030302020204" pitchFamily="66" charset="0"/>
              </a:rPr>
              <a:t>25%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2743200" y="2971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omic Sans MS" panose="030F0702030302020204" pitchFamily="66" charset="0"/>
              </a:rPr>
              <a:t>8%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3276600" y="2590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1371600" y="282575"/>
            <a:ext cx="649128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“Monster” Guillotine</a:t>
            </a:r>
          </a:p>
        </p:txBody>
      </p:sp>
      <p:pic>
        <p:nvPicPr>
          <p:cNvPr id="317443" name="Picture 3" descr="Terror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324600" cy="34623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69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War of Resistance to the Revolution:</a:t>
            </a:r>
            <a:b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Vendee Revolt, 1793</a:t>
            </a:r>
            <a:endParaRPr lang="en-US" altLang="en-U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19491" name="Picture 3" descr="map-Vendée Rebellion, 1793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1340" r="2794"/>
          <a:stretch>
            <a:fillRect/>
          </a:stretch>
        </p:blipFill>
        <p:spPr bwMode="auto">
          <a:xfrm>
            <a:off x="4267200" y="2438400"/>
            <a:ext cx="3833813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2" name="Picture 4" descr="Vendee Revolt-17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828925" cy="42195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1644650" y="319088"/>
            <a:ext cx="5975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Vendee</a:t>
            </a:r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Revolt, 1793</a:t>
            </a:r>
          </a:p>
        </p:txBody>
      </p:sp>
      <p:pic>
        <p:nvPicPr>
          <p:cNvPr id="321539" name="Picture 3" descr="drowning12-6-9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2777" r="2325" b="12526"/>
          <a:stretch>
            <a:fillRect/>
          </a:stretch>
        </p:blipFill>
        <p:spPr bwMode="auto">
          <a:xfrm>
            <a:off x="1066800" y="2286000"/>
            <a:ext cx="5257800" cy="310197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1916113" y="5494338"/>
            <a:ext cx="3482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Drowning the Traitors!</a:t>
            </a:r>
          </a:p>
        </p:txBody>
      </p:sp>
      <p:pic>
        <p:nvPicPr>
          <p:cNvPr id="321541" name="Picture 5" descr="Vendee symbol-for God and the 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1524000" cy="192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6553200" y="4191000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Vendee Symbol:</a:t>
            </a:r>
            <a:b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&amp; the King!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6913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7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Why was there a Revolt</a:t>
            </a:r>
            <a:br>
              <a:rPr lang="en-US" altLang="en-US" sz="47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7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 the </a:t>
            </a:r>
            <a:r>
              <a:rPr lang="en-US" altLang="en-US" sz="47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Vendee</a:t>
            </a:r>
            <a:r>
              <a:rPr lang="en-US" altLang="en-US" sz="47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990600" y="1897063"/>
            <a:ext cx="59563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Arial" panose="020B0604020202020204" pitchFamily="34" charset="0"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need for 300,000 French troops</a:t>
            </a:r>
            <a:b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for the war effort.</a:t>
            </a:r>
          </a:p>
          <a:p>
            <a:pPr eaLnBrk="0" hangingPunct="0">
              <a:buClr>
                <a:srgbClr val="EC0000"/>
              </a:buClr>
              <a:buFont typeface="Arial" panose="020B0604020202020204" pitchFamily="34" charset="0"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Rural peasantry still highly taxed.</a:t>
            </a:r>
          </a:p>
          <a:p>
            <a:pPr eaLnBrk="0" hangingPunct="0">
              <a:buClr>
                <a:srgbClr val="EC0000"/>
              </a:buClr>
              <a:buFont typeface="Arial" panose="020B0604020202020204" pitchFamily="34" charset="0"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Resentment of the Civil Constitution </a:t>
            </a:r>
            <a:b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Clergy.</a:t>
            </a:r>
          </a:p>
          <a:p>
            <a:pPr eaLnBrk="0" hangingPunct="0">
              <a:buClr>
                <a:srgbClr val="EC0000"/>
              </a:buClr>
              <a:buFont typeface="Arial" panose="020B0604020202020204" pitchFamily="34" charset="0"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Peasants had failed to benefit from</a:t>
            </a:r>
            <a:b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sale of church lands.</a:t>
            </a: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371600" y="5511800"/>
            <a:ext cx="2011363" cy="528638"/>
          </a:xfrm>
          <a:prstGeom prst="rect">
            <a:avLst/>
          </a:prstGeom>
          <a:noFill/>
          <a:ln w="9525" algn="ctr">
            <a:solidFill>
              <a:srgbClr val="E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TARGETS:</a:t>
            </a:r>
          </a:p>
        </p:txBody>
      </p:sp>
      <p:sp>
        <p:nvSpPr>
          <p:cNvPr id="323589" name="Line 5"/>
          <p:cNvSpPr>
            <a:spLocks noChangeShapeType="1"/>
          </p:cNvSpPr>
          <p:nvPr/>
        </p:nvSpPr>
        <p:spPr bwMode="auto">
          <a:xfrm flipV="1">
            <a:off x="3429000" y="5441950"/>
            <a:ext cx="838200" cy="304800"/>
          </a:xfrm>
          <a:prstGeom prst="line">
            <a:avLst/>
          </a:prstGeom>
          <a:noFill/>
          <a:ln w="28575">
            <a:solidFill>
              <a:srgbClr val="E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3590" name="Line 6"/>
          <p:cNvSpPr>
            <a:spLocks noChangeShapeType="1"/>
          </p:cNvSpPr>
          <p:nvPr/>
        </p:nvSpPr>
        <p:spPr bwMode="auto">
          <a:xfrm flipV="1">
            <a:off x="3429000" y="5822950"/>
            <a:ext cx="838200" cy="0"/>
          </a:xfrm>
          <a:prstGeom prst="line">
            <a:avLst/>
          </a:prstGeom>
          <a:noFill/>
          <a:ln w="28575">
            <a:solidFill>
              <a:srgbClr val="E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3591" name="Line 7"/>
          <p:cNvSpPr>
            <a:spLocks noChangeShapeType="1"/>
          </p:cNvSpPr>
          <p:nvPr/>
        </p:nvSpPr>
        <p:spPr bwMode="auto">
          <a:xfrm>
            <a:off x="3429000" y="5899150"/>
            <a:ext cx="838200" cy="304800"/>
          </a:xfrm>
          <a:prstGeom prst="line">
            <a:avLst/>
          </a:prstGeom>
          <a:noFill/>
          <a:ln w="28575">
            <a:solidFill>
              <a:srgbClr val="E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4267200" y="5213350"/>
            <a:ext cx="403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Local government officials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National Guardsmen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Jurying priests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504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Political Propaganda</a:t>
            </a:r>
            <a:endParaRPr lang="en-US" altLang="en-US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25635" name="AutoShape 3" descr="7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36" name="AutoShape 4" descr="7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5637" name="Picture 5" descr="The Contrast-Br_vs_FrLiberty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" b="2448"/>
          <a:stretch>
            <a:fillRect/>
          </a:stretch>
        </p:blipFill>
        <p:spPr bwMode="auto">
          <a:xfrm>
            <a:off x="762000" y="1219200"/>
            <a:ext cx="7086600" cy="5334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/>
          <p:cNvSpPr txBox="1">
            <a:spLocks noChangeArrowheads="1"/>
          </p:cNvSpPr>
          <p:nvPr/>
        </p:nvSpPr>
        <p:spPr bwMode="auto">
          <a:xfrm>
            <a:off x="762000" y="233363"/>
            <a:ext cx="76977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Contrast:</a:t>
            </a: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“French Liberty / British Slavery”</a:t>
            </a:r>
          </a:p>
        </p:txBody>
      </p:sp>
      <p:sp>
        <p:nvSpPr>
          <p:cNvPr id="327683" name="AutoShape 3" descr="7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684" name="AutoShape 4" descr="7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685" name="Picture 5" descr="French Liberty-English Slavery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5257800"/>
          </a:xfr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Text Box 2"/>
          <p:cNvSpPr txBox="1">
            <a:spLocks noChangeArrowheads="1"/>
          </p:cNvSpPr>
          <p:nvPr/>
        </p:nvSpPr>
        <p:spPr bwMode="auto">
          <a:xfrm>
            <a:off x="1066800" y="212725"/>
            <a:ext cx="7153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Religious Terror:</a:t>
            </a:r>
            <a:b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De-Christianization </a:t>
            </a: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(1793-1794)</a:t>
            </a: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1371600" y="1866900"/>
            <a:ext cx="670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6738" indent="-566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3823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973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5273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099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671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243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815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M"/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Catholic Church was linked with</a:t>
            </a:r>
            <a:b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real or potential counter-revolution.</a:t>
            </a:r>
            <a:b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M"/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Religion was associated with the</a:t>
            </a:r>
            <a:b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Ancien Régime</a:t>
            </a: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and superstitious</a:t>
            </a:r>
            <a:b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practices.</a:t>
            </a:r>
            <a:b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M"/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Very popular among the </a:t>
            </a:r>
            <a:r>
              <a:rPr lang="en-US" altLang="en-US" sz="2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sans-culottes</a:t>
            </a: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b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M"/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Therefore, religion had no place in a</a:t>
            </a:r>
            <a:b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rational, secular republic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762000" y="277813"/>
            <a:ext cx="7681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De-Christianization Program</a:t>
            </a:r>
            <a:endParaRPr lang="en-US" altLang="en-U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1219200" y="1444625"/>
            <a:ext cx="6478588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277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76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91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606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178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750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322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894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adoption of a new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Republican </a:t>
            </a:r>
            <a:b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Calendar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abolished Sundays &amp; religious holidays.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months named after seasonal features.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7-day weeks replaced by 10-day 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decades.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yearly calendar was dated from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creation of the Republic 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[Sept. 22, 1792]</a:t>
            </a:r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>
            <a:off x="4724400" y="5029200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2667000" y="5791200"/>
            <a:ext cx="4495800" cy="3968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C2042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altLang="en-US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1600200" y="5715000"/>
            <a:ext cx="609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Convention symbolically divorced the state from the Church!!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1752600" y="319088"/>
            <a:ext cx="57753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</a:t>
            </a:r>
            <a:r>
              <a:rPr lang="en-US" altLang="en-US" sz="4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Sans-Culottes</a:t>
            </a:r>
          </a:p>
        </p:txBody>
      </p:sp>
      <p:pic>
        <p:nvPicPr>
          <p:cNvPr id="262147" name="Picture 3" descr="caricature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0988"/>
            <a:ext cx="6629400" cy="370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Depicted as Savages by a British Cartoonist.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1371600" y="242888"/>
            <a:ext cx="64166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 Republican Calendar</a:t>
            </a:r>
          </a:p>
        </p:txBody>
      </p:sp>
      <p:pic>
        <p:nvPicPr>
          <p:cNvPr id="333827" name="Picture 3" descr="Republican 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553200" cy="579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 New Republican Calendar Year</a:t>
            </a:r>
          </a:p>
        </p:txBody>
      </p:sp>
      <p:graphicFrame>
        <p:nvGraphicFramePr>
          <p:cNvPr id="337923" name="Group 3"/>
          <p:cNvGraphicFramePr>
            <a:graphicFrameLocks noGrp="1"/>
          </p:cNvGraphicFramePr>
          <p:nvPr/>
        </p:nvGraphicFramePr>
        <p:xfrm>
          <a:off x="4298950" y="-14792325"/>
          <a:ext cx="4235450" cy="3989387"/>
        </p:xfrm>
        <a:graphic>
          <a:graphicData uri="http://schemas.openxmlformats.org/drawingml/2006/table">
            <a:tbl>
              <a:tblPr/>
              <a:tblGrid>
                <a:gridCol w="1411288"/>
                <a:gridCol w="1412875"/>
                <a:gridCol w="1411287"/>
              </a:tblGrid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Vendemaire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(Vintage)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22 September-21 October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Brumaire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(Fog)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22 October-20 November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Frimaire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(Frost)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November-20 December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Nivose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(Snow)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December-19 January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Pluviose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(Rain)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January-18 February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Ventose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(Wind)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February-20 March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Germinal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(Budding)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21 March-19 April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Floreal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(Flowers)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April-19 May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Prairial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(Meadows)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20 May-18 June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Messidor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(Harvest)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June-18 July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Thermidor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(Heat)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19 July-17 August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Fructidor 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(Fruit)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sans-serif"/>
                        </a:rPr>
                        <a:t>18 August-21 September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7964" name="Group 44"/>
          <p:cNvGraphicFramePr>
            <a:graphicFrameLocks noGrp="1"/>
          </p:cNvGraphicFramePr>
          <p:nvPr/>
        </p:nvGraphicFramePr>
        <p:xfrm>
          <a:off x="2971800" y="914400"/>
          <a:ext cx="3581400" cy="5181600"/>
        </p:xfrm>
        <a:graphic>
          <a:graphicData uri="http://schemas.openxmlformats.org/drawingml/2006/table">
            <a:tbl>
              <a:tblPr/>
              <a:tblGrid>
                <a:gridCol w="1171575"/>
                <a:gridCol w="2409825"/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 – 1793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1793 – 1794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1794 – 1795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1795 – 1796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1796 – 1797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1797 – 1798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1798 – 1799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1799 – 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 – 1801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1801 – 1802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1802 – 1803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1803 – 1804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 – 1805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38011" name="Rectangle 91"/>
          <p:cNvSpPr>
            <a:spLocks noChangeArrowheads="1"/>
          </p:cNvSpPr>
          <p:nvPr/>
        </p:nvSpPr>
        <p:spPr bwMode="auto">
          <a:xfrm>
            <a:off x="2051050" y="6180138"/>
            <a:ext cx="54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Gregorian System returned in 1806.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Revolutionary Calendar 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Vendemaire 	(Vintage)	22 September-21 October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Brumaire 	(Fog)	22 October-20 November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Frimaire	(Frost)	21 November-20 December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Nivose 	(Snow)	21 December-19 January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Pluviose 	(Rain)	20 January-18 February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Ventose	(Wind)	19 February-20 March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Germinal	(Budding)	21 March-19 April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Floreal 	(Flowers)	20 April-19 May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Prairial	(Meadows)	20 May-18 June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Messidor 	(Harvest)	19 June-18 July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Thermidor 	(Heat)	19 July-17 August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sans-serif"/>
              </a:rPr>
              <a:t>Fructidor 	(Fruit)	18 August-21 September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928688" y="228600"/>
            <a:ext cx="73771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De-Christianization Program</a:t>
            </a:r>
            <a:endParaRPr lang="en-US" altLang="en-U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914400" y="1600200"/>
            <a:ext cx="6858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2350" indent="-277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938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653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368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940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51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08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65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public exercise of religion was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banned.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Paris Commune supported the: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destruction of religious &amp; royal statues.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ban on clerical dress.</a:t>
            </a:r>
          </a:p>
          <a:p>
            <a:pPr lvl="1" eaLnBrk="0" hangingPunct="0">
              <a:buClr>
                <a:schemeClr val="accent2"/>
              </a:buClr>
              <a:buFont typeface="PressWriter Symbols" pitchFamily="2" charset="2"/>
              <a:buChar char="e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encouragement of the clergy to give up their vocations.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Cathedral of Notre Dame in Paris 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was turned into the </a:t>
            </a: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“Temple of Reason.”</a:t>
            </a:r>
            <a:b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EC0000"/>
              </a:buClr>
              <a:buFont typeface="PressWriter Symbols" pitchFamily="2" charset="2"/>
              <a:buAutoNum type="arabicPeriod" startAt="2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deportation of priests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395413" y="273050"/>
            <a:ext cx="652938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“Temple of Reason”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1219200" y="5807075"/>
            <a:ext cx="6694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Come, holy Liberty, inhabit this temple, </a:t>
            </a:r>
            <a:br>
              <a:rPr lang="en-US" alt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Become the goddess of the French people.</a:t>
            </a:r>
          </a:p>
        </p:txBody>
      </p:sp>
      <p:pic>
        <p:nvPicPr>
          <p:cNvPr id="342020" name="Picture 4" descr="gothic_notre_dame-paris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5"/>
          <a:stretch>
            <a:fillRect/>
          </a:stretch>
        </p:blipFill>
        <p:spPr bwMode="auto">
          <a:xfrm>
            <a:off x="1676400" y="1220788"/>
            <a:ext cx="5943600" cy="434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711200" y="212725"/>
            <a:ext cx="7747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5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Festival of Supreme Being</a:t>
            </a:r>
          </a:p>
        </p:txBody>
      </p:sp>
      <p:pic>
        <p:nvPicPr>
          <p:cNvPr id="344067" name="Picture 3" descr="supreme04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5057" r="3778" b="10193"/>
          <a:stretch>
            <a:fillRect/>
          </a:stretch>
        </p:blipFill>
        <p:spPr bwMode="auto">
          <a:xfrm>
            <a:off x="838200" y="1109663"/>
            <a:ext cx="7543800" cy="4833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2590800" y="6096000"/>
            <a:ext cx="411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 new secular holiday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058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Backlash to the</a:t>
            </a:r>
            <a:b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De-Christianization Program</a:t>
            </a:r>
            <a:endParaRPr lang="en-US" altLang="en-US" sz="3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1420813" y="1593850"/>
            <a:ext cx="5986462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4263" indent="-277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76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91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606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178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750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322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894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alienated most of the population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(especially in the rural areas).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Robespierre never supported it.</a:t>
            </a:r>
          </a:p>
          <a:p>
            <a:pPr lvl="1"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 persuaded the Convention to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reaffirm the principle of religious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toleration.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Decree on the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“Liberty of Cults”</a:t>
            </a:r>
            <a:b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was passed</a:t>
            </a:r>
          </a:p>
          <a:p>
            <a:pPr lvl="1"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December 6, 1793.</a:t>
            </a:r>
          </a:p>
          <a:p>
            <a:pPr lvl="1"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BUT, it had little practical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5029200" y="822325"/>
            <a:ext cx="3429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Radical’s Arms:</a:t>
            </a:r>
            <a:b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4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 God!</a:t>
            </a:r>
            <a:b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 Religion!</a:t>
            </a:r>
            <a:b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 King!</a:t>
            </a:r>
            <a:b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 Constitution!</a:t>
            </a:r>
          </a:p>
        </p:txBody>
      </p:sp>
      <p:pic>
        <p:nvPicPr>
          <p:cNvPr id="348163" name="Picture 3" descr="No God No Religion No King No Constitutio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1266" r="2798" b="1266"/>
          <a:stretch>
            <a:fillRect/>
          </a:stretch>
        </p:blipFill>
        <p:spPr bwMode="auto">
          <a:xfrm>
            <a:off x="838200" y="457200"/>
            <a:ext cx="4114800" cy="5867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1562100" y="168275"/>
            <a:ext cx="59817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Terror Intensified:</a:t>
            </a:r>
            <a:b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March to July, 1794</a:t>
            </a:r>
            <a:endParaRPr lang="en-US" altLang="en-US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1219200" y="3765550"/>
            <a:ext cx="71628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17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85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057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8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61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33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05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77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PressWriter Symbols" pitchFamily="2" charset="2"/>
              <a:buChar char="Ô"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Law of 22 Prairial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[June 10, 1794].</a:t>
            </a:r>
          </a:p>
          <a:p>
            <a:pPr lvl="1"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Trials were now limited to deciding only on liberty OR death, with defendants having no rights.</a:t>
            </a:r>
          </a:p>
          <a:p>
            <a:pPr lvl="1"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Were you an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“enemy of the people?”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(the law was so broadly written that almost anyone could fall within its definition!)</a:t>
            </a:r>
            <a:b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5715000" y="1752600"/>
            <a:ext cx="2514600" cy="1295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2057400" cy="7016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Danton &amp; the</a:t>
            </a:r>
            <a:b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“Indulgents”</a:t>
            </a:r>
          </a:p>
        </p:txBody>
      </p:sp>
      <p:sp>
        <p:nvSpPr>
          <p:cNvPr id="350214" name="Line 6"/>
          <p:cNvSpPr>
            <a:spLocks noChangeShapeType="1"/>
          </p:cNvSpPr>
          <p:nvPr/>
        </p:nvSpPr>
        <p:spPr bwMode="auto">
          <a:xfrm flipH="1">
            <a:off x="5105400" y="23622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 rot="-8932900">
            <a:off x="4038600" y="1752600"/>
            <a:ext cx="1143000" cy="1219200"/>
          </a:xfrm>
          <a:prstGeom prst="irregularSeal1">
            <a:avLst/>
          </a:prstGeom>
          <a:gradFill rotWithShape="1">
            <a:gsLst>
              <a:gs pos="0">
                <a:srgbClr val="F06100"/>
              </a:gs>
              <a:gs pos="100000">
                <a:srgbClr val="FFFF66"/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061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 flipH="1">
            <a:off x="914400" y="1752600"/>
            <a:ext cx="2514600" cy="1295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 flipH="1">
            <a:off x="1219200" y="1889125"/>
            <a:ext cx="2057400" cy="10064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Jacques Hébert &amp; the</a:t>
            </a:r>
            <a:b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Hérbetists</a:t>
            </a:r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auto">
          <a:xfrm>
            <a:off x="3352800" y="23622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0219" name="Rectangle 11"/>
          <p:cNvSpPr>
            <a:spLocks noChangeArrowheads="1"/>
          </p:cNvSpPr>
          <p:nvPr/>
        </p:nvSpPr>
        <p:spPr bwMode="auto">
          <a:xfrm>
            <a:off x="5702300" y="3057525"/>
            <a:ext cx="2609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Executed in April, 1794</a:t>
            </a:r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846138" y="3048000"/>
            <a:ext cx="2755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9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Executed in March, 1794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838200" y="160338"/>
            <a:ext cx="75438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French Victory at Fleurus</a:t>
            </a:r>
          </a:p>
        </p:txBody>
      </p:sp>
      <p:pic>
        <p:nvPicPr>
          <p:cNvPr id="352259" name="Picture 3" descr="fleurus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76325"/>
            <a:ext cx="4572000" cy="3952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667000" y="5197475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6400" indent="-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«"/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June 26, 1794.</a:t>
            </a:r>
          </a:p>
          <a:p>
            <a:pPr eaLnBrk="0" hangingPunct="0">
              <a:buClr>
                <a:srgbClr val="D00000"/>
              </a:buClr>
              <a:buFont typeface="Wingdings" panose="05000000000000000000" pitchFamily="2" charset="2"/>
              <a:buChar char="«"/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France defeated Austria.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7239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Storming of the Tuilieres:</a:t>
            </a:r>
            <a:b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August 9-10, 1792</a:t>
            </a:r>
            <a:endParaRPr lang="en-US" altLang="en-US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371600" y="5121275"/>
            <a:ext cx="6553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This was triggered in part by the publication in Paris of the August 3 Brunswick Manifesto, which confirmed popular suspicions concerning the king’s treason.</a:t>
            </a:r>
          </a:p>
        </p:txBody>
      </p:sp>
      <p:pic>
        <p:nvPicPr>
          <p:cNvPr id="264196" name="Picture 4" descr="storming the Tuilerie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209800"/>
            <a:ext cx="5286375" cy="2781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749300" y="411163"/>
            <a:ext cx="77851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“Thermidorean Reaction,” </a:t>
            </a:r>
            <a:r>
              <a:rPr lang="en-US" altLang="en-US" sz="3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1794</a:t>
            </a:r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1524000" y="1752600"/>
            <a:ext cx="6248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5138" indent="-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2350" indent="-277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D00000"/>
              </a:buClr>
              <a:buFont typeface="Even More Dings JL" pitchFamily="34" charset="0"/>
              <a:buChar char="P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July 26 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Robespierre gives a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speech illustrating new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          plots &amp; conspiracies.</a:t>
            </a:r>
          </a:p>
          <a:p>
            <a:pPr lvl="1"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 alienated members of the CPS 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&amp; CGS. </a:t>
            </a:r>
          </a:p>
          <a:p>
            <a:pPr lvl="1" eaLnBrk="0" hangingPunct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many felt threatened by his     implications.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D00000"/>
              </a:buClr>
              <a:buFont typeface="Even More Dings JL" pitchFamily="34" charset="0"/>
              <a:buChar char="P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July 27 </a:t>
            </a: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the Convention arrests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                Robespierre.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</a:b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0" hangingPunct="0">
              <a:buClr>
                <a:srgbClr val="D00000"/>
              </a:buClr>
              <a:buFont typeface="Even More Dings JL" pitchFamily="34" charset="0"/>
              <a:buChar char="P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July 28  Robespierre is tried &amp;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                guillotined</a:t>
            </a: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1295400" y="428625"/>
            <a:ext cx="6594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latin typeface="BlackChancery" pitchFamily="2" charset="0"/>
              </a:rPr>
              <a:t>The Arrest of Robespierre</a:t>
            </a:r>
          </a:p>
        </p:txBody>
      </p:sp>
      <p:pic>
        <p:nvPicPr>
          <p:cNvPr id="356355" name="Picture 3" descr="robespierre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10400" cy="4095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1066800" y="0"/>
            <a:ext cx="67897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Revolution Consumes</a:t>
            </a:r>
            <a:br>
              <a:rPr lang="en-US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Its Own Children</a:t>
            </a:r>
          </a:p>
        </p:txBody>
      </p:sp>
      <p:pic>
        <p:nvPicPr>
          <p:cNvPr id="358403" name="Picture 3" descr="Danton exec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2443163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266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Danton Awaits Execution, 1793</a:t>
            </a:r>
          </a:p>
        </p:txBody>
      </p:sp>
      <p:pic>
        <p:nvPicPr>
          <p:cNvPr id="358405" name="Picture 5" descr="Robespierre wounded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3886200" cy="346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4114800" y="4784725"/>
            <a:ext cx="396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Robespierre Lies Wounded</a:t>
            </a:r>
            <a:b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the Revolutionary Tribunal that will order him to be guillotined, 1794.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785813" y="228600"/>
            <a:ext cx="774858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“Cultural Revolution”Brought About by the Convention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838200" y="2057400"/>
            <a:ext cx="7239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/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0950" indent="-336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224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939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654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2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9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370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94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was premised upon Enlightenment principles of rationality.</a:t>
            </a:r>
          </a:p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metric system of weights and measures</a:t>
            </a:r>
          </a:p>
          <a:p>
            <a:pPr lvl="1" eaLnBrk="0" hangingPunct="0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Was defined by the French Academy of Sciences in 1791 and enforced in 1793.</a:t>
            </a:r>
          </a:p>
          <a:p>
            <a:pPr lvl="1" eaLnBrk="0" hangingPunct="0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replaced weights and measures that had their origins in the Middle Ages.</a:t>
            </a:r>
          </a:p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abolition of slavery within France in 1791 and throughout the French colonies in 1794.</a:t>
            </a:r>
          </a:p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Convention legalized divorce and enacted shared inheritance laws [even for illegitimate offspring] in an attempt to eradicate inequalities.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0200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September Massacres, </a:t>
            </a: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1792</a:t>
            </a:r>
            <a:b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(The dark side of the Revolution!)</a:t>
            </a:r>
          </a:p>
        </p:txBody>
      </p:sp>
      <p:pic>
        <p:nvPicPr>
          <p:cNvPr id="266243" name="Picture 3" descr="img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5382" r="1323"/>
          <a:stretch>
            <a:fillRect/>
          </a:stretch>
        </p:blipFill>
        <p:spPr bwMode="auto">
          <a:xfrm>
            <a:off x="2514600" y="2209800"/>
            <a:ext cx="3810000" cy="213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990600" y="4495800"/>
            <a:ext cx="74898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3225" indent="-403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Rumors that the anti-revolutionary political prisoners were plotting to break out &amp; attack from the rear the armies defending France, while the Prussians attacked from the front.</a:t>
            </a:r>
          </a:p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000" b="1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Buveurs de sang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[“drinkers of blood.”]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 over 2000 killed</a:t>
            </a:r>
            <a:endParaRPr lang="en-US" altLang="en-US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discredited the Revolution among its remaining sympathizers abroad.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256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National Convention</a:t>
            </a:r>
            <a:br>
              <a:rPr lang="en-US" altLang="en-US" sz="4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3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(September, 1792)</a:t>
            </a:r>
            <a:endParaRPr lang="en-US" altLang="en-US" sz="46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1371600" y="1676400"/>
            <a:ext cx="6934200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00" indent="-635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5713" indent="-341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0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Its first act was the formal abolition of the monarchy on September 22, 1792.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</a:t>
            </a:r>
            <a:r>
              <a:rPr lang="en-US" altLang="en-US" sz="2400" b="1">
                <a:solidFill>
                  <a:srgbClr val="D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Year I</a:t>
            </a:r>
            <a:r>
              <a:rPr lang="en-US" alt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of the French Republic.</a:t>
            </a:r>
          </a:p>
          <a:p>
            <a:pPr eaLnBrk="0" hangingPunct="0">
              <a:spcBef>
                <a:spcPct val="50000"/>
              </a:spcBef>
              <a:buClr>
                <a:srgbClr val="EC0000"/>
              </a:buClr>
              <a:buFont typeface="Wingdings" panose="05000000000000000000" pitchFamily="2" charset="2"/>
              <a:buChar char="M"/>
            </a:pPr>
            <a:r>
              <a:rPr lang="en-US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Decree of Fraternity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offered French assistance to any subject peoples who wished to overthrow their governments.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905000" y="5673725"/>
            <a:ext cx="5410200" cy="95567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When France sneezes, </a:t>
            </a:r>
            <a:br>
              <a:rPr lang="en-US" alt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all of Europe catches cold</a:t>
            </a:r>
            <a:r>
              <a:rPr lang="en-US" altLang="en-US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838200" y="204788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Politics of the </a:t>
            </a:r>
            <a:b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National Convention </a:t>
            </a:r>
            <a:r>
              <a:rPr lang="en-US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(1792-1795)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1450975" y="1965325"/>
            <a:ext cx="2055813" cy="457200"/>
          </a:xfrm>
          <a:prstGeom prst="rect">
            <a:avLst/>
          </a:prstGeom>
          <a:solidFill>
            <a:srgbClr val="EC0000"/>
          </a:solidFill>
          <a:ln>
            <a:noFill/>
          </a:ln>
          <a:effectLst>
            <a:prstShdw prst="shdw17" dist="17961" dir="2700000">
              <a:schemeClr val="tx2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The Mountain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5837238" y="1970088"/>
            <a:ext cx="1935162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tx2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D2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Girondists</a:t>
            </a:r>
          </a:p>
        </p:txBody>
      </p:sp>
      <p:sp>
        <p:nvSpPr>
          <p:cNvPr id="272389" name="Line 5"/>
          <p:cNvSpPr>
            <a:spLocks noChangeShapeType="1"/>
          </p:cNvSpPr>
          <p:nvPr/>
        </p:nvSpPr>
        <p:spPr bwMode="auto">
          <a:xfrm>
            <a:off x="3502025" y="2193925"/>
            <a:ext cx="533400" cy="0"/>
          </a:xfrm>
          <a:prstGeom prst="line">
            <a:avLst/>
          </a:prstGeom>
          <a:noFill/>
          <a:ln w="38100">
            <a:solidFill>
              <a:srgbClr val="D2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 flipH="1">
            <a:off x="5330825" y="2193925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2391" name="AutoShape 7"/>
          <p:cNvSpPr>
            <a:spLocks noChangeArrowheads="1"/>
          </p:cNvSpPr>
          <p:nvPr/>
        </p:nvSpPr>
        <p:spPr bwMode="auto">
          <a:xfrm>
            <a:off x="4114800" y="1660525"/>
            <a:ext cx="1146175" cy="9144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chemeClr val="tx2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838200" y="2651125"/>
            <a:ext cx="419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9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20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2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9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6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4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1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rgbClr val="D20000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Power base in Paris.</a:t>
            </a:r>
          </a:p>
          <a:p>
            <a:pPr eaLnBrk="0" hangingPunct="0">
              <a:spcBef>
                <a:spcPct val="50000"/>
              </a:spcBef>
              <a:buClr>
                <a:srgbClr val="D20000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Main support from the </a:t>
            </a:r>
            <a:b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sans-culottes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  <a:buClr>
                <a:srgbClr val="D20000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Would adopt extreme measures to achieve their goals.</a:t>
            </a:r>
          </a:p>
          <a:p>
            <a:pPr eaLnBrk="0" hangingPunct="0">
              <a:spcBef>
                <a:spcPct val="50000"/>
              </a:spcBef>
              <a:buClr>
                <a:srgbClr val="D20000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Saw Paris as the center of the Revolution.</a:t>
            </a:r>
          </a:p>
          <a:p>
            <a:pPr eaLnBrk="0" hangingPunct="0">
              <a:spcBef>
                <a:spcPct val="50000"/>
              </a:spcBef>
              <a:buClr>
                <a:srgbClr val="D20000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More centralized [in Paris] approach to government.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5181600" y="2651125"/>
            <a:ext cx="312420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7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9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209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2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9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6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4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1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Power base in the provinces.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Feared the influence of the </a:t>
            </a:r>
            <a:r>
              <a:rPr lang="en-US" alt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sans-culottes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Feared the dominance of Paris in national politics.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«"/>
            </a:pP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Supported more national government centralization [federalism].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1066800" y="349250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The Political Spectrum</a:t>
            </a:r>
          </a:p>
        </p:txBody>
      </p:sp>
      <p:pic>
        <p:nvPicPr>
          <p:cNvPr id="371715" name="Picture 3" descr="s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9651" r="3168" b="16354"/>
          <a:stretch>
            <a:fillRect/>
          </a:stretch>
        </p:blipFill>
        <p:spPr bwMode="auto">
          <a:xfrm>
            <a:off x="838200" y="2224088"/>
            <a:ext cx="7620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3200400" y="6096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 i="1">
                <a:solidFill>
                  <a:srgbClr val="E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Jacobins</a:t>
            </a: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1524000" y="4875213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Montagnards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(“</a:t>
            </a:r>
            <a:r>
              <a:rPr lang="en-US" alt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Mountain”)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4800600" y="50292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Girondists</a:t>
            </a:r>
          </a:p>
        </p:txBody>
      </p:sp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6172200" y="5348288"/>
            <a:ext cx="18288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 i="1">
                <a:solidFill>
                  <a:srgbClr val="C078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Monarchíen</a:t>
            </a:r>
            <a:br>
              <a:rPr lang="en-US" altLang="en-US" sz="2000" b="1" i="1">
                <a:solidFill>
                  <a:srgbClr val="C078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C078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(Royalists)</a:t>
            </a:r>
          </a:p>
        </p:txBody>
      </p:sp>
      <p:sp>
        <p:nvSpPr>
          <p:cNvPr id="371720" name="Rectangle 8"/>
          <p:cNvSpPr>
            <a:spLocks noChangeArrowheads="1"/>
          </p:cNvSpPr>
          <p:nvPr/>
        </p:nvSpPr>
        <p:spPr bwMode="auto">
          <a:xfrm>
            <a:off x="906463" y="4133850"/>
            <a:ext cx="912812" cy="43497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1790s:</a:t>
            </a:r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V="1">
            <a:off x="7086600" y="3671888"/>
            <a:ext cx="0" cy="1752600"/>
          </a:xfrm>
          <a:prstGeom prst="line">
            <a:avLst/>
          </a:prstGeom>
          <a:noFill/>
          <a:ln w="28575">
            <a:solidFill>
              <a:srgbClr val="C0780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 flipV="1">
            <a:off x="2514600" y="374808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5715000" y="3976688"/>
            <a:ext cx="0" cy="1143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H="1" flipV="1">
            <a:off x="2514600" y="5486400"/>
            <a:ext cx="0" cy="838200"/>
          </a:xfrm>
          <a:prstGeom prst="line">
            <a:avLst/>
          </a:prstGeom>
          <a:noFill/>
          <a:ln w="28575">
            <a:solidFill>
              <a:srgbClr val="E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3886200" y="4418013"/>
            <a:ext cx="18288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Plain</a:t>
            </a:r>
            <a:br>
              <a:rPr lang="en-US" alt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(swing votes)</a:t>
            </a:r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4800600" y="3976688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H="1" flipV="1">
            <a:off x="5105400" y="5486400"/>
            <a:ext cx="0" cy="838200"/>
          </a:xfrm>
          <a:prstGeom prst="line">
            <a:avLst/>
          </a:prstGeom>
          <a:noFill/>
          <a:ln w="28575">
            <a:solidFill>
              <a:srgbClr val="E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1728" name="Line 16"/>
          <p:cNvSpPr>
            <a:spLocks noChangeShapeType="1"/>
          </p:cNvSpPr>
          <p:nvPr/>
        </p:nvSpPr>
        <p:spPr bwMode="auto">
          <a:xfrm>
            <a:off x="2514600" y="6324600"/>
            <a:ext cx="762000" cy="0"/>
          </a:xfrm>
          <a:prstGeom prst="line">
            <a:avLst/>
          </a:prstGeom>
          <a:noFill/>
          <a:ln w="28575">
            <a:solidFill>
              <a:srgbClr val="D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1729" name="Line 17"/>
          <p:cNvSpPr>
            <a:spLocks noChangeShapeType="1"/>
          </p:cNvSpPr>
          <p:nvPr/>
        </p:nvSpPr>
        <p:spPr bwMode="auto">
          <a:xfrm>
            <a:off x="4419600" y="6324600"/>
            <a:ext cx="685800" cy="0"/>
          </a:xfrm>
          <a:prstGeom prst="line">
            <a:avLst/>
          </a:prstGeom>
          <a:noFill/>
          <a:ln w="28575">
            <a:solidFill>
              <a:srgbClr val="D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1730" name="Rectangle 18"/>
          <p:cNvSpPr>
            <a:spLocks noChangeArrowheads="1"/>
          </p:cNvSpPr>
          <p:nvPr/>
        </p:nvSpPr>
        <p:spPr bwMode="auto">
          <a:xfrm>
            <a:off x="827088" y="1622425"/>
            <a:ext cx="1611312" cy="43497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0424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1119</Words>
  <Application>Microsoft Office PowerPoint</Application>
  <PresentationFormat>On-screen Show (4:3)</PresentationFormat>
  <Paragraphs>322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 sans-serif</vt:lpstr>
      <vt:lpstr>Arial</vt:lpstr>
      <vt:lpstr>BilboDisplay</vt:lpstr>
      <vt:lpstr>BlackChancery</vt:lpstr>
      <vt:lpstr>Comic Sans MS</vt:lpstr>
      <vt:lpstr>Even More Dings JL</vt:lpstr>
      <vt:lpstr>Nosferatu</vt:lpstr>
      <vt:lpstr>PressWriter Symbols</vt:lpstr>
      <vt:lpstr>sans-serif</vt:lpstr>
      <vt:lpstr>SkullZ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“Revolutionary Razor”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Revolutionary Calendar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Braun Christine</cp:lastModifiedBy>
  <cp:revision>38</cp:revision>
  <dcterms:created xsi:type="dcterms:W3CDTF">2006-01-09T02:16:19Z</dcterms:created>
  <dcterms:modified xsi:type="dcterms:W3CDTF">2016-01-27T13:00:37Z</dcterms:modified>
</cp:coreProperties>
</file>