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63" r:id="rId2"/>
    <p:sldId id="318" r:id="rId3"/>
    <p:sldId id="321" r:id="rId4"/>
    <p:sldId id="328" r:id="rId5"/>
    <p:sldId id="343" r:id="rId6"/>
    <p:sldId id="344" r:id="rId7"/>
    <p:sldId id="34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63" d="100"/>
          <a:sy n="63" d="100"/>
        </p:scale>
        <p:origin x="2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112682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291973" y="4147637"/>
            <a:ext cx="5765296" cy="25420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The Protestant 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Reformation</a:t>
            </a:r>
            <a:endParaRPr lang="en-US" sz="2400" dirty="0">
              <a:latin typeface="Cooper Black" panose="0208090404030B020404" pitchFamily="18" charset="0"/>
            </a:endParaRP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903750"/>
            <a:ext cx="7936721" cy="436140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 Erasmus and Moore, a monk named </a:t>
            </a:r>
            <a:r>
              <a:rPr lang="en-US" b="1" dirty="0"/>
              <a:t>Martin Luther </a:t>
            </a:r>
            <a:r>
              <a:rPr lang="en-US" dirty="0"/>
              <a:t>began reading classical Christian texts—i.e., St. Augustine and the Bible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Martin Luther was shocked and disturbed to </a:t>
            </a:r>
            <a:r>
              <a:rPr lang="en-US" u="sng" dirty="0"/>
              <a:t>find none of the rituals, traditions, or authority of the Church was mentioned in either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thoroughly reading scripture, Luther came the conclusion that only one thing was required to go to heaven: </a:t>
            </a:r>
            <a:r>
              <a:rPr lang="en-US" u="sng" dirty="0"/>
              <a:t>faith in Jesus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Luther, the Bible justified </a:t>
            </a:r>
            <a:r>
              <a:rPr lang="en-US" u="sng" dirty="0"/>
              <a:t>none of the rituals, traditions, deeds, or powers of the pope/Church</a:t>
            </a:r>
            <a:r>
              <a:rPr lang="en-US" dirty="0"/>
              <a:t>, and wrote fiercely against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October 31</a:t>
            </a:r>
            <a:r>
              <a:rPr lang="en-US" baseline="30000" dirty="0"/>
              <a:t>st</a:t>
            </a:r>
            <a:r>
              <a:rPr lang="en-US" dirty="0"/>
              <a:t>, 1517, he nailed his </a:t>
            </a:r>
            <a:r>
              <a:rPr lang="en-US" b="1" i="1" dirty="0"/>
              <a:t>95 Theses </a:t>
            </a:r>
            <a:r>
              <a:rPr lang="en-US" dirty="0"/>
              <a:t>(all the of the problems he had with the Church) to the doors of the Wittenberg Castle Church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862422" y="799262"/>
            <a:ext cx="464923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Martin Luther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380748-F14B-6949-A081-1A6C7E32B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23" y="857545"/>
            <a:ext cx="2300432" cy="2806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049737-1B48-B141-8572-4A437BFAFA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1"/>
          <a:stretch/>
        </p:blipFill>
        <p:spPr>
          <a:xfrm>
            <a:off x="9874785" y="3232389"/>
            <a:ext cx="1746307" cy="3032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795765" y="1834025"/>
            <a:ext cx="8724446" cy="452661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Luther’s </a:t>
            </a:r>
            <a:r>
              <a:rPr lang="en-US" sz="1600" b="1" i="1" dirty="0"/>
              <a:t>95 Theses</a:t>
            </a:r>
            <a:r>
              <a:rPr lang="en-US" sz="1600" dirty="0"/>
              <a:t>, and following movements across Europe against the Church,</a:t>
            </a:r>
          </a:p>
          <a:p>
            <a:r>
              <a:rPr lang="en-US" sz="1600" dirty="0"/>
              <a:t>       is considered the </a:t>
            </a:r>
            <a:r>
              <a:rPr lang="en-US" sz="1600" u="sng" dirty="0"/>
              <a:t>start of the Protestant Reformation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While Luther simply wanted reform, his ideas would prove too divisive in the </a:t>
            </a:r>
          </a:p>
          <a:p>
            <a:r>
              <a:rPr lang="en-US" sz="1600" dirty="0"/>
              <a:t>       Catholic Church, and </a:t>
            </a:r>
            <a:r>
              <a:rPr lang="en-US" sz="1600" u="sng" dirty="0"/>
              <a:t>those who agreed would Luther would be deemed heretics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basis of Luther’s ideas were simple: that </a:t>
            </a:r>
            <a:r>
              <a:rPr lang="en-US" sz="1600" u="sng" dirty="0"/>
              <a:t>all people should have and read </a:t>
            </a:r>
          </a:p>
          <a:p>
            <a:r>
              <a:rPr lang="en-US" sz="1600" dirty="0"/>
              <a:t>       </a:t>
            </a:r>
            <a:r>
              <a:rPr lang="en-US" sz="1600" u="sng" dirty="0"/>
              <a:t>the Bible, and interpret from it what they believe God wants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So to spread his ideas and his message, </a:t>
            </a:r>
            <a:r>
              <a:rPr lang="en-US" sz="1600" u="sng" dirty="0"/>
              <a:t>Luther depended heavily on the </a:t>
            </a:r>
            <a:r>
              <a:rPr lang="en-US" sz="1600" b="1" dirty="0"/>
              <a:t>printing</a:t>
            </a:r>
          </a:p>
          <a:p>
            <a:r>
              <a:rPr lang="en-US" sz="1600" b="1" dirty="0"/>
              <a:t>       press </a:t>
            </a:r>
            <a:r>
              <a:rPr lang="en-US" sz="1600" dirty="0"/>
              <a:t>and other church leaders to read and carry the message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While only a </a:t>
            </a:r>
            <a:r>
              <a:rPr lang="en-US" sz="1600" u="sng" dirty="0"/>
              <a:t>few people at this time were literate</a:t>
            </a:r>
            <a:r>
              <a:rPr lang="en-US" sz="1600" dirty="0"/>
              <a:t>, the spread of the Bible and Luther’s readings were often </a:t>
            </a:r>
            <a:r>
              <a:rPr lang="en-US" sz="1600" u="sng" dirty="0"/>
              <a:t>read and shared with entire towns</a:t>
            </a:r>
            <a:r>
              <a:rPr lang="en-US" sz="1600" dirty="0"/>
              <a:t>, ultimately making him far more successful than his failed predecessors </a:t>
            </a:r>
            <a:r>
              <a:rPr lang="en-US" sz="1600" b="1" dirty="0"/>
              <a:t>John Wycliffe </a:t>
            </a:r>
            <a:r>
              <a:rPr lang="en-US" sz="1600" dirty="0"/>
              <a:t>in England and</a:t>
            </a:r>
            <a:r>
              <a:rPr lang="en-US" sz="1600" b="1" dirty="0"/>
              <a:t> Jan Hus </a:t>
            </a:r>
            <a:r>
              <a:rPr lang="en-US" sz="1600" dirty="0"/>
              <a:t>in Bohemia decades earlier</a:t>
            </a:r>
            <a:endParaRPr lang="en-US" sz="16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It also contributed to the development of </a:t>
            </a:r>
            <a:r>
              <a:rPr lang="en-US" sz="1600" u="sng" dirty="0"/>
              <a:t>common vernacular language and grammar which, eventually, helped develop national identities in the Modern Era</a:t>
            </a:r>
          </a:p>
        </p:txBody>
      </p:sp>
      <p:pic>
        <p:nvPicPr>
          <p:cNvPr id="17" name="Picture 2" descr="http://etc.usf.edu/clipart/44800/44880/44880_guten_press_lg.gif">
            <a:extLst>
              <a:ext uri="{FF2B5EF4-FFF2-40B4-BE49-F238E27FC236}">
                <a16:creationId xmlns:a16="http://schemas.microsoft.com/office/drawing/2014/main" id="{22762EE4-8C9C-F542-91DF-D22F469C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01" y="1351229"/>
            <a:ext cx="3536849" cy="3512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88106" y="946582"/>
            <a:ext cx="7733212" cy="8092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Individual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2352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800" y="1840685"/>
            <a:ext cx="8375814" cy="398138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Luther’s ideas developed into Lutheranism in the German and Scandinavian areas, The Netherlands, </a:t>
            </a:r>
            <a:r>
              <a:rPr lang="en-US" u="sng" dirty="0"/>
              <a:t>France, Switzerland, and Scotland followed another 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Started by </a:t>
            </a:r>
            <a:r>
              <a:rPr lang="en-US" b="1" dirty="0"/>
              <a:t>John Calvin </a:t>
            </a:r>
            <a:r>
              <a:rPr lang="en-US" dirty="0"/>
              <a:t>and </a:t>
            </a:r>
            <a:r>
              <a:rPr lang="en-US" b="1" dirty="0"/>
              <a:t>Ulrich Zwingli</a:t>
            </a:r>
            <a:r>
              <a:rPr lang="en-US" dirty="0"/>
              <a:t>, Calvinists were very similar to Lutherans: </a:t>
            </a:r>
            <a:r>
              <a:rPr lang="en-US" u="sng" dirty="0"/>
              <a:t>they were against Church traditions, and supported salvation by faith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they disagreed on two primary things:  </a:t>
            </a:r>
            <a:r>
              <a:rPr lang="en-US" b="1" dirty="0"/>
              <a:t>predestination </a:t>
            </a:r>
            <a:r>
              <a:rPr lang="en-US" dirty="0"/>
              <a:t>and </a:t>
            </a:r>
            <a:r>
              <a:rPr lang="en-US" b="1" dirty="0"/>
              <a:t>communion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Calvinists believe everyone is predestined to go to heaven or hell, and can do nothing to change that fate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communion, Calvinists believe the bread and wine represented Jesus’  body, while Lutherans believe it is the actual blood and body of Jesus</a:t>
            </a:r>
          </a:p>
        </p:txBody>
      </p:sp>
      <p:pic>
        <p:nvPicPr>
          <p:cNvPr id="20" name="Picture 2" descr="http://gospelrelevance.com/wp-content/uploads/2016/11/5-encouraging-john-Calvin-Quotes.jpg">
            <a:extLst>
              <a:ext uri="{FF2B5EF4-FFF2-40B4-BE49-F238E27FC236}">
                <a16:creationId xmlns:a16="http://schemas.microsoft.com/office/drawing/2014/main" id="{3BFAC908-56A4-9746-AD84-50A5C9212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7" t="5960" r="14076" b="3503"/>
          <a:stretch/>
        </p:blipFill>
        <p:spPr bwMode="auto">
          <a:xfrm>
            <a:off x="8652759" y="2122651"/>
            <a:ext cx="2990588" cy="3417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311784" y="825388"/>
            <a:ext cx="3751379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Calvinism</a:t>
            </a:r>
          </a:p>
        </p:txBody>
      </p:sp>
    </p:spTree>
    <p:extLst>
      <p:ext uri="{BB962C8B-B14F-4D97-AF65-F5344CB8AC3E}">
        <p14:creationId xmlns:p14="http://schemas.microsoft.com/office/powerpoint/2010/main" val="39941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632255" y="1882294"/>
            <a:ext cx="10005365" cy="430421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Luther expected those that read the Bible would agree with his </a:t>
            </a:r>
          </a:p>
          <a:p>
            <a:r>
              <a:rPr lang="en-US" dirty="0"/>
              <a:t>     ideas, however, it soon became clear that </a:t>
            </a:r>
            <a:r>
              <a:rPr lang="en-US" u="sng" dirty="0"/>
              <a:t>others would often </a:t>
            </a:r>
          </a:p>
          <a:p>
            <a:r>
              <a:rPr lang="en-US" dirty="0"/>
              <a:t>    </a:t>
            </a:r>
            <a:r>
              <a:rPr lang="en-US" u="sng" dirty="0"/>
              <a:t>disagree with his interpretations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Besides Calvin and Zwingli, other, more radical groups began </a:t>
            </a:r>
          </a:p>
          <a:p>
            <a:r>
              <a:rPr lang="en-US" dirty="0"/>
              <a:t>     to read and interpret the Bible for themselves: </a:t>
            </a:r>
            <a:r>
              <a:rPr lang="en-US" b="1" dirty="0"/>
              <a:t>the Anabaptists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Upon reading scripture for themselves, they believed that in order</a:t>
            </a:r>
          </a:p>
          <a:p>
            <a:r>
              <a:rPr lang="en-US" dirty="0"/>
              <a:t>     to go to heaven, an </a:t>
            </a:r>
            <a:r>
              <a:rPr lang="en-US" u="sng" dirty="0"/>
              <a:t>adult must choose to be baptized</a:t>
            </a:r>
            <a:r>
              <a:rPr lang="en-US" dirty="0"/>
              <a:t> (i.e., not kids)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Anabaptists often </a:t>
            </a:r>
            <a:r>
              <a:rPr lang="en-US" u="sng" dirty="0"/>
              <a:t>violently defended their ideas</a:t>
            </a:r>
            <a:r>
              <a:rPr lang="en-US" dirty="0"/>
              <a:t> when the Catholic or Protestant </a:t>
            </a:r>
            <a:r>
              <a:rPr lang="en-US" u="sng" dirty="0"/>
              <a:t>state rulers attempted to control their 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result, both Catholic and Protestant leaders </a:t>
            </a:r>
            <a:r>
              <a:rPr lang="en-US" u="sng" dirty="0"/>
              <a:t>considered them ‘radical’</a:t>
            </a:r>
            <a:r>
              <a:rPr lang="en-US" dirty="0"/>
              <a:t> and often </a:t>
            </a:r>
            <a:r>
              <a:rPr lang="en-US" u="sng" dirty="0"/>
              <a:t>killed, tortured, imprisoned and chased Anabaptists out of their towns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903321" y="879032"/>
            <a:ext cx="630279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Different Interpretations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20" y="1296002"/>
            <a:ext cx="3572003" cy="3019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34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851710" y="1481488"/>
            <a:ext cx="10589981" cy="526789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Aside from violence against the Anabaptists, a much larger and more </a:t>
            </a:r>
          </a:p>
          <a:p>
            <a:r>
              <a:rPr lang="en-US" sz="1600" dirty="0"/>
              <a:t>      violent movement would begin as a result of people reading the</a:t>
            </a:r>
          </a:p>
          <a:p>
            <a:r>
              <a:rPr lang="en-US" sz="1600" dirty="0"/>
              <a:t>      Bible: </a:t>
            </a:r>
            <a:r>
              <a:rPr lang="en-US" sz="1600" b="1" dirty="0"/>
              <a:t>German Peasant Revolts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Bible is filled with passages about being kind, helping the needy,</a:t>
            </a:r>
          </a:p>
          <a:p>
            <a:r>
              <a:rPr lang="en-US" sz="1600" dirty="0"/>
              <a:t>      not being greedy, and about rulers being kind and benevolent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Peasants, however, under the feudal system were not treated this way:</a:t>
            </a:r>
          </a:p>
          <a:p>
            <a:r>
              <a:rPr lang="en-US" sz="1600" dirty="0"/>
              <a:t>      they were </a:t>
            </a:r>
            <a:r>
              <a:rPr lang="en-US" sz="1600" u="sng" dirty="0"/>
              <a:t>overtaxed, overworked, and their rulers lived luxurious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the peasants</a:t>
            </a:r>
            <a:r>
              <a:rPr lang="en-US" sz="1600" u="sng" dirty="0"/>
              <a:t>, Christians should be a harmonious Christian society</a:t>
            </a:r>
            <a:r>
              <a:rPr lang="en-US" sz="1600" dirty="0"/>
              <a:t>, whose rulers rule kindly, don’t overtax or overwork, and provide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a result, in 1524, hundreds of towns </a:t>
            </a:r>
            <a:r>
              <a:rPr lang="en-US" sz="1600" u="sng" dirty="0"/>
              <a:t>rose up against their lords and rulers</a:t>
            </a:r>
            <a:r>
              <a:rPr lang="en-US" sz="1600" dirty="0"/>
              <a:t>, killing and murdering thousands on a rampage that took over two years to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While the </a:t>
            </a:r>
            <a:r>
              <a:rPr lang="en-US" sz="1600" u="sng" dirty="0"/>
              <a:t>issues themselves were not religious</a:t>
            </a:r>
            <a:r>
              <a:rPr lang="en-US" sz="1600" dirty="0"/>
              <a:t>, it was </a:t>
            </a:r>
            <a:r>
              <a:rPr lang="en-US" sz="1600" u="sng" dirty="0"/>
              <a:t>Luther’s ideas about Christianity and their interpretations of the Bible that were the direct cause of the revolt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r>
              <a:rPr lang="en-US" sz="1600" dirty="0"/>
              <a:t>     </a:t>
            </a:r>
            <a:r>
              <a:rPr lang="en-US" sz="1600" b="1" dirty="0"/>
              <a:t> Note</a:t>
            </a:r>
            <a:r>
              <a:rPr lang="en-US" sz="1600" dirty="0"/>
              <a:t>: While this particular set of revolts was set off due to interpretations of scripture, </a:t>
            </a:r>
            <a:r>
              <a:rPr lang="en-US" sz="1600" u="sng" dirty="0"/>
              <a:t>many peasant rebellions would </a:t>
            </a:r>
          </a:p>
          <a:p>
            <a:r>
              <a:rPr lang="en-US" sz="1600" dirty="0"/>
              <a:t>      </a:t>
            </a:r>
            <a:r>
              <a:rPr lang="en-US" sz="1600" u="sng" dirty="0"/>
              <a:t>emerge during the Early Modern Era as nobles increasingly attempted to extract heavier tax duties from peasants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541696" y="505775"/>
            <a:ext cx="7022321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Peasant Revolts (1524-1526)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68" y="687697"/>
            <a:ext cx="3264189" cy="31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lidego.com/res/palooza/europe/ProtReformationThroughMaps/3E92C768.jpg">
            <a:extLst>
              <a:ext uri="{FF2B5EF4-FFF2-40B4-BE49-F238E27FC236}">
                <a16:creationId xmlns:a16="http://schemas.microsoft.com/office/drawing/2014/main" id="{AD1FD747-B73D-764C-B3F2-68137D44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67" y="1013677"/>
            <a:ext cx="5519967" cy="6242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2487181" y="111392"/>
            <a:ext cx="7022321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Cooper Black" panose="0208090404030B020404" pitchFamily="18" charset="0"/>
              </a:rPr>
              <a:t>Peasant Revolts (1524-1526)</a:t>
            </a:r>
          </a:p>
        </p:txBody>
      </p:sp>
    </p:spTree>
    <p:extLst>
      <p:ext uri="{BB962C8B-B14F-4D97-AF65-F5344CB8AC3E}">
        <p14:creationId xmlns:p14="http://schemas.microsoft.com/office/powerpoint/2010/main" val="145861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30527</TotalTime>
  <Words>815</Words>
  <Application>Microsoft Office PowerPoint</Application>
  <PresentationFormat>Widescreen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178</cp:revision>
  <dcterms:created xsi:type="dcterms:W3CDTF">2017-08-07T18:53:06Z</dcterms:created>
  <dcterms:modified xsi:type="dcterms:W3CDTF">2019-09-03T12:36:35Z</dcterms:modified>
</cp:coreProperties>
</file>