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1"/>
  </p:notesMasterIdLst>
  <p:sldIdLst>
    <p:sldId id="263" r:id="rId2"/>
    <p:sldId id="352" r:id="rId3"/>
    <p:sldId id="354" r:id="rId4"/>
    <p:sldId id="356" r:id="rId5"/>
    <p:sldId id="358" r:id="rId6"/>
    <p:sldId id="362" r:id="rId7"/>
    <p:sldId id="363" r:id="rId8"/>
    <p:sldId id="364" r:id="rId9"/>
    <p:sldId id="3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357"/>
    <a:srgbClr val="BF0C0A"/>
    <a:srgbClr val="E13314"/>
    <a:srgbClr val="37827D"/>
    <a:srgbClr val="FFA6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01"/>
    <p:restoredTop sz="94705"/>
  </p:normalViewPr>
  <p:slideViewPr>
    <p:cSldViewPr snapToGrid="0">
      <p:cViewPr varScale="1">
        <p:scale>
          <a:sx n="63" d="100"/>
          <a:sy n="63" d="100"/>
        </p:scale>
        <p:origin x="284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CC7C4-CE44-3A49-960C-9C6F7AD59078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0D10C-CD6E-FA4B-B8FD-F3CA9E489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8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0D10C-CD6E-FA4B-B8FD-F3CA9E4899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96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22185-2E89-4A6C-92A0-61620D4269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52F0E8-4756-42A9-A2C9-7AF6AE7D5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16776-89DF-4A92-87FC-D497772BE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C0797-6754-4DAE-AADB-F6D8EB554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8D083-B171-40D7-AEB9-EBA10AD91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9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C6048-E21C-4C0C-9303-6EDB11254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9E4BA6-96B4-4DBE-90B9-BDDF3B655C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4EA14-FBCE-407A-A186-E6C1FD13B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890D0-284B-4F8D-AA82-D67D56D91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83419-64E6-4055-B6B3-D5B9F7AFD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91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2343B9-CCDB-429E-BF13-EF95AC157B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F60D5A-D869-408B-86A9-BF48B4B94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0B1B3-1878-4BCE-82A6-1D7212A8A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1F16C-D988-4023-BC7A-20F47A85F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B26AE-5DFB-49CA-90BD-85D4482AC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47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5F644-CA44-4867-8E9C-E79ED1580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B2FFD-429E-488D-8D49-DF9579E10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179C7-9F91-4453-8D33-A621480C7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3049B-1FA2-4640-BD00-E3DF3A787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7C417-AFA5-402A-867F-71FB8331F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44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FAE30-7B64-40FD-83AC-DE681F538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1DFABA-56A0-493C-B25D-3D134D06C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0E740-26F7-4241-9842-69C5232AD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D2A23-5E70-4E2E-840B-87F376B71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DFE5B-7B84-4A93-B52E-D0C771CB3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5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600FD-C575-4945-8A1D-10F5045CF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04E67-5105-4E8F-8742-E3B914709E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6961E4-087B-4A0B-9C07-D8BD82501E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172C4C-528A-4C92-8B9D-6C82DFB3F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C150C5-0907-43C2-94BE-429BE6B9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4F5B40-2EEE-40D6-9172-1AD0FFB12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0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3027A-E509-44CF-A08B-4DBA1E2DF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73CCA2-FC9D-4D6F-8C1B-8D998C510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82493-D041-4D1D-8456-6C3F00709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B6E211-B289-44EF-8693-AD786EC7D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6B081A-C9B8-4DE6-8DE4-DAC5779477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C40ECC-58B7-49E3-8FA9-32636BFAB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7B67B7-3FB4-4E86-92F6-CA158D5D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7D13E6-1222-4144-A928-7FAFA0C12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46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4D309-3A89-467A-8247-6C7FE6CDC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BEFE54-CDE7-4CAC-AB56-24B81CB9C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1F1BA3-FAC3-49AC-AA14-A75F3DD93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ECB3B8-9C5C-4E5F-B437-8E6484FA0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76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C83583-92E4-40A3-BD71-8CD01161E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CAD110-F5CE-4A37-AE99-620D3A02E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3C313-6461-43BF-85CD-DBECFA18C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23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A68A0-DE62-41C4-8A34-F3AF313F5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526BF-9538-4D0A-9C32-A6DC78A2B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23F62B-EABB-4A19-A354-2182BF60E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DF8ABD-E8E2-45B5-AE4B-091477077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957070-54AE-41F4-A1BC-0F3B92567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D4B1E-1522-48D4-84D7-A588022A3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78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3BFC2-6A75-4A98-BA8E-15FD6FF7E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E54998-20C8-4ABF-ADB5-CDA68607A8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C429E-ABF4-4B10-9688-D36C03AD9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B73B98-E0A9-4161-AB72-667584A74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536375-A122-4C07-B359-2ACE042A6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B5715-8D3C-460D-B7ED-AFC6A41A7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49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E0F297-EB5A-47E8-9EEE-A35BDA92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F1F66-6A1D-4A93-9C1F-7BC733AC9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01A2C-EB91-4D60-8E66-54D5473BE0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86853-EEEE-43B2-93F3-2AC8F02F53D6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D73FD-90F4-4B1B-B616-DEA490FAFB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C8438-D759-4DF5-A1C4-FBDC6FF864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35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id="{68E67ED0-0CBD-4D20-BC5C-13674A743FEC}"/>
              </a:ext>
            </a:extLst>
          </p:cNvPr>
          <p:cNvSpPr/>
          <p:nvPr/>
        </p:nvSpPr>
        <p:spPr>
          <a:xfrm>
            <a:off x="-1121026" y="373843"/>
            <a:ext cx="10297452" cy="19353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dirty="0">
                <a:latin typeface="Cooper Black" panose="0208090404030B020404" pitchFamily="18" charset="0"/>
              </a:rPr>
              <a:t>Period 3: 1815 CE – 1914 CE</a:t>
            </a:r>
          </a:p>
          <a:p>
            <a:pPr algn="r"/>
            <a:r>
              <a:rPr lang="en-US" sz="4800" dirty="0">
                <a:latin typeface="Cooper Black" panose="0208090404030B020404" pitchFamily="18" charset="0"/>
              </a:rPr>
              <a:t>The Industrial Revolution</a:t>
            </a:r>
          </a:p>
          <a:p>
            <a:pPr algn="r"/>
            <a:endParaRPr lang="en-US" sz="24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302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73DED8D-8063-40E0-93D3-E4F341D791EA}"/>
              </a:ext>
            </a:extLst>
          </p:cNvPr>
          <p:cNvSpPr/>
          <p:nvPr/>
        </p:nvSpPr>
        <p:spPr>
          <a:xfrm>
            <a:off x="362831" y="1710161"/>
            <a:ext cx="10400107" cy="436948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China and India had for centuries dominated manufacturing </a:t>
            </a:r>
          </a:p>
          <a:p>
            <a:r>
              <a:rPr lang="en-US" dirty="0"/>
              <a:t>      all through the 19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wasn’t until the </a:t>
            </a:r>
            <a:r>
              <a:rPr lang="en-US" u="sng" dirty="0"/>
              <a:t>18</a:t>
            </a:r>
            <a:r>
              <a:rPr lang="en-US" u="sng" baseline="30000" dirty="0"/>
              <a:t>th</a:t>
            </a:r>
            <a:r>
              <a:rPr lang="en-US" u="sng" dirty="0"/>
              <a:t> century that any other region would </a:t>
            </a:r>
          </a:p>
          <a:p>
            <a:r>
              <a:rPr lang="en-US" dirty="0"/>
              <a:t>      </a:t>
            </a:r>
            <a:r>
              <a:rPr lang="en-US" u="sng" dirty="0"/>
              <a:t>begin to challenge them, starting in Great Britain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Europeans had long been producing </a:t>
            </a:r>
            <a:r>
              <a:rPr lang="en-US" b="1" dirty="0"/>
              <a:t>textiles</a:t>
            </a:r>
            <a:r>
              <a:rPr lang="en-US" dirty="0"/>
              <a:t>, like those of China </a:t>
            </a:r>
          </a:p>
          <a:p>
            <a:r>
              <a:rPr lang="en-US" dirty="0"/>
              <a:t>      and India, with the putting out system—but Chinese and India </a:t>
            </a:r>
          </a:p>
          <a:p>
            <a:r>
              <a:rPr lang="en-US" dirty="0"/>
              <a:t>      production were far superior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Britain, and other Europeans, </a:t>
            </a:r>
            <a:r>
              <a:rPr lang="en-US" u="sng" dirty="0"/>
              <a:t>would not surpass China and India</a:t>
            </a:r>
            <a:r>
              <a:rPr lang="en-US" dirty="0"/>
              <a:t> until they began to </a:t>
            </a:r>
            <a:r>
              <a:rPr lang="en-US" u="sng" dirty="0"/>
              <a:t>mechanize  production—meaning, replacing human workers with machines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1760, British inventors did just that with the </a:t>
            </a:r>
            <a:r>
              <a:rPr lang="en-US" u="sng" dirty="0"/>
              <a:t>spinning jenny and the water frame</a:t>
            </a:r>
            <a:r>
              <a:rPr lang="en-US" dirty="0"/>
              <a:t>—they </a:t>
            </a:r>
            <a:r>
              <a:rPr lang="en-US" u="sng" dirty="0"/>
              <a:t>took slow,  ineffective human textile production and mechanized it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772927" y="658329"/>
            <a:ext cx="4175917" cy="8339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oper Black" panose="0208090404030B020404" pitchFamily="18" charset="0"/>
              </a:rPr>
              <a:t>British Textiles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47BCEF8-2C48-0B49-B356-764A8119AB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206" y="1256883"/>
            <a:ext cx="4577413" cy="32050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7670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73DED8D-8063-40E0-93D3-E4F341D791EA}"/>
              </a:ext>
            </a:extLst>
          </p:cNvPr>
          <p:cNvSpPr/>
          <p:nvPr/>
        </p:nvSpPr>
        <p:spPr>
          <a:xfrm>
            <a:off x="486049" y="2114360"/>
            <a:ext cx="7224742" cy="3830367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Textile production is actually what accelerated industrial revolution, as these </a:t>
            </a:r>
            <a:r>
              <a:rPr lang="en-US" sz="1600" u="sng" dirty="0"/>
              <a:t>machines required greater and greater sources of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While many were initially powered by water and wind mill, production was </a:t>
            </a:r>
            <a:r>
              <a:rPr lang="en-US" sz="1600" u="sng" dirty="0"/>
              <a:t>limited to windy areas and fast-flowing rivers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James Watts steam engine </a:t>
            </a:r>
            <a:r>
              <a:rPr lang="en-US" sz="1600" dirty="0"/>
              <a:t>(1775) changed that, but allowing the </a:t>
            </a:r>
            <a:r>
              <a:rPr lang="en-US" sz="1600" u="sng" dirty="0"/>
              <a:t>use of coal</a:t>
            </a:r>
            <a:r>
              <a:rPr lang="en-US" sz="1600" dirty="0"/>
              <a:t>, something that was abundant in Great Britain, as a source of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As steam entered and cooled, it created a vacuum that drove a piston, thus creating mechanized force that be used in many different 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This also provided a </a:t>
            </a:r>
            <a:r>
              <a:rPr lang="en-US" sz="1600" u="sng" dirty="0"/>
              <a:t>high-power source for larger, iron machinery and manufactured products</a:t>
            </a:r>
            <a:r>
              <a:rPr lang="en-US" sz="1600" dirty="0"/>
              <a:t>, optimal for </a:t>
            </a:r>
            <a:r>
              <a:rPr lang="en-US" sz="1600" u="sng" dirty="0"/>
              <a:t>Britain which had large iron and coal deposits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1216507" y="1111933"/>
            <a:ext cx="3429680" cy="8339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oper Black" panose="0208090404030B020404" pitchFamily="18" charset="0"/>
              </a:rPr>
              <a:t>Great Britain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636BC2-2C30-F24A-A4FB-0C9453864A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610" y="2114360"/>
            <a:ext cx="4009764" cy="38238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1846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73DED8D-8063-40E0-93D3-E4F341D791EA}"/>
              </a:ext>
            </a:extLst>
          </p:cNvPr>
          <p:cNvSpPr/>
          <p:nvPr/>
        </p:nvSpPr>
        <p:spPr>
          <a:xfrm>
            <a:off x="408227" y="1987517"/>
            <a:ext cx="10265195" cy="421639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As Britain (and the Netherlands) showcased a </a:t>
            </a:r>
            <a:r>
              <a:rPr lang="en-US" sz="1600" u="sng" dirty="0"/>
              <a:t>Parliamentary </a:t>
            </a:r>
          </a:p>
          <a:p>
            <a:r>
              <a:rPr lang="en-US" sz="1600" dirty="0"/>
              <a:t>      </a:t>
            </a:r>
            <a:r>
              <a:rPr lang="en-US" sz="1600" u="sng" dirty="0"/>
              <a:t>government that included the urban gentry</a:t>
            </a:r>
            <a:r>
              <a:rPr lang="en-US" sz="1600" dirty="0"/>
              <a:t>, most limitations, </a:t>
            </a:r>
          </a:p>
          <a:p>
            <a:r>
              <a:rPr lang="en-US" sz="1600" dirty="0"/>
              <a:t>      such as </a:t>
            </a:r>
            <a:r>
              <a:rPr lang="en-US" sz="1600" u="sng" dirty="0"/>
              <a:t>guilds and tariffs were removed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This allowed </a:t>
            </a:r>
            <a:r>
              <a:rPr lang="en-US" sz="1600" u="sng" dirty="0"/>
              <a:t>people and labor to move freely, working or</a:t>
            </a:r>
          </a:p>
          <a:p>
            <a:r>
              <a:rPr lang="en-US" sz="1600" dirty="0"/>
              <a:t>      </a:t>
            </a:r>
            <a:r>
              <a:rPr lang="en-US" sz="1600" u="sng" dirty="0"/>
              <a:t>investing on whatever they were good at or passionate about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Additionally, </a:t>
            </a:r>
            <a:r>
              <a:rPr lang="en-US" sz="1600" u="sng" dirty="0"/>
              <a:t>governments began to provide monetary incentives, rewards, and awards to inventors such as the</a:t>
            </a:r>
            <a:r>
              <a:rPr lang="en-US" sz="1600" dirty="0"/>
              <a:t> </a:t>
            </a:r>
            <a:r>
              <a:rPr lang="en-US" sz="1600" b="1" dirty="0"/>
              <a:t>Nobel Prize</a:t>
            </a:r>
            <a:r>
              <a:rPr lang="en-US" sz="1600" dirty="0"/>
              <a:t>, as well as</a:t>
            </a:r>
            <a:r>
              <a:rPr lang="en-US" sz="1600" b="1" dirty="0"/>
              <a:t> patents </a:t>
            </a:r>
            <a:r>
              <a:rPr lang="en-US" sz="1600" dirty="0"/>
              <a:t>to protect inventor profits/rights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As a result, the available resources and supportive gov. of Britain allowed it to lead the way in industrialization, and it </a:t>
            </a:r>
            <a:r>
              <a:rPr lang="en-US" sz="1600" u="sng" dirty="0"/>
              <a:t>VASTLY increased manufacturing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This was most evident at the </a:t>
            </a:r>
            <a:r>
              <a:rPr lang="en-US" sz="1600" b="1" dirty="0"/>
              <a:t>Crystal Palace Exhibition in 1851</a:t>
            </a:r>
            <a:r>
              <a:rPr lang="en-US" sz="1600" dirty="0"/>
              <a:t>, where </a:t>
            </a:r>
            <a:r>
              <a:rPr lang="en-US" sz="1600" u="sng" dirty="0"/>
              <a:t>British inventions and manufacturing goods FAR outnumbered all other countries at the fair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758636" y="1046989"/>
            <a:ext cx="5093589" cy="8339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atin typeface="Cooper Black" panose="0208090404030B020404" pitchFamily="18" charset="0"/>
              </a:rPr>
              <a:t>Culture of Invention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6C1161-A7F9-8448-91F7-A78702DEC5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633" y="993107"/>
            <a:ext cx="5552990" cy="2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0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73DED8D-8063-40E0-93D3-E4F341D791EA}"/>
              </a:ext>
            </a:extLst>
          </p:cNvPr>
          <p:cNvSpPr/>
          <p:nvPr/>
        </p:nvSpPr>
        <p:spPr>
          <a:xfrm>
            <a:off x="362829" y="1633928"/>
            <a:ext cx="10819833" cy="4693205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Advances in steel production and the steam engine revolutionized </a:t>
            </a:r>
          </a:p>
          <a:p>
            <a:r>
              <a:rPr lang="en-US" dirty="0"/>
              <a:t>     transportation with </a:t>
            </a:r>
            <a:r>
              <a:rPr lang="en-US" u="sng" dirty="0"/>
              <a:t>the invention and cheap spread of the railroad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Railroads made </a:t>
            </a:r>
            <a:r>
              <a:rPr lang="en-US" u="sng" dirty="0"/>
              <a:t>transportation costs lower, and boosted economic </a:t>
            </a:r>
          </a:p>
          <a:p>
            <a:r>
              <a:rPr lang="en-US" dirty="0"/>
              <a:t>      </a:t>
            </a:r>
            <a:r>
              <a:rPr lang="en-US" u="sng" dirty="0"/>
              <a:t>efficiency,</a:t>
            </a:r>
            <a:r>
              <a:rPr lang="en-US" dirty="0"/>
              <a:t> as well as </a:t>
            </a:r>
            <a:r>
              <a:rPr lang="en-US" u="sng" dirty="0"/>
              <a:t>reduced travel time for cargo and passengers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This revolutionized society and travel</a:t>
            </a:r>
            <a:r>
              <a:rPr lang="en-US" dirty="0"/>
              <a:t>, and additionally </a:t>
            </a:r>
            <a:r>
              <a:rPr lang="en-US" u="sng" dirty="0"/>
              <a:t>required </a:t>
            </a:r>
          </a:p>
          <a:p>
            <a:r>
              <a:rPr lang="en-US" dirty="0"/>
              <a:t>     </a:t>
            </a:r>
            <a:r>
              <a:rPr lang="en-US" u="sng" dirty="0"/>
              <a:t>governments to</a:t>
            </a:r>
            <a:r>
              <a:rPr lang="en-US" dirty="0"/>
              <a:t> </a:t>
            </a:r>
            <a:r>
              <a:rPr lang="en-US" b="1" dirty="0"/>
              <a:t>standardize time</a:t>
            </a:r>
            <a:r>
              <a:rPr lang="en-US" dirty="0"/>
              <a:t>—something that previously varied from region to region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Railroads were incredibly efficient, but also </a:t>
            </a:r>
            <a:r>
              <a:rPr lang="en-US" u="sng" dirty="0"/>
              <a:t>required a large amount of labor and capital (money) to lay</a:t>
            </a:r>
            <a:r>
              <a:rPr lang="en-US" dirty="0"/>
              <a:t>, which also </a:t>
            </a:r>
            <a:r>
              <a:rPr lang="en-US" u="sng" dirty="0"/>
              <a:t>required a complex and stable banking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The Bank of England </a:t>
            </a:r>
            <a:r>
              <a:rPr lang="en-US" dirty="0"/>
              <a:t>provided a massive advantage for British railroads, as </a:t>
            </a:r>
            <a:r>
              <a:rPr lang="en-US" u="sng" dirty="0"/>
              <a:t>Britain, and later Germany, would lay far more track than the rest of Europe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771393" y="705965"/>
            <a:ext cx="2845064" cy="8339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oper Black" panose="0208090404030B020404" pitchFamily="18" charset="0"/>
              </a:rPr>
              <a:t>Railroads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C5ED7D-A958-E74E-BA48-6BA2A10F0E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932" y="806973"/>
            <a:ext cx="4708841" cy="30411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6608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8E602AF8-15D6-3043-9812-ABFF31102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537" y="1130353"/>
            <a:ext cx="8973282" cy="5427388"/>
          </a:xfrm>
          <a:prstGeom prst="rect">
            <a:avLst/>
          </a:prstGeom>
        </p:spPr>
      </p:pic>
      <p:sp>
        <p:nvSpPr>
          <p:cNvPr id="5" name="Rectangle: Rounded Corners 11">
            <a:extLst>
              <a:ext uri="{FF2B5EF4-FFF2-40B4-BE49-F238E27FC236}">
                <a16:creationId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758422" y="148245"/>
            <a:ext cx="7641918" cy="8339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oper Black" panose="0208090404030B020404" pitchFamily="18" charset="0"/>
              </a:rPr>
              <a:t>Kilometers of Railroad Track</a:t>
            </a:r>
          </a:p>
        </p:txBody>
      </p:sp>
    </p:spTree>
    <p:extLst>
      <p:ext uri="{BB962C8B-B14F-4D97-AF65-F5344CB8AC3E}">
        <p14:creationId xmlns:p14="http://schemas.microsoft.com/office/powerpoint/2010/main" val="4099895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362830" y="530867"/>
            <a:ext cx="7641918" cy="8339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oper Black" panose="0208090404030B020404" pitchFamily="18" charset="0"/>
              </a:rPr>
              <a:t>Railroad Expansion in Britain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2FB793BB-49D4-1146-8DEC-C388098BBF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47"/>
          <a:stretch/>
        </p:blipFill>
        <p:spPr>
          <a:xfrm>
            <a:off x="1348826" y="1525453"/>
            <a:ext cx="9174269" cy="495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32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73DED8D-8063-40E0-93D3-E4F341D791EA}"/>
              </a:ext>
            </a:extLst>
          </p:cNvPr>
          <p:cNvSpPr/>
          <p:nvPr/>
        </p:nvSpPr>
        <p:spPr>
          <a:xfrm>
            <a:off x="589809" y="1867710"/>
            <a:ext cx="7596948" cy="4031405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Industrialization on the continent was far </a:t>
            </a:r>
            <a:r>
              <a:rPr lang="en-US" sz="1600" u="sng" dirty="0"/>
              <a:t>slower—slowed by government less friendly to the urban gentry</a:t>
            </a:r>
            <a:r>
              <a:rPr lang="en-US" sz="1600" dirty="0"/>
              <a:t> (i.e., a lack of rep. assemblies),  </a:t>
            </a:r>
            <a:r>
              <a:rPr lang="en-US" sz="1600" u="sng" dirty="0"/>
              <a:t>as well as many conflicts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French Rev., Revs of 1830 and 1848 also made continental countries too unstable to foster industrialization, and </a:t>
            </a:r>
            <a:r>
              <a:rPr lang="en-US" sz="1600" u="sng" dirty="0"/>
              <a:t>agriculture remained the focus of economies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 </a:t>
            </a:r>
            <a:r>
              <a:rPr lang="en-US" sz="1600" u="sng" dirty="0"/>
              <a:t>Eastern Europe, serfdom was still the dominant economic force</a:t>
            </a:r>
            <a:r>
              <a:rPr lang="en-US" sz="1600" dirty="0"/>
              <a:t>, remaining even in </a:t>
            </a:r>
            <a:r>
              <a:rPr lang="en-US" sz="1600" u="sng" dirty="0"/>
              <a:t>Russia until</a:t>
            </a:r>
            <a:r>
              <a:rPr lang="en-US" sz="1600" b="1" dirty="0"/>
              <a:t> tsar Alexander II emancipated the serfs in 1861 </a:t>
            </a:r>
            <a:r>
              <a:rPr lang="en-US" sz="1600" dirty="0"/>
              <a:t>in an attempt to catch up to the West socially, and, unintentionally, to provide a source of industrial wage labor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Additionally, areas like </a:t>
            </a:r>
            <a:r>
              <a:rPr lang="en-US" sz="1600" u="sng" dirty="0"/>
              <a:t>France and Eastern Europe lacked high-quality iron and coal deposits</a:t>
            </a:r>
            <a:r>
              <a:rPr lang="en-US" sz="1600" dirty="0"/>
              <a:t>, something Britain, Belgium, and Germany had in high amounts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u="sng" dirty="0"/>
              <a:t>France and Eastern Europe also lacked the advanced and consistent banking system </a:t>
            </a:r>
            <a:r>
              <a:rPr lang="en-US" sz="1600" dirty="0"/>
              <a:t>that allowed for the expansion of railroads, resulting in slow railroad expansion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207187" y="868093"/>
            <a:ext cx="7283109" cy="8339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oper Black" panose="0208090404030B020404" pitchFamily="18" charset="0"/>
              </a:rPr>
              <a:t>Continental Industrialization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A5DDC2-87B5-6844-958C-95E12F516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570" y="1001907"/>
            <a:ext cx="3554599" cy="53252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5967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73DED8D-8063-40E0-93D3-E4F341D791EA}"/>
              </a:ext>
            </a:extLst>
          </p:cNvPr>
          <p:cNvSpPr/>
          <p:nvPr/>
        </p:nvSpPr>
        <p:spPr>
          <a:xfrm>
            <a:off x="362829" y="1633928"/>
            <a:ext cx="7192214" cy="4693205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Germany, like Britain, had a </a:t>
            </a:r>
            <a:r>
              <a:rPr lang="en-US" sz="1600" u="sng" dirty="0"/>
              <a:t>ready source of coal and iron</a:t>
            </a:r>
            <a:r>
              <a:rPr lang="en-US" sz="1600" dirty="0"/>
              <a:t> to launch itself into the industrial revolution, as well as </a:t>
            </a:r>
            <a:r>
              <a:rPr lang="en-US" sz="1600" u="sng" dirty="0"/>
              <a:t>an established banking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It’s biggest advantage was the </a:t>
            </a:r>
            <a:r>
              <a:rPr lang="en-US" sz="1600" b="1" dirty="0"/>
              <a:t>Zollverein (</a:t>
            </a:r>
            <a:r>
              <a:rPr lang="en-US" sz="1600" dirty="0"/>
              <a:t>1834)—</a:t>
            </a:r>
            <a:r>
              <a:rPr lang="en-US" sz="1600" u="sng" dirty="0"/>
              <a:t>a free trade union in the German area among all German states</a:t>
            </a:r>
            <a:r>
              <a:rPr lang="en-US" sz="1600" dirty="0"/>
              <a:t> before Germany’s union in 1871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This </a:t>
            </a:r>
            <a:r>
              <a:rPr lang="en-US" sz="1600" u="sng" dirty="0"/>
              <a:t>allowed the German states to trade, loan, and industrialize freely with each other</a:t>
            </a:r>
            <a:r>
              <a:rPr lang="en-US" sz="1600" dirty="0"/>
              <a:t>, and railroad track and factories to develop easily, as they had in Britain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While France lacked the resources and banking system to match Britain and Germany, it did make attempts to reform, industrialize, and lay railroad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 </a:t>
            </a:r>
            <a:r>
              <a:rPr lang="en-US" sz="1600" u="sng" dirty="0"/>
              <a:t>1860</a:t>
            </a:r>
            <a:r>
              <a:rPr lang="en-US" sz="1600" dirty="0"/>
              <a:t>, it formed the </a:t>
            </a:r>
            <a:r>
              <a:rPr lang="en-US" sz="1600" b="1" dirty="0"/>
              <a:t>Anglo-French free-trade agreement </a:t>
            </a:r>
            <a:r>
              <a:rPr lang="en-US" sz="1600" dirty="0"/>
              <a:t>to boost its trade and economy, as well as </a:t>
            </a:r>
            <a:r>
              <a:rPr lang="en-US" sz="1600" u="sng" dirty="0"/>
              <a:t>attempting to finance railway expansion in the mid-19</a:t>
            </a:r>
            <a:r>
              <a:rPr lang="en-US" sz="1600" u="sng" baseline="30000" dirty="0"/>
              <a:t>th</a:t>
            </a:r>
            <a:r>
              <a:rPr lang="en-US" sz="1600" u="sng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France would never expand its railways like those of the British and Germans, </a:t>
            </a:r>
            <a:r>
              <a:rPr lang="en-US" sz="1600" u="sng" dirty="0"/>
              <a:t>settling for a large amount of canal transportation instead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758423" y="680025"/>
            <a:ext cx="5408382" cy="8339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oper Black" panose="0208090404030B020404" pitchFamily="18" charset="0"/>
              </a:rPr>
              <a:t>Germany and France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0140E7-C214-8541-B3FD-5A2A3D6885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574" y="1364807"/>
            <a:ext cx="4114595" cy="49623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5225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32429</TotalTime>
  <Words>851</Words>
  <Application>Microsoft Office PowerPoint</Application>
  <PresentationFormat>Widescreen</PresentationFormat>
  <Paragraphs>77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Cooper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Psychology</dc:title>
  <dc:creator>Michael Morgan</dc:creator>
  <cp:lastModifiedBy>Braun Christine</cp:lastModifiedBy>
  <cp:revision>235</cp:revision>
  <dcterms:created xsi:type="dcterms:W3CDTF">2017-08-07T18:53:06Z</dcterms:created>
  <dcterms:modified xsi:type="dcterms:W3CDTF">2019-12-02T15:56:47Z</dcterms:modified>
</cp:coreProperties>
</file>