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389" r:id="rId3"/>
    <p:sldId id="412" r:id="rId4"/>
    <p:sldId id="446" r:id="rId5"/>
    <p:sldId id="447" r:id="rId6"/>
    <p:sldId id="400" r:id="rId7"/>
    <p:sldId id="390" r:id="rId8"/>
    <p:sldId id="391" r:id="rId9"/>
    <p:sldId id="392" r:id="rId10"/>
    <p:sldId id="393" r:id="rId11"/>
    <p:sldId id="394" r:id="rId12"/>
    <p:sldId id="449" r:id="rId13"/>
    <p:sldId id="451" r:id="rId14"/>
    <p:sldId id="408" r:id="rId15"/>
    <p:sldId id="409" r:id="rId16"/>
    <p:sldId id="410" r:id="rId17"/>
    <p:sldId id="411" r:id="rId18"/>
    <p:sldId id="413" r:id="rId19"/>
    <p:sldId id="456" r:id="rId20"/>
    <p:sldId id="416" r:id="rId21"/>
    <p:sldId id="418" r:id="rId22"/>
    <p:sldId id="419" r:id="rId23"/>
    <p:sldId id="420" r:id="rId24"/>
    <p:sldId id="426" r:id="rId25"/>
    <p:sldId id="442" r:id="rId26"/>
    <p:sldId id="421" r:id="rId27"/>
    <p:sldId id="423" r:id="rId28"/>
    <p:sldId id="428" r:id="rId29"/>
    <p:sldId id="429" r:id="rId30"/>
    <p:sldId id="459" r:id="rId31"/>
    <p:sldId id="432" r:id="rId32"/>
    <p:sldId id="460" r:id="rId33"/>
    <p:sldId id="461" r:id="rId34"/>
    <p:sldId id="433" r:id="rId35"/>
    <p:sldId id="434" r:id="rId36"/>
    <p:sldId id="437" r:id="rId37"/>
    <p:sldId id="438" r:id="rId38"/>
    <p:sldId id="439" r:id="rId39"/>
    <p:sldId id="462" r:id="rId40"/>
    <p:sldId id="468" r:id="rId41"/>
    <p:sldId id="467" r:id="rId42"/>
    <p:sldId id="466" r:id="rId43"/>
    <p:sldId id="463" r:id="rId44"/>
    <p:sldId id="440" r:id="rId45"/>
    <p:sldId id="441" r:id="rId46"/>
    <p:sldId id="464" r:id="rId47"/>
    <p:sldId id="465" r:id="rId48"/>
    <p:sldId id="431" r:id="rId49"/>
    <p:sldId id="443" r:id="rId50"/>
    <p:sldId id="444" r:id="rId51"/>
    <p:sldId id="445" r:id="rId52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55"/>
      <p:bold r:id="rId56"/>
    </p:embeddedFont>
    <p:embeddedFont>
      <p:font typeface="Lucida Calligraphy" panose="03010101010101010101" pitchFamily="66" charset="0"/>
      <p:regular r:id="rId57"/>
    </p:embeddedFont>
    <p:embeddedFont>
      <p:font typeface="Monarchbats" panose="020B0604020202020204"/>
      <p:regular r:id="rId58"/>
    </p:embeddedFont>
    <p:embeddedFont>
      <p:font typeface="Copperplate Gothic Bold" panose="020E0705020206020404" pitchFamily="34" charset="0"/>
      <p:regular r:id="rId59"/>
    </p:embeddedFont>
    <p:embeddedFont>
      <p:font typeface="BlackChancery" panose="020B0604020202020204"/>
      <p:regular r:id="rId60"/>
    </p:embeddedFont>
    <p:embeddedFont>
      <p:font typeface="DavysOtherDingbats" panose="020B0604020202020204"/>
      <p:regular r:id="rId61"/>
    </p:embeddedFont>
    <p:embeddedFont>
      <p:font typeface="Century Gothic" panose="020B0502020202020204" pitchFamily="3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EC0000"/>
    <a:srgbClr val="EAEAEA"/>
    <a:srgbClr val="FFCC00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3" autoAdjust="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2.1582733812949641E-2"/>
          <c:w val="0.76031746031746028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1787</c:v>
                </c:pt>
              </c:strCache>
            </c:strRef>
          </c:tx>
          <c:spPr>
            <a:solidFill>
              <a:srgbClr val="003366"/>
            </a:solidFill>
            <a:ln w="1524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% of Income Spent on Bread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1788</c:v>
                </c:pt>
              </c:strCache>
            </c:strRef>
          </c:tx>
          <c:spPr>
            <a:solidFill>
              <a:srgbClr val="FF0000"/>
            </a:solidFill>
            <a:ln w="1524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Sheet1!$B$1:$B$1</c:f>
              <c:strCache>
                <c:ptCount val="1"/>
                <c:pt idx="0">
                  <c:v>% of Income Spent on Bread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7699144"/>
        <c:axId val="167698752"/>
        <c:axId val="0"/>
      </c:bar3DChart>
      <c:catAx>
        <c:axId val="167699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6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7698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698752"/>
        <c:scaling>
          <c:orientation val="minMax"/>
        </c:scaling>
        <c:delete val="0"/>
        <c:axPos val="l"/>
        <c:majorGridlines>
          <c:spPr>
            <a:ln w="381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6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7699144"/>
        <c:crosses val="autoZero"/>
        <c:crossBetween val="between"/>
      </c:valAx>
      <c:spPr>
        <a:noFill/>
        <a:ln w="30480">
          <a:noFill/>
        </a:ln>
      </c:spPr>
    </c:plotArea>
    <c:legend>
      <c:legendPos val="r"/>
      <c:layout>
        <c:manualLayout>
          <c:xMode val="edge"/>
          <c:yMode val="edge"/>
          <c:x val="0.85396825396825393"/>
          <c:y val="0.4148681055155875"/>
          <c:w val="0.13968253968253969"/>
          <c:h val="0.17026378896882494"/>
        </c:manualLayout>
      </c:layout>
      <c:overlay val="0"/>
      <c:spPr>
        <a:noFill/>
        <a:ln w="3810">
          <a:solidFill>
            <a:schemeClr val="tx1"/>
          </a:solidFill>
          <a:prstDash val="solid"/>
        </a:ln>
      </c:spPr>
      <c:txPr>
        <a:bodyPr/>
        <a:lstStyle/>
        <a:p>
          <a:pPr>
            <a:defRPr sz="198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7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7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897D262F-A4F8-41E9-A0AE-EFE568C7B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185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449455EA-952E-4D5C-9403-CD54685B9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549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7045D-72E1-4EE9-ADA7-653BD592CDA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195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6F7EB-961F-44A6-9E4B-26539209DB0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22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F5BB4-CC92-4F50-A4A9-4B9C52E235F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27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BA1E0-ACAC-40B3-B08F-43AB69A8CCF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36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369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36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E6A095B-3BD0-4796-ACFC-BDB2A0B636F5}" type="slidenum">
              <a:rPr lang="en-US" altLang="en-US" sz="1200" b="0"/>
              <a:pPr algn="r"/>
              <a:t>12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368463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0278-6E15-431F-9FBC-A79B1FA3548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162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82142-1516-4F53-8BE5-B3F0DCC0BCE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177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61CE3-00C6-4201-99E4-D837FE000CC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07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01E98-558E-461B-AAA5-89FA1983F32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697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3C9F1-1CFC-4A39-A916-27CA4403177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1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6E0A1-90F1-431E-A132-C66B89DDBB5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5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502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50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27BB7D9-BCF0-49EA-9CF7-F132A676CEA3}" type="slidenum">
              <a:rPr lang="en-US" altLang="en-US" sz="1200" b="0"/>
              <a:pPr algn="r"/>
              <a:t>19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145349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773FC-443B-471A-990F-886358E4967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15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8506F-5609-47CA-8468-124051F82DD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704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408331-2DDC-49E5-A50F-E6BF41A9318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467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65E0A-8371-4742-82C2-78C24F3396C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112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B8B0B-C782-4C79-91E2-3E8140404B8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181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57D96-62AE-4CA1-99EE-9F540ECC15B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035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C4BD6-315A-4F75-A3BC-9D35827EBC3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059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D48C2-4A6C-43D4-8326-6D29B21AD6E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234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27A9B-559C-4C88-BE91-4607C98CF74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813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FA7A9-2E34-404C-834D-4AC4E36FF1B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863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937D8-5FC4-436A-A15B-D53A13D3144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833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1F7E3-9911-4321-A667-1AD8685C857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5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574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5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5AD0306-7461-41FA-B06F-D41676569A94}" type="slidenum">
              <a:rPr lang="en-US" altLang="en-US" sz="1200" b="0"/>
              <a:pPr algn="r"/>
              <a:t>30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73398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CA602-28C9-47DD-ADCF-38D628C2137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094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432B0-8886-4F87-AD7D-A643F14A4AD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437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4266D-A773-4373-93E3-21E5A19D603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575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10B7A-2A44-439B-AD91-BE7DD497497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84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D6B52-F066-47A6-85DD-F1116AAC113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593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F54C0-4C04-41BB-97D1-6C33ED44D87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439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287A3-624F-4270-96D4-09850AA5521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906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E8DDD-7FDB-4959-A9CD-0E45555AD092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792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A08B2-0B8A-46D1-A91C-3262B08FA3D0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9116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3982E-5983-4C82-846D-92AA9A90A13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6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635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6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959B2C1-9406-493D-A7E0-7FC8B89F87F7}" type="slidenum">
              <a:rPr lang="en-US" altLang="en-US" sz="1200" b="0"/>
              <a:pPr algn="r"/>
              <a:t>39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6611931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F8B16-20F1-4FAD-87A1-F2607EDD9030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50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A168F-0902-46BA-85C3-1ECA606040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29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297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297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4864CBC-B72D-4767-A717-B88120C520D0}" type="slidenum">
              <a:rPr lang="en-US" altLang="en-US" sz="1200" b="0"/>
              <a:pPr algn="r"/>
              <a:t>4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2626383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07AE5-EE86-4944-B6DB-1D7BC8C176C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0575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2DFE6-5495-4999-B089-34B3989F6C62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271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17DDA-43B1-4BCF-AC6A-1CDDFD349D22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567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144F5-00FD-415D-90E1-F870AA185C24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7415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2A1B3-AB27-4A28-AC11-0FA86276A2C1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293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88AE3-030E-48ED-9510-1826F1C80D7D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78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79158-10C1-497B-B01F-512CD3D0DB2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31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318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31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2FDCD83-FA87-4BAC-8FFB-9D02960BE125}" type="slidenum">
              <a:rPr lang="en-US" altLang="en-US" sz="1200" b="0"/>
              <a:pPr algn="r"/>
              <a:t>5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97787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CDED5-E3B5-4105-B072-AC2C7AFDA14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82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8A031-0D55-4AA8-A9BE-C707200075E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01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D55EA-0E05-46BE-B9A3-8A2C0DE20B2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90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794AD-7536-4FF7-8E09-FCF3B75B649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04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3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9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2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56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3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3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5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88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95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3" name="Picture 13" descr="RedWhiteBlue&amp;RibbonLeftWhiteRigh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6"/>
          <a:stretch>
            <a:fillRect/>
          </a:stretch>
        </p:blipFill>
        <p:spPr bwMode="auto">
          <a:xfrm>
            <a:off x="0" y="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4" name="Picture 24" descr="RedWhiteBlue&amp;RibbonLeftWhiteRigh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6"/>
          <a:stretch>
            <a:fillRect/>
          </a:stretch>
        </p:blipFill>
        <p:spPr bwMode="auto">
          <a:xfrm>
            <a:off x="0" y="167640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5" name="Picture 25" descr="RedWhiteBlue&amp;RibbonLeftWhiteRigh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6"/>
          <a:stretch>
            <a:fillRect/>
          </a:stretch>
        </p:blipFill>
        <p:spPr bwMode="auto">
          <a:xfrm>
            <a:off x="0" y="335280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6" name="Picture 26" descr="RedWhiteBlue&amp;RibbonLeftWhiteRigh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6"/>
          <a:stretch>
            <a:fillRect/>
          </a:stretch>
        </p:blipFill>
        <p:spPr bwMode="auto">
          <a:xfrm>
            <a:off x="0" y="419100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7" name="Picture 27" descr="RedWhiteBlue&amp;RibbonLeftWhiteRigh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6"/>
          <a:stretch>
            <a:fillRect/>
          </a:stretch>
        </p:blipFill>
        <p:spPr bwMode="auto">
          <a:xfrm>
            <a:off x="0" y="516255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8" name="Picture 28" descr="RedWhiteBlue&amp;RibbonLeftWhiteRigh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6"/>
          <a:stretch>
            <a:fillRect/>
          </a:stretch>
        </p:blipFill>
        <p:spPr bwMode="auto">
          <a:xfrm>
            <a:off x="8534400" y="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9" name="Picture 29" descr="RedWhiteBlue&amp;RibbonLeftWhiteRigh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6"/>
          <a:stretch>
            <a:fillRect/>
          </a:stretch>
        </p:blipFill>
        <p:spPr bwMode="auto">
          <a:xfrm>
            <a:off x="8534400" y="167640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0" name="Picture 30" descr="RedWhiteBlue&amp;RibbonLeftWhiteRigh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6"/>
          <a:stretch>
            <a:fillRect/>
          </a:stretch>
        </p:blipFill>
        <p:spPr bwMode="auto">
          <a:xfrm>
            <a:off x="8534400" y="335280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1" name="Picture 31" descr="RedWhiteBlue&amp;RibbonLeftWhiteRigh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6"/>
          <a:stretch>
            <a:fillRect/>
          </a:stretch>
        </p:blipFill>
        <p:spPr bwMode="auto">
          <a:xfrm>
            <a:off x="8534400" y="419100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2" name="Picture 32" descr="RedWhiteBlue&amp;RibbonLeftWhiteRigh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6"/>
          <a:stretch>
            <a:fillRect/>
          </a:stretch>
        </p:blipFill>
        <p:spPr bwMode="auto">
          <a:xfrm>
            <a:off x="8534400" y="516255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3" name="Picture 33" descr="franceo"/>
          <p:cNvPicPr>
            <a:picLocks noChangeAspect="1" noChangeArrowheads="1"/>
          </p:cNvPicPr>
          <p:nvPr userDrawn="1"/>
        </p:nvPicPr>
        <p:blipFill>
          <a:blip r:embed="rId16">
            <a:lum bright="7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41513"/>
            <a:ext cx="6248400" cy="3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.wanadoo.fr/j.granes/Olympe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1" name="Picture 4" descr="execlou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48768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52600" y="5578475"/>
            <a:ext cx="57150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 is not so good to be king anymore…</a:t>
            </a:r>
          </a:p>
        </p:txBody>
      </p:sp>
      <p:pic>
        <p:nvPicPr>
          <p:cNvPr id="27659" name="Picture 11" descr="Imag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8477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Imag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8477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Marie Antoinette’s</a:t>
            </a:r>
            <a:b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“Peasant Cottage”</a:t>
            </a:r>
          </a:p>
        </p:txBody>
      </p:sp>
      <p:pic>
        <p:nvPicPr>
          <p:cNvPr id="522243" name="Picture 3" descr="Marie_Antoinette's_Peasant_House-1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30835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44" name="Picture 4" descr="The_Staircase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676400"/>
            <a:ext cx="354012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01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Necklace Scandal</a:t>
            </a:r>
          </a:p>
        </p:txBody>
      </p:sp>
      <p:pic>
        <p:nvPicPr>
          <p:cNvPr id="524291" name="Picture 3" descr="Collier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1405" r="3282" b="7205"/>
          <a:stretch>
            <a:fillRect/>
          </a:stretch>
        </p:blipFill>
        <p:spPr bwMode="auto">
          <a:xfrm>
            <a:off x="1219200" y="1219200"/>
            <a:ext cx="3733800" cy="367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1524000" y="5257800"/>
            <a:ext cx="6705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alt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Cardinal Louis René Édouard de Rohan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alt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Countess de LaMotte</a:t>
            </a:r>
          </a:p>
        </p:txBody>
      </p:sp>
      <p:sp>
        <p:nvSpPr>
          <p:cNvPr id="524293" name="Rectangle 5"/>
          <p:cNvSpPr>
            <a:spLocks noChangeArrowheads="1"/>
          </p:cNvSpPr>
          <p:nvPr/>
        </p:nvSpPr>
        <p:spPr bwMode="auto">
          <a:xfrm>
            <a:off x="5540375" y="2632075"/>
            <a:ext cx="24987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1,600,000 </a:t>
            </a:r>
            <a:r>
              <a:rPr lang="en-US" altLang="en-US" sz="2200" b="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livres</a:t>
            </a: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[$100 million today]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AutoShap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Enlightenment and Revolution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95400" y="1600200"/>
            <a:ext cx="64008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b="1"/>
              <a:t>The Philosophes were mainly French or living in France</a:t>
            </a:r>
          </a:p>
          <a:p>
            <a:pPr>
              <a:lnSpc>
                <a:spcPct val="90000"/>
              </a:lnSpc>
            </a:pPr>
            <a:r>
              <a:rPr lang="en-US" altLang="en-US" sz="3600" b="1"/>
              <a:t>Locke, Montesquieu, Voltaire, Rousseau</a:t>
            </a:r>
          </a:p>
          <a:p>
            <a:pPr>
              <a:lnSpc>
                <a:spcPct val="90000"/>
              </a:lnSpc>
            </a:pPr>
            <a:r>
              <a:rPr lang="en-US" altLang="en-US" sz="3600" b="1"/>
              <a:t>American Revolution- Liberty, Brotherhood, Equality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181600"/>
            <a:ext cx="79248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640004" name="Picture 4" descr="threee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1752600" y="365125"/>
            <a:ext cx="5729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Emmanuel Joseph Sieyes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914400" y="1922463"/>
            <a:ext cx="3657600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200" b="0" i="1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200" b="0" i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200" b="0" i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2200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What is the Third </a:t>
            </a:r>
            <a:br>
              <a:rPr lang="en-US" altLang="en-US" sz="2200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Estate?</a:t>
            </a:r>
            <a:r>
              <a:rPr lang="en-US" altLang="en-US" sz="2200" b="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Everything!</a:t>
            </a:r>
          </a:p>
          <a:p>
            <a:pPr algn="l"/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en-US" sz="2200" b="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nd</a:t>
            </a: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What has it been</a:t>
            </a:r>
            <a:b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heretofore in the </a:t>
            </a:r>
            <a:b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political order?  </a:t>
            </a:r>
            <a:b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Nothing!</a:t>
            </a:r>
          </a:p>
          <a:p>
            <a:pPr algn="l"/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en-US" altLang="en-US" sz="2200" b="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rd</a:t>
            </a: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What does it demand?</a:t>
            </a:r>
            <a:b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To become something</a:t>
            </a:r>
            <a:b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therein!</a:t>
            </a:r>
          </a:p>
        </p:txBody>
      </p:sp>
      <p:pic>
        <p:nvPicPr>
          <p:cNvPr id="552964" name="Picture 4" descr="Abbe Sieyes - by David - 18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/>
          <a:stretch>
            <a:fillRect/>
          </a:stretch>
        </p:blipFill>
        <p:spPr bwMode="auto">
          <a:xfrm>
            <a:off x="4800600" y="1371600"/>
            <a:ext cx="3454400" cy="434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4800600" y="57912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Abbé Sieyès</a:t>
            </a:r>
            <a:b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1748-1836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1125538" y="127000"/>
            <a:ext cx="7016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Convening the Estates General </a:t>
            </a:r>
            <a:b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May, 1789</a:t>
            </a:r>
          </a:p>
        </p:txBody>
      </p:sp>
      <p:pic>
        <p:nvPicPr>
          <p:cNvPr id="555012" name="Picture 4" descr="meeting of Estates General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97050"/>
            <a:ext cx="7848600" cy="5060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6832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</a:t>
            </a:r>
            <a:r>
              <a:rPr lang="en-US" altLang="en-US" sz="4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Third Estate Awakens”</a:t>
            </a:r>
          </a:p>
        </p:txBody>
      </p:sp>
      <p:pic>
        <p:nvPicPr>
          <p:cNvPr id="557059" name="Picture 3" descr="cartoon 1789 - The Third Estate Awakens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25675"/>
            <a:ext cx="4495800" cy="348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1066800" y="960438"/>
            <a:ext cx="73152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commoners finally presented their credentials not as delegates of the Third Estate, but as “representatives of the nation.”</a:t>
            </a:r>
          </a:p>
        </p:txBody>
      </p:sp>
      <p:sp>
        <p:nvSpPr>
          <p:cNvPr id="557061" name="Text Box 5"/>
          <p:cNvSpPr txBox="1">
            <a:spLocks noChangeArrowheads="1"/>
          </p:cNvSpPr>
          <p:nvPr/>
        </p:nvSpPr>
        <p:spPr bwMode="auto">
          <a:xfrm>
            <a:off x="1066800" y="59436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They proclaimed themselves the </a:t>
            </a:r>
            <a:r>
              <a:rPr lang="en-US" altLang="en-US" sz="2200" b="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“National Assembly”</a:t>
            </a: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of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1143000" y="166688"/>
            <a:ext cx="70104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</a:t>
            </a:r>
            <a:r>
              <a:rPr lang="en-US" altLang="en-US" sz="4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Tennis Court Oath”</a:t>
            </a:r>
            <a:br>
              <a:rPr lang="en-US" altLang="en-US" sz="4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7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by Jacques Louis David</a:t>
            </a: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2819400" y="62484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June 20, 1789</a:t>
            </a:r>
          </a:p>
        </p:txBody>
      </p:sp>
      <p:pic>
        <p:nvPicPr>
          <p:cNvPr id="559108" name="Picture 4" descr="David-Tennis Court Oath-1792A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81800" cy="45513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Storming the Bastille, </a:t>
            </a:r>
            <a:r>
              <a:rPr lang="en-US" alt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July 14, 1789</a:t>
            </a:r>
          </a:p>
        </p:txBody>
      </p:sp>
      <p:pic>
        <p:nvPicPr>
          <p:cNvPr id="563203" name="Picture 3" descr="Taking_of_the_Basti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4876800" cy="36528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rumor that the king was planning a military coup against the National Assembly.</a:t>
            </a: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6019800" y="2443163"/>
            <a:ext cx="2438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6875" indent="-39687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18 died.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73 wounded.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7 guards killed.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Char char="Y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 held 7 prisoners </a:t>
            </a:r>
            <a:b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[5 ordinary criminals &amp; 2 madmen].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endParaRPr lang="en-US" altLang="en-US"/>
          </a:p>
        </p:txBody>
      </p:sp>
      <p:pic>
        <p:nvPicPr>
          <p:cNvPr id="649219" name="Picture 4" descr="Heads_on_pike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1143000" y="703263"/>
            <a:ext cx="7239000" cy="53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i="1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It was the best of times, </a:t>
            </a:r>
            <a:br>
              <a:rPr lang="en-US" altLang="en-US" i="1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i="1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it was the worst of times,  </a:t>
            </a:r>
            <a:br>
              <a:rPr lang="en-US" altLang="en-US" i="1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i="1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it was the age of wisdom, </a:t>
            </a:r>
            <a:br>
              <a:rPr lang="en-US" altLang="en-US" i="1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i="1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it was the age of foolishness, </a:t>
            </a:r>
            <a:br>
              <a:rPr lang="en-US" altLang="en-US" i="1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i="1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it was the epoch of belief, </a:t>
            </a:r>
            <a:br>
              <a:rPr lang="en-US" altLang="en-US" i="1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i="1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it was the epoch of incredulity…</a:t>
            </a:r>
          </a:p>
          <a:p>
            <a:pPr algn="l"/>
            <a:r>
              <a:rPr lang="en-US" altLang="en-US" sz="38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             </a:t>
            </a:r>
            <a:br>
              <a:rPr lang="en-US" altLang="en-US" sz="3800" i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sz="3800" i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800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800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en-US" altLang="en-US" sz="30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 </a:t>
            </a:r>
            <a:r>
              <a:rPr lang="en-US" altLang="en-US" sz="30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Charles Dickens</a:t>
            </a:r>
            <a:br>
              <a:rPr lang="en-US" altLang="en-US" sz="30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r>
              <a:rPr lang="en-US" altLang="en-US" sz="3000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                 A Tale of Two 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6200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Great Fear:  Peasant Revolt</a:t>
            </a:r>
            <a:br>
              <a:rPr lang="en-US" alt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(July 20, 1789)</a:t>
            </a:r>
            <a:endParaRPr lang="en-US" altLang="en-US" sz="4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69348" name="Picture 4" descr="the Great Fear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1950"/>
            <a:ext cx="7848600" cy="5226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Text Box 2"/>
          <p:cNvSpPr txBox="1">
            <a:spLocks noChangeArrowheads="1"/>
          </p:cNvSpPr>
          <p:nvPr/>
        </p:nvSpPr>
        <p:spPr bwMode="auto">
          <a:xfrm>
            <a:off x="838200" y="501650"/>
            <a:ext cx="746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Night Session of August 4, 1789</a:t>
            </a:r>
            <a:endParaRPr lang="en-US" altLang="en-US" sz="40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447800" y="1847850"/>
            <a:ext cx="655320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7525" indent="-51752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90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05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320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C0000"/>
              </a:buClr>
              <a:buSzPct val="95000"/>
              <a:buFont typeface="Monarchbats" pitchFamily="34" charset="0"/>
              <a:buChar char="Y"/>
            </a:pPr>
            <a:r>
              <a:rPr lang="en-US" altLang="en-US" sz="30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Before the night was over: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feudal regime in France had been abolished.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All Frenchmen were, at least in principle, subject to the same laws and the same taxes and eligible for the same offices.</a:t>
            </a:r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1981200" y="5638800"/>
            <a:ext cx="5105400" cy="5588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272775"/>
              </a:buClr>
              <a:buFont typeface="DavysOtherDingbats" pitchFamily="2" charset="0"/>
              <a:buNone/>
            </a:pPr>
            <a:r>
              <a:rPr lang="en-US" altLang="en-US" sz="3000" b="0" dirty="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Equality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2453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National Constituent Assembly</a:t>
            </a:r>
            <a:br>
              <a:rPr lang="en-US" alt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1789 - 1791</a:t>
            </a:r>
          </a:p>
        </p:txBody>
      </p:sp>
      <p:sp>
        <p:nvSpPr>
          <p:cNvPr id="575491" name="Text Box 3"/>
          <p:cNvSpPr txBox="1">
            <a:spLocks noChangeArrowheads="1"/>
          </p:cNvSpPr>
          <p:nvPr/>
        </p:nvSpPr>
        <p:spPr bwMode="auto">
          <a:xfrm>
            <a:off x="1676400" y="4692650"/>
            <a:ext cx="586740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August Decrees</a:t>
            </a:r>
            <a:r>
              <a:rPr lang="en-US" alt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August 4-11, 1789</a:t>
            </a:r>
          </a:p>
          <a:p>
            <a:pPr>
              <a:spcBef>
                <a:spcPct val="50000"/>
              </a:spcBef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(A renunciation of aristocratic privileges!)</a:t>
            </a:r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3200400" cy="58896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272775"/>
                </a:solidFill>
                <a:latin typeface="Lucida Calligraphy" panose="03010101010101010101" pitchFamily="66" charset="0"/>
              </a:rPr>
              <a:t>Liberté!</a:t>
            </a:r>
          </a:p>
        </p:txBody>
      </p:sp>
      <p:sp>
        <p:nvSpPr>
          <p:cNvPr id="575493" name="Text Box 5"/>
          <p:cNvSpPr txBox="1">
            <a:spLocks noChangeArrowheads="1"/>
          </p:cNvSpPr>
          <p:nvPr/>
        </p:nvSpPr>
        <p:spPr bwMode="auto">
          <a:xfrm>
            <a:off x="4876800" y="2292350"/>
            <a:ext cx="3200400" cy="582613"/>
          </a:xfrm>
          <a:prstGeom prst="rect">
            <a:avLst/>
          </a:prstGeom>
          <a:solidFill>
            <a:srgbClr val="EAEAEA"/>
          </a:solidFill>
          <a:ln w="3175" algn="ctr">
            <a:solidFill>
              <a:srgbClr val="EC0000"/>
            </a:solidFill>
            <a:miter lim="800000"/>
            <a:headEnd/>
            <a:tailEnd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EC0000"/>
                </a:solidFill>
                <a:latin typeface="Lucida Calligraphy" panose="03010101010101010101" pitchFamily="66" charset="0"/>
              </a:rPr>
              <a:t>Egalité!</a:t>
            </a: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2743200" y="3373438"/>
            <a:ext cx="3200400" cy="588962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Lucida Calligraphy" panose="03010101010101010101" pitchFamily="66" charset="0"/>
              </a:rPr>
              <a:t>Fraternité!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Text Box 2"/>
          <p:cNvSpPr txBox="1">
            <a:spLocks noChangeArrowheads="1"/>
          </p:cNvSpPr>
          <p:nvPr/>
        </p:nvSpPr>
        <p:spPr bwMode="auto">
          <a:xfrm>
            <a:off x="838200" y="27305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BUT . . . . .</a:t>
            </a:r>
            <a:endParaRPr lang="en-US" alt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990600" y="1155700"/>
            <a:ext cx="7315200" cy="37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7525" indent="-51752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90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05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320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C0000"/>
              </a:buClr>
              <a:buSzPct val="95000"/>
              <a:buFont typeface="Monarchbats" pitchFamily="34" charset="0"/>
              <a:buChar char="Y"/>
            </a:pPr>
            <a:r>
              <a:rPr lang="en-US" altLang="en-US" sz="25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Feudal dues were not renounced outright [this had been too strong a threat to the principle of private property!]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SzPct val="95000"/>
              <a:buFont typeface="Monarchbats" pitchFamily="34" charset="0"/>
              <a:buChar char="Y"/>
            </a:pPr>
            <a:r>
              <a:rPr lang="en-US" altLang="en-US" sz="25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Peasants would compensate their landlords through a series of direct payments for obligations from which they had supposedly been freed.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Therefore, the National Assembly made revolutionary gestures, but remained essentially moderate.</a:t>
            </a:r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1524000" y="5638800"/>
            <a:ext cx="1828800" cy="436563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272775"/>
              </a:buClr>
              <a:buFont typeface="DavysOtherDingbats" pitchFamily="2" charset="0"/>
              <a:buNone/>
            </a:pPr>
            <a:r>
              <a:rPr lang="en-US" altLang="en-US" sz="2200" b="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Their Goal</a:t>
            </a:r>
          </a:p>
        </p:txBody>
      </p:sp>
      <p:sp>
        <p:nvSpPr>
          <p:cNvPr id="577541" name="Line 5"/>
          <p:cNvSpPr>
            <a:spLocks noChangeShapeType="1"/>
          </p:cNvSpPr>
          <p:nvPr/>
        </p:nvSpPr>
        <p:spPr bwMode="auto">
          <a:xfrm>
            <a:off x="3352800" y="5867400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7542" name="Text Box 6"/>
          <p:cNvSpPr txBox="1">
            <a:spLocks noChangeArrowheads="1"/>
          </p:cNvSpPr>
          <p:nvPr/>
        </p:nvSpPr>
        <p:spPr bwMode="auto">
          <a:xfrm>
            <a:off x="3810000" y="5638800"/>
            <a:ext cx="4419600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272775"/>
              </a:buClr>
              <a:buFont typeface="DavysOtherDingbats" pitchFamily="2" charset="0"/>
              <a:buNone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Safeguard the right of private property!!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Text Box 2"/>
          <p:cNvSpPr txBox="1">
            <a:spLocks noChangeArrowheads="1"/>
          </p:cNvSpPr>
          <p:nvPr/>
        </p:nvSpPr>
        <p:spPr bwMode="auto">
          <a:xfrm>
            <a:off x="1143000" y="136525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Declaration of the Rights of Man and of the Citizen</a:t>
            </a:r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5334000" y="1676400"/>
            <a:ext cx="2819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August 26, </a:t>
            </a:r>
            <a:b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1789</a:t>
            </a:r>
          </a:p>
        </p:txBody>
      </p:sp>
      <p:pic>
        <p:nvPicPr>
          <p:cNvPr id="589828" name="Picture 4" descr="declaration old print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428" r="1865" b="4286"/>
          <a:stretch>
            <a:fillRect/>
          </a:stretch>
        </p:blipFill>
        <p:spPr bwMode="auto">
          <a:xfrm>
            <a:off x="1066800" y="1524000"/>
            <a:ext cx="38862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5181600" y="3048000"/>
            <a:ext cx="33528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6875" indent="-39687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117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alt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Liberty!</a:t>
            </a:r>
          </a:p>
          <a:p>
            <a:pPr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alt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Property!</a:t>
            </a:r>
          </a:p>
          <a:p>
            <a:pPr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alt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Resistance to oppression!</a:t>
            </a:r>
          </a:p>
          <a:p>
            <a:pPr>
              <a:spcBef>
                <a:spcPct val="50000"/>
              </a:spcBef>
              <a:buClr>
                <a:srgbClr val="DC0000"/>
              </a:buClr>
              <a:buFont typeface="DavysOtherDingbats" pitchFamily="2" charset="0"/>
              <a:buChar char="V"/>
            </a:pPr>
            <a:r>
              <a:rPr lang="en-US" alt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Thomas Jefferson was in Paris at this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990600" y="239713"/>
            <a:ext cx="7104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Olympe de Gouges </a:t>
            </a:r>
            <a:r>
              <a:rPr lang="en-US" alt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(1745-1793)</a:t>
            </a:r>
          </a:p>
        </p:txBody>
      </p:sp>
      <p:pic>
        <p:nvPicPr>
          <p:cNvPr id="622595" name="Picture 3" descr="Olympe3">
            <a:hlinkClick r:id="rId3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581400" cy="57150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1295400" y="4667250"/>
            <a:ext cx="3657600" cy="180975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2800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Declaration of the Rights of Woman</a:t>
            </a:r>
            <a:br>
              <a:rPr lang="en-US" altLang="en-US" sz="2800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800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and of the Citizen </a:t>
            </a:r>
            <a:r>
              <a:rPr lang="en-US" altLang="en-US" sz="28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(1791)</a:t>
            </a:r>
            <a:endParaRPr lang="en-US" altLang="en-US">
              <a:solidFill>
                <a:srgbClr val="E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22597" name="Text Box 5"/>
          <p:cNvSpPr txBox="1">
            <a:spLocks noChangeArrowheads="1"/>
          </p:cNvSpPr>
          <p:nvPr/>
        </p:nvSpPr>
        <p:spPr bwMode="auto">
          <a:xfrm>
            <a:off x="1295400" y="1219200"/>
            <a:ext cx="3505200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90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05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320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Women played a vital role in the Revolution.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But, </a:t>
            </a:r>
            <a:r>
              <a:rPr lang="en-US" altLang="en-US" sz="2200" b="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Declaration of the Rights of Man</a:t>
            </a: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did NOT extend the rights and protections of citizenship to women.</a:t>
            </a:r>
          </a:p>
        </p:txBody>
      </p:sp>
      <p:sp>
        <p:nvSpPr>
          <p:cNvPr id="622598" name="Line 6"/>
          <p:cNvSpPr>
            <a:spLocks noChangeShapeType="1"/>
          </p:cNvSpPr>
          <p:nvPr/>
        </p:nvSpPr>
        <p:spPr bwMode="auto">
          <a:xfrm>
            <a:off x="3124200" y="4038600"/>
            <a:ext cx="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1066800" y="349250"/>
            <a:ext cx="701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Tricolor (1789)</a:t>
            </a:r>
          </a:p>
        </p:txBody>
      </p:sp>
      <p:pic>
        <p:nvPicPr>
          <p:cNvPr id="579587" name="Picture 3" descr="fr~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"/>
          <a:stretch>
            <a:fillRect/>
          </a:stretch>
        </p:blipFill>
        <p:spPr bwMode="auto">
          <a:xfrm>
            <a:off x="1066800" y="1812925"/>
            <a:ext cx="2895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9588" name="Text Box 4"/>
          <p:cNvSpPr txBox="1">
            <a:spLocks noChangeArrowheads="1"/>
          </p:cNvSpPr>
          <p:nvPr/>
        </p:nvSpPr>
        <p:spPr bwMode="auto">
          <a:xfrm>
            <a:off x="1066800" y="4022725"/>
            <a:ext cx="304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WHITE of the Bourbons + the RED &amp; BLUE of Paris.</a:t>
            </a:r>
          </a:p>
        </p:txBody>
      </p:sp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1066800" y="5486400"/>
            <a:ext cx="32766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i="1">
                <a:solidFill>
                  <a:srgbClr val="EC0000"/>
                </a:solidFill>
                <a:latin typeface="Times New Roman" panose="02020603050405020304" pitchFamily="18" charset="0"/>
              </a:rPr>
              <a:t>Citizen!</a:t>
            </a:r>
          </a:p>
        </p:txBody>
      </p:sp>
      <p:pic>
        <p:nvPicPr>
          <p:cNvPr id="579590" name="Picture 6" descr="libeqfr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" b="1755"/>
          <a:stretch>
            <a:fillRect/>
          </a:stretch>
        </p:blipFill>
        <p:spPr bwMode="auto">
          <a:xfrm>
            <a:off x="4572000" y="1600200"/>
            <a:ext cx="3581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2"/>
          <p:cNvSpPr txBox="1">
            <a:spLocks noChangeArrowheads="1"/>
          </p:cNvSpPr>
          <p:nvPr/>
        </p:nvSpPr>
        <p:spPr bwMode="auto">
          <a:xfrm>
            <a:off x="755650" y="266700"/>
            <a:ext cx="77025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“Liberty Cap”:  </a:t>
            </a:r>
            <a:r>
              <a:rPr lang="en-US" altLang="en-US" sz="41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Bonne Rouge</a:t>
            </a:r>
          </a:p>
        </p:txBody>
      </p:sp>
      <p:pic>
        <p:nvPicPr>
          <p:cNvPr id="583683" name="Picture 3" descr="motto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649663" cy="42672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684" name="Line 4"/>
          <p:cNvSpPr>
            <a:spLocks noChangeShapeType="1"/>
          </p:cNvSpPr>
          <p:nvPr/>
        </p:nvSpPr>
        <p:spPr bwMode="auto">
          <a:xfrm>
            <a:off x="4343400" y="914400"/>
            <a:ext cx="152400" cy="533400"/>
          </a:xfrm>
          <a:prstGeom prst="line">
            <a:avLst/>
          </a:prstGeom>
          <a:noFill/>
          <a:ln w="57150">
            <a:solidFill>
              <a:srgbClr val="D2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Text Box 2"/>
          <p:cNvSpPr txBox="1">
            <a:spLocks noChangeArrowheads="1"/>
          </p:cNvSpPr>
          <p:nvPr/>
        </p:nvSpPr>
        <p:spPr bwMode="auto">
          <a:xfrm>
            <a:off x="685800" y="157163"/>
            <a:ext cx="7848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March of the Women,</a:t>
            </a:r>
            <a:b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October 5-6, 1789</a:t>
            </a:r>
          </a:p>
        </p:txBody>
      </p:sp>
      <p:sp>
        <p:nvSpPr>
          <p:cNvPr id="593923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84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3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We want the baker, the baker’s wife </a:t>
            </a:r>
            <a:br>
              <a:rPr lang="en-US" altLang="en-US" sz="23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3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and the baker’s boy!</a:t>
            </a:r>
          </a:p>
        </p:txBody>
      </p:sp>
      <p:pic>
        <p:nvPicPr>
          <p:cNvPr id="593924" name="Picture 4" descr="March of the Women-1789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48600" cy="426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2"/>
          <p:cNvSpPr txBox="1">
            <a:spLocks noChangeArrowheads="1"/>
          </p:cNvSpPr>
          <p:nvPr/>
        </p:nvSpPr>
        <p:spPr bwMode="auto">
          <a:xfrm>
            <a:off x="1277938" y="288925"/>
            <a:ext cx="6799262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“October Days” </a:t>
            </a:r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(1789)</a:t>
            </a: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914400" y="5105400"/>
            <a:ext cx="739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None/>
            </a:pPr>
            <a:r>
              <a:rPr lang="en-US" alt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king was thought to be surrounded by evil advisors at Versailles so he was forced to move to Paris and reside at the </a:t>
            </a:r>
            <a:r>
              <a:rPr lang="en-US" altLang="en-US" b="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Tuileries Palace</a:t>
            </a:r>
            <a:r>
              <a:rPr lang="en-US" altLang="en-US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95972" name="Picture 4" descr="TuileriesB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924800" cy="3276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1600200" y="136525"/>
            <a:ext cx="59293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Europe on the Eve of the</a:t>
            </a:r>
            <a:b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French Revolution</a:t>
            </a:r>
          </a:p>
        </p:txBody>
      </p:sp>
      <p:pic>
        <p:nvPicPr>
          <p:cNvPr id="561155" name="Picture 3" descr="0521MC17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6850"/>
            <a:ext cx="65532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2438400" y="2667000"/>
            <a:ext cx="4505325" cy="1644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2042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EC0000"/>
                </a:solidFill>
                <a:latin typeface="Copperplate Gothic Bold" panose="020E0705020206020404" pitchFamily="34" charset="0"/>
              </a:rPr>
              <a:t>The Church</a:t>
            </a:r>
          </a:p>
          <a:p>
            <a:r>
              <a:rPr lang="en-US" altLang="en-US">
                <a:solidFill>
                  <a:schemeClr val="bg1"/>
                </a:solidFill>
                <a:latin typeface="Copperplate Gothic Bold" panose="020E0705020206020404" pitchFamily="34" charset="0"/>
              </a:rPr>
              <a:t>And the</a:t>
            </a:r>
            <a:r>
              <a:rPr lang="en-US" altLang="en-US">
                <a:solidFill>
                  <a:srgbClr val="EC0000"/>
                </a:solidFill>
                <a:latin typeface="Copperplate Gothic Bold" panose="020E0705020206020404" pitchFamily="34" charset="0"/>
              </a:rPr>
              <a:t> </a:t>
            </a:r>
            <a:r>
              <a:rPr lang="en-US" altLang="en-US">
                <a:solidFill>
                  <a:srgbClr val="000099"/>
                </a:solidFill>
                <a:latin typeface="Copperplate Gothic Bold" panose="020E0705020206020404" pitchFamily="34" charset="0"/>
              </a:rPr>
              <a:t>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467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How to Finance the New Govt.?</a:t>
            </a:r>
            <a:br>
              <a:rPr lang="en-US" alt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20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en-US" alt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altLang="en-US" sz="3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Confiscate Church Lands </a:t>
            </a:r>
            <a:r>
              <a:rPr lang="en-US" altLang="en-US" sz="3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(1790)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685800" y="56388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One of the most controversial decisions of the entire revolutionary period.</a:t>
            </a:r>
          </a:p>
        </p:txBody>
      </p:sp>
      <p:pic>
        <p:nvPicPr>
          <p:cNvPr id="602116" name="Picture 4" descr="Civil Constitution of the Clergy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467600" cy="3429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1066800" y="168275"/>
            <a:ext cx="7137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Civil Constitution of the Clergy </a:t>
            </a:r>
          </a:p>
        </p:txBody>
      </p:sp>
      <p:sp>
        <p:nvSpPr>
          <p:cNvPr id="658435" name="Rectangle 3"/>
          <p:cNvSpPr>
            <a:spLocks noChangeArrowheads="1"/>
          </p:cNvSpPr>
          <p:nvPr/>
        </p:nvSpPr>
        <p:spPr bwMode="auto">
          <a:xfrm>
            <a:off x="1295400" y="1752600"/>
            <a:ext cx="68580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0050" indent="-4000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indent="-274638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alt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Government run Churches.</a:t>
            </a:r>
          </a:p>
          <a:p>
            <a:pPr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alt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church was reorganized:</a:t>
            </a:r>
          </a:p>
          <a:p>
            <a:pPr lvl="1">
              <a:buClr>
                <a:schemeClr val="accent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Parish priests </a:t>
            </a:r>
            <a:r>
              <a:rPr lang="en-US" alt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 elected by the district assemblies.</a:t>
            </a:r>
          </a:p>
          <a:p>
            <a:pPr lvl="1">
              <a:buClr>
                <a:schemeClr val="accent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Bishops  named by the </a:t>
            </a:r>
            <a:br>
              <a:rPr lang="en-US" alt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department assemblies</a:t>
            </a:r>
            <a:r>
              <a:rPr lang="en-US" altLang="en-US" sz="21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658436" name="Picture 4" descr="Pope Pius 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733800" cy="3276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8437" name="Text Box 5"/>
          <p:cNvSpPr txBox="1">
            <a:spLocks noChangeArrowheads="1"/>
          </p:cNvSpPr>
          <p:nvPr/>
        </p:nvSpPr>
        <p:spPr bwMode="auto">
          <a:xfrm>
            <a:off x="4419600" y="4572000"/>
            <a:ext cx="19050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None/>
            </a:pPr>
            <a:r>
              <a:rPr lang="en-US" altLang="en-US" sz="1900" b="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Pope Pius VI</a:t>
            </a:r>
            <a:r>
              <a:rPr lang="en-US" altLang="en-US" sz="1900" b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altLang="en-US" sz="1900" b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1900" b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[1775-1799]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670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39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endParaRPr lang="en-US" altLang="en-US" sz="3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60483" name="Picture 3" descr="map-oath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2031" r="3406"/>
          <a:stretch>
            <a:fillRect/>
          </a:stretch>
        </p:blipFill>
        <p:spPr bwMode="auto">
          <a:xfrm>
            <a:off x="1371600" y="1143000"/>
            <a:ext cx="3660775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6051550" y="1730375"/>
            <a:ext cx="1390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July 12,</a:t>
            </a:r>
            <a:br>
              <a:rPr lang="en-US" altLang="en-US" sz="30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0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1790</a:t>
            </a:r>
          </a:p>
        </p:txBody>
      </p:sp>
      <p:sp>
        <p:nvSpPr>
          <p:cNvPr id="660485" name="Rectangle 5"/>
          <p:cNvSpPr>
            <a:spLocks noChangeArrowheads="1"/>
          </p:cNvSpPr>
          <p:nvPr/>
        </p:nvSpPr>
        <p:spPr bwMode="auto">
          <a:xfrm>
            <a:off x="5632450" y="3178175"/>
            <a:ext cx="2257425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C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0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Jurying</a:t>
            </a:r>
            <a:br>
              <a:rPr lang="en-US" altLang="en-US" sz="30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0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US" altLang="en-US" sz="30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000" b="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vs.</a:t>
            </a:r>
            <a:br>
              <a:rPr lang="en-US" altLang="en-US" sz="3000" b="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0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US" altLang="en-US" sz="30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Non-Jurying</a:t>
            </a:r>
            <a:br>
              <a:rPr lang="en-US" altLang="en-US" sz="3000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600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[refractory]</a:t>
            </a:r>
            <a:r>
              <a: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0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Clergy</a:t>
            </a:r>
          </a:p>
        </p:txBody>
      </p:sp>
      <p:sp>
        <p:nvSpPr>
          <p:cNvPr id="660486" name="Line 6"/>
          <p:cNvSpPr>
            <a:spLocks noChangeShapeType="1"/>
          </p:cNvSpPr>
          <p:nvPr/>
        </p:nvSpPr>
        <p:spPr bwMode="auto">
          <a:xfrm>
            <a:off x="5715000" y="2971800"/>
            <a:ext cx="2057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685800" y="59436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oath of allegiance permanently divided the Catholic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Text Box 2"/>
          <p:cNvSpPr txBox="1">
            <a:spLocks noChangeArrowheads="1"/>
          </p:cNvSpPr>
          <p:nvPr/>
        </p:nvSpPr>
        <p:spPr bwMode="auto">
          <a:xfrm>
            <a:off x="3810000" y="381000"/>
            <a:ext cx="4648200" cy="76200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40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2.</a:t>
            </a:r>
            <a:r>
              <a:rPr lang="en-US" alt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 </a:t>
            </a:r>
            <a:r>
              <a:rPr lang="en-US" alt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Print </a:t>
            </a:r>
            <a:r>
              <a:rPr lang="en-US" altLang="en-US" sz="4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Assignats</a:t>
            </a:r>
          </a:p>
        </p:txBody>
      </p:sp>
      <p:pic>
        <p:nvPicPr>
          <p:cNvPr id="604163" name="Picture 3" descr="assignats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2590800" cy="2343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1143000" y="5638800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Issued by the National Constituent Assembly.</a:t>
            </a:r>
          </a:p>
          <a:p>
            <a:pPr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Interest-bearing notes which had the church lands as security</a:t>
            </a:r>
            <a:r>
              <a:rPr lang="en-US" alt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04165" name="Picture 5" descr="printing assign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027363" cy="3581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66" name="Picture 6" descr="assignat1"/>
          <p:cNvPicPr>
            <a:picLocks noChangeAspect="1" noChangeArrowheads="1"/>
          </p:cNvPicPr>
          <p:nvPr/>
        </p:nvPicPr>
        <p:blipFill>
          <a:blip r:embed="rId5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1601" b="1755"/>
          <a:stretch>
            <a:fillRect/>
          </a:stretch>
        </p:blipFill>
        <p:spPr bwMode="auto">
          <a:xfrm>
            <a:off x="1219200" y="3124200"/>
            <a:ext cx="3276600" cy="22939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1374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5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Depreciation of the </a:t>
            </a:r>
            <a:r>
              <a:rPr lang="en-US" altLang="en-US" sz="45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Assignat</a:t>
            </a:r>
          </a:p>
        </p:txBody>
      </p:sp>
      <p:pic>
        <p:nvPicPr>
          <p:cNvPr id="606211" name="Picture 3" descr="assignats depreciatiochart-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0"/>
          <a:stretch>
            <a:fillRect/>
          </a:stretch>
        </p:blipFill>
        <p:spPr bwMode="auto">
          <a:xfrm>
            <a:off x="2433638" y="1143000"/>
            <a:ext cx="4424362" cy="2384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1066800" y="3657600"/>
            <a:ext cx="73152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0050" indent="-4000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indent="-274638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837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alt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Whoever acquired them were entitled to certain privileges in the purchase of church land.</a:t>
            </a:r>
          </a:p>
          <a:p>
            <a:pPr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alt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state would retire the notes as the land was sold.</a:t>
            </a:r>
          </a:p>
          <a:p>
            <a:pPr>
              <a:buClr>
                <a:srgbClr val="DC0000"/>
              </a:buClr>
              <a:buSzPct val="110000"/>
              <a:buFont typeface="DavysOtherDingbats" pitchFamily="2" charset="0"/>
              <a:buChar char="V"/>
            </a:pPr>
            <a:r>
              <a:rPr lang="en-US" alt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They began circulating as paper currency.</a:t>
            </a:r>
          </a:p>
          <a:p>
            <a:pPr lvl="1">
              <a:buClr>
                <a:schemeClr val="accent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Government printed more </a:t>
            </a:r>
            <a:r>
              <a:rPr lang="en-US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00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INFLATION</a:t>
            </a:r>
            <a:r>
              <a:rPr lang="en-US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[they lost 99% of their value ultimately].</a:t>
            </a:r>
          </a:p>
          <a:p>
            <a:pPr lvl="1">
              <a:buClr>
                <a:schemeClr val="accent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Therefore, future governments paid off their creditors with cheap money.</a:t>
            </a:r>
            <a:endParaRPr lang="en-US" altLang="en-US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56285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7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Louis XVI “Accepts” the Constitution </a:t>
            </a:r>
            <a:br>
              <a:rPr lang="en-US" altLang="en-US" sz="37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7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&amp; the National Assembly. 1791</a:t>
            </a:r>
          </a:p>
        </p:txBody>
      </p:sp>
      <p:pic>
        <p:nvPicPr>
          <p:cNvPr id="612355" name="Picture 3" descr="1791 Constitution-1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477000" cy="472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Text Box 2"/>
          <p:cNvSpPr txBox="1">
            <a:spLocks noChangeArrowheads="1"/>
          </p:cNvSpPr>
          <p:nvPr/>
        </p:nvSpPr>
        <p:spPr bwMode="auto">
          <a:xfrm>
            <a:off x="1219200" y="273050"/>
            <a:ext cx="67818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French Constitution of 1791:</a:t>
            </a:r>
          </a:p>
          <a:p>
            <a:r>
              <a:rPr lang="en-US" altLang="en-US" sz="3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Bourgeois Government</a:t>
            </a: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838200" y="2209800"/>
            <a:ext cx="70834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72775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5238" indent="-350838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9538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altLang="en-US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king got the </a:t>
            </a:r>
            <a:r>
              <a:rPr lang="en-US" altLang="en-US" sz="25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“suspensive” veto</a:t>
            </a:r>
            <a:r>
              <a:rPr lang="en-US" altLang="en-US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[which prevented the passage of laws for 4 years].</a:t>
            </a:r>
          </a:p>
          <a:p>
            <a:pPr lvl="1">
              <a:buClr>
                <a:schemeClr val="accent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2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 could not pass laws.</a:t>
            </a:r>
          </a:p>
          <a:p>
            <a:pPr lvl="1">
              <a:buClr>
                <a:schemeClr val="accent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2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His ministers were responsible for their own actions.</a:t>
            </a:r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1179513" y="4221163"/>
            <a:ext cx="56022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14350" indent="-5143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5238" indent="-350838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5417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847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277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399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97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43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1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altLang="en-US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altLang="en-US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permanent, elected, single chamber </a:t>
            </a:r>
            <a:br>
              <a:rPr lang="en-US" altLang="en-US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National Assembly.</a:t>
            </a:r>
          </a:p>
          <a:p>
            <a:pPr lvl="1">
              <a:buClr>
                <a:schemeClr val="accent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2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Had the power to grant taxation.</a:t>
            </a:r>
          </a:p>
        </p:txBody>
      </p:sp>
      <p:sp>
        <p:nvSpPr>
          <p:cNvPr id="614405" name="Rectangle 5"/>
          <p:cNvSpPr>
            <a:spLocks noChangeArrowheads="1"/>
          </p:cNvSpPr>
          <p:nvPr/>
        </p:nvSpPr>
        <p:spPr bwMode="auto">
          <a:xfrm>
            <a:off x="1168400" y="5622925"/>
            <a:ext cx="40100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14350" indent="-5143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altLang="en-US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 independent judiciary</a:t>
            </a:r>
            <a:r>
              <a:rPr lang="en-US" altLang="en-US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2"/>
          <p:cNvSpPr txBox="1">
            <a:spLocks noChangeArrowheads="1"/>
          </p:cNvSpPr>
          <p:nvPr/>
        </p:nvSpPr>
        <p:spPr bwMode="auto">
          <a:xfrm>
            <a:off x="1219200" y="349250"/>
            <a:ext cx="67818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French Constitution of 1791:</a:t>
            </a:r>
          </a:p>
          <a:p>
            <a:r>
              <a:rPr lang="en-US" altLang="en-US" sz="3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Bourgeois Government</a:t>
            </a:r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990600" y="2514600"/>
            <a:ext cx="68548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03325" indent="-28892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9538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altLang="en-US" sz="25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altLang="en-US" sz="25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Active” Citizen</a:t>
            </a:r>
            <a:r>
              <a:rPr lang="en-US" altLang="en-US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[who pays taxes amounting to 3 days labor] could vote vs. </a:t>
            </a:r>
            <a:r>
              <a:rPr lang="en-US" altLang="en-US" sz="25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“Passive” Citizen</a:t>
            </a:r>
            <a:r>
              <a:rPr lang="en-US" altLang="en-US" sz="25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lvl="1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1/3 of adult males were denied the franchise.</a:t>
            </a:r>
          </a:p>
          <a:p>
            <a:pPr lvl="1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3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Domestic servants were also excluded.</a:t>
            </a:r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1374775" y="4267200"/>
            <a:ext cx="60928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altLang="en-US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newly elected </a:t>
            </a:r>
            <a:r>
              <a:rPr lang="en-US" altLang="en-US" sz="2500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LEGISLATIVE ASSEMBLY</a:t>
            </a:r>
            <a:r>
              <a:rPr lang="en-US" altLang="en-US" sz="25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6453" name="Line 5"/>
          <p:cNvSpPr>
            <a:spLocks noChangeShapeType="1"/>
          </p:cNvSpPr>
          <p:nvPr/>
        </p:nvSpPr>
        <p:spPr bwMode="auto">
          <a:xfrm>
            <a:off x="4724400" y="5029200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1981200" y="5791200"/>
            <a:ext cx="5334000" cy="771525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EC0000"/>
              </a:buClr>
              <a:buFont typeface="Monarchbats" pitchFamily="34" charset="0"/>
              <a:buNone/>
            </a:pPr>
            <a:r>
              <a:rPr lang="en-US" altLang="en-US" sz="2200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GOAL</a:t>
            </a: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 Make sure that the country was not turned over to the mob!</a:t>
            </a:r>
            <a:endParaRPr lang="en-US" altLang="en-US" sz="2200" b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AutoShap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r>
              <a:rPr lang="en-US" altLang="en-US" sz="5400" b="1">
                <a:latin typeface="Times New Roman" panose="02020603050405020304" pitchFamily="18" charset="0"/>
              </a:rPr>
              <a:t>Legislative Assembly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600200"/>
            <a:ext cx="7467600" cy="5257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/>
              <a:t>Jacobins </a:t>
            </a:r>
          </a:p>
          <a:p>
            <a:r>
              <a:rPr lang="en-US" altLang="en-US" sz="3600"/>
              <a:t>Radicals- Sans Culottes- The Mountain- the Left </a:t>
            </a:r>
          </a:p>
          <a:p>
            <a:r>
              <a:rPr lang="en-US" altLang="en-US" sz="3600"/>
              <a:t>Moderate</a:t>
            </a:r>
          </a:p>
          <a:p>
            <a:r>
              <a:rPr lang="en-US" altLang="en-US" sz="3600"/>
              <a:t>Conservatives- Girondists - Right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AutoShap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274638"/>
            <a:ext cx="76962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r>
              <a:rPr lang="en-US" altLang="en-US" sz="4000" b="1">
                <a:solidFill>
                  <a:srgbClr val="DC0000"/>
                </a:solidFill>
                <a:latin typeface="Times New Roman" panose="02020603050405020304" pitchFamily="18" charset="0"/>
              </a:rPr>
              <a:t>Causes of the French Revolution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95400" y="1600200"/>
            <a:ext cx="65532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/>
              <a:t>Debt</a:t>
            </a:r>
          </a:p>
          <a:p>
            <a:r>
              <a:rPr lang="en-US" altLang="en-US" sz="4000"/>
              <a:t>Weak King</a:t>
            </a:r>
          </a:p>
          <a:p>
            <a:r>
              <a:rPr lang="en-US" altLang="en-US" sz="4000"/>
              <a:t>Social Structure</a:t>
            </a:r>
          </a:p>
          <a:p>
            <a:r>
              <a:rPr lang="en-US" altLang="en-US" sz="4000"/>
              <a:t>The Enlightenment and American Revolution</a:t>
            </a:r>
          </a:p>
          <a:p>
            <a:r>
              <a:rPr lang="en-US" altLang="en-US" sz="4000"/>
              <a:t>Hunger</a:t>
            </a:r>
          </a:p>
          <a:p>
            <a:endParaRPr lang="en-US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Text Box 2"/>
          <p:cNvSpPr txBox="1">
            <a:spLocks noChangeArrowheads="1"/>
          </p:cNvSpPr>
          <p:nvPr/>
        </p:nvSpPr>
        <p:spPr bwMode="auto">
          <a:xfrm>
            <a:off x="1066800" y="349250"/>
            <a:ext cx="701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Political Spectrum</a:t>
            </a:r>
          </a:p>
        </p:txBody>
      </p:sp>
      <p:pic>
        <p:nvPicPr>
          <p:cNvPr id="671747" name="Picture 3" descr="sp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9651" r="3168" b="16354"/>
          <a:stretch>
            <a:fillRect/>
          </a:stretch>
        </p:blipFill>
        <p:spPr bwMode="auto">
          <a:xfrm>
            <a:off x="838200" y="2224088"/>
            <a:ext cx="7620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3200400" y="6096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Jacobins</a:t>
            </a:r>
          </a:p>
        </p:txBody>
      </p:sp>
      <p:sp>
        <p:nvSpPr>
          <p:cNvPr id="671749" name="Text Box 5"/>
          <p:cNvSpPr txBox="1">
            <a:spLocks noChangeArrowheads="1"/>
          </p:cNvSpPr>
          <p:nvPr/>
        </p:nvSpPr>
        <p:spPr bwMode="auto">
          <a:xfrm>
            <a:off x="1524000" y="4875213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Montagnards</a:t>
            </a: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(“The Mountain”)</a:t>
            </a:r>
          </a:p>
        </p:txBody>
      </p:sp>
      <p:sp>
        <p:nvSpPr>
          <p:cNvPr id="671750" name="Text Box 6"/>
          <p:cNvSpPr txBox="1">
            <a:spLocks noChangeArrowheads="1"/>
          </p:cNvSpPr>
          <p:nvPr/>
        </p:nvSpPr>
        <p:spPr bwMode="auto">
          <a:xfrm>
            <a:off x="4800600" y="50292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Girondists</a:t>
            </a:r>
          </a:p>
        </p:txBody>
      </p:sp>
      <p:sp>
        <p:nvSpPr>
          <p:cNvPr id="671751" name="Text Box 7"/>
          <p:cNvSpPr txBox="1">
            <a:spLocks noChangeArrowheads="1"/>
          </p:cNvSpPr>
          <p:nvPr/>
        </p:nvSpPr>
        <p:spPr bwMode="auto">
          <a:xfrm>
            <a:off x="6172200" y="5348288"/>
            <a:ext cx="18288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C078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Monarchíen</a:t>
            </a:r>
            <a:br>
              <a:rPr lang="en-US" altLang="en-US" sz="2000" i="1">
                <a:solidFill>
                  <a:srgbClr val="C078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>
                <a:solidFill>
                  <a:srgbClr val="C0780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(Royalists)</a:t>
            </a:r>
          </a:p>
        </p:txBody>
      </p:sp>
      <p:sp>
        <p:nvSpPr>
          <p:cNvPr id="671752" name="Rectangle 8"/>
          <p:cNvSpPr>
            <a:spLocks noChangeArrowheads="1"/>
          </p:cNvSpPr>
          <p:nvPr/>
        </p:nvSpPr>
        <p:spPr bwMode="auto">
          <a:xfrm>
            <a:off x="823913" y="4137025"/>
            <a:ext cx="1077912" cy="43497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1790s:</a:t>
            </a:r>
          </a:p>
        </p:txBody>
      </p:sp>
      <p:sp>
        <p:nvSpPr>
          <p:cNvPr id="671753" name="Line 9"/>
          <p:cNvSpPr>
            <a:spLocks noChangeShapeType="1"/>
          </p:cNvSpPr>
          <p:nvPr/>
        </p:nvSpPr>
        <p:spPr bwMode="auto">
          <a:xfrm flipV="1">
            <a:off x="7086600" y="3671888"/>
            <a:ext cx="0" cy="1752600"/>
          </a:xfrm>
          <a:prstGeom prst="line">
            <a:avLst/>
          </a:prstGeom>
          <a:noFill/>
          <a:ln w="28575">
            <a:solidFill>
              <a:srgbClr val="C0780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1754" name="Line 10"/>
          <p:cNvSpPr>
            <a:spLocks noChangeShapeType="1"/>
          </p:cNvSpPr>
          <p:nvPr/>
        </p:nvSpPr>
        <p:spPr bwMode="auto">
          <a:xfrm flipV="1">
            <a:off x="2514600" y="3748088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71755" name="Line 11"/>
          <p:cNvSpPr>
            <a:spLocks noChangeShapeType="1"/>
          </p:cNvSpPr>
          <p:nvPr/>
        </p:nvSpPr>
        <p:spPr bwMode="auto">
          <a:xfrm flipV="1">
            <a:off x="5715000" y="3976688"/>
            <a:ext cx="0" cy="1143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1756" name="Line 12"/>
          <p:cNvSpPr>
            <a:spLocks noChangeShapeType="1"/>
          </p:cNvSpPr>
          <p:nvPr/>
        </p:nvSpPr>
        <p:spPr bwMode="auto">
          <a:xfrm flipH="1" flipV="1">
            <a:off x="2514600" y="5486400"/>
            <a:ext cx="0" cy="838200"/>
          </a:xfrm>
          <a:prstGeom prst="line">
            <a:avLst/>
          </a:prstGeom>
          <a:noFill/>
          <a:ln w="28575">
            <a:solidFill>
              <a:srgbClr val="EC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1757" name="Text Box 13"/>
          <p:cNvSpPr txBox="1">
            <a:spLocks noChangeArrowheads="1"/>
          </p:cNvSpPr>
          <p:nvPr/>
        </p:nvSpPr>
        <p:spPr bwMode="auto">
          <a:xfrm>
            <a:off x="3886200" y="4418013"/>
            <a:ext cx="18288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Plain</a:t>
            </a:r>
            <a:br>
              <a:rPr lang="en-US" altLang="en-US" sz="2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(swing votes)</a:t>
            </a: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 flipV="1">
            <a:off x="4800600" y="3976688"/>
            <a:ext cx="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1759" name="Line 15"/>
          <p:cNvSpPr>
            <a:spLocks noChangeShapeType="1"/>
          </p:cNvSpPr>
          <p:nvPr/>
        </p:nvSpPr>
        <p:spPr bwMode="auto">
          <a:xfrm flipH="1" flipV="1">
            <a:off x="5105400" y="5486400"/>
            <a:ext cx="0" cy="838200"/>
          </a:xfrm>
          <a:prstGeom prst="line">
            <a:avLst/>
          </a:prstGeom>
          <a:noFill/>
          <a:ln w="28575">
            <a:solidFill>
              <a:srgbClr val="EC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1760" name="Line 16"/>
          <p:cNvSpPr>
            <a:spLocks noChangeShapeType="1"/>
          </p:cNvSpPr>
          <p:nvPr/>
        </p:nvSpPr>
        <p:spPr bwMode="auto">
          <a:xfrm>
            <a:off x="2514600" y="6324600"/>
            <a:ext cx="762000" cy="0"/>
          </a:xfrm>
          <a:prstGeom prst="line">
            <a:avLst/>
          </a:prstGeom>
          <a:noFill/>
          <a:ln w="28575">
            <a:solidFill>
              <a:srgbClr val="D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1761" name="Line 17"/>
          <p:cNvSpPr>
            <a:spLocks noChangeShapeType="1"/>
          </p:cNvSpPr>
          <p:nvPr/>
        </p:nvSpPr>
        <p:spPr bwMode="auto">
          <a:xfrm>
            <a:off x="4419600" y="6324600"/>
            <a:ext cx="685800" cy="0"/>
          </a:xfrm>
          <a:prstGeom prst="line">
            <a:avLst/>
          </a:prstGeom>
          <a:noFill/>
          <a:ln w="28575">
            <a:solidFill>
              <a:srgbClr val="D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1762" name="Rectangle 18"/>
          <p:cNvSpPr>
            <a:spLocks noChangeArrowheads="1"/>
          </p:cNvSpPr>
          <p:nvPr/>
        </p:nvSpPr>
        <p:spPr bwMode="auto">
          <a:xfrm>
            <a:off x="827088" y="1622425"/>
            <a:ext cx="1611312" cy="43497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TODAY: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6800" y="166688"/>
            <a:ext cx="7010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Jacobins</a:t>
            </a:r>
          </a:p>
        </p:txBody>
      </p:sp>
      <p:pic>
        <p:nvPicPr>
          <p:cNvPr id="669699" name="Picture 3" descr="fr_lou16red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066800"/>
            <a:ext cx="274955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700" name="Picture 4" descr="005c-1793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29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9701" name="Rectangle 5"/>
          <p:cNvSpPr>
            <a:spLocks noChangeArrowheads="1"/>
          </p:cNvSpPr>
          <p:nvPr/>
        </p:nvSpPr>
        <p:spPr bwMode="auto">
          <a:xfrm>
            <a:off x="4495800" y="1096963"/>
            <a:ext cx="32115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</a:rPr>
              <a:t>Jacobin Meeting House</a:t>
            </a:r>
          </a:p>
        </p:txBody>
      </p:sp>
      <p:pic>
        <p:nvPicPr>
          <p:cNvPr id="669702" name="Picture 6" descr="The Jacobin Club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3886200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9703" name="Text Box 7"/>
          <p:cNvSpPr txBox="1">
            <a:spLocks noChangeArrowheads="1"/>
          </p:cNvSpPr>
          <p:nvPr/>
        </p:nvSpPr>
        <p:spPr bwMode="auto">
          <a:xfrm>
            <a:off x="3810000" y="4191000"/>
            <a:ext cx="4724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5713" indent="-341313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0013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4313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They held their meetings in the library of a former Jacobin monastery in Paris.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Started as a debating society.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Membership mostly middle class.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Created a vast network of clubs.</a:t>
            </a:r>
            <a:endParaRPr lang="en-US" altLang="en-US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ext Box 2"/>
          <p:cNvSpPr txBox="1">
            <a:spLocks noChangeArrowheads="1"/>
          </p:cNvSpPr>
          <p:nvPr/>
        </p:nvSpPr>
        <p:spPr bwMode="auto">
          <a:xfrm>
            <a:off x="838200" y="196850"/>
            <a:ext cx="75438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</a:t>
            </a:r>
            <a:r>
              <a:rPr lang="en-US" altLang="en-US" sz="48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Sans-Culottes:</a:t>
            </a:r>
            <a:br>
              <a:rPr lang="en-US" altLang="en-US" sz="48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altLang="en-US" sz="38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Parisian Working Class</a:t>
            </a:r>
          </a:p>
        </p:txBody>
      </p:sp>
      <p:pic>
        <p:nvPicPr>
          <p:cNvPr id="667651" name="Picture 3" descr="sans-culottes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8"/>
          <a:stretch>
            <a:fillRect/>
          </a:stretch>
        </p:blipFill>
        <p:spPr bwMode="auto">
          <a:xfrm>
            <a:off x="4876800" y="1905000"/>
            <a:ext cx="3302000" cy="4191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7652" name="Text Box 4"/>
          <p:cNvSpPr txBox="1">
            <a:spLocks noChangeArrowheads="1"/>
          </p:cNvSpPr>
          <p:nvPr/>
        </p:nvSpPr>
        <p:spPr bwMode="auto">
          <a:xfrm>
            <a:off x="1143000" y="2117725"/>
            <a:ext cx="3505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5713" indent="-341313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0013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4313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5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Small shopkeepers.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5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Tradesmen.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5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Artisans.</a:t>
            </a:r>
            <a:endParaRPr lang="en-US" altLang="en-US" sz="25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67653" name="Line 5"/>
          <p:cNvSpPr>
            <a:spLocks noChangeShapeType="1"/>
          </p:cNvSpPr>
          <p:nvPr/>
        </p:nvSpPr>
        <p:spPr bwMode="auto">
          <a:xfrm>
            <a:off x="2743200" y="3810000"/>
            <a:ext cx="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54" name="Text Box 6"/>
          <p:cNvSpPr txBox="1">
            <a:spLocks noChangeArrowheads="1"/>
          </p:cNvSpPr>
          <p:nvPr/>
        </p:nvSpPr>
        <p:spPr bwMode="auto">
          <a:xfrm>
            <a:off x="914400" y="5029200"/>
            <a:ext cx="36576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5713" indent="-341313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0013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4313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EC0000"/>
              </a:buClr>
              <a:buFont typeface="Wingdings" panose="05000000000000000000" pitchFamily="2" charset="2"/>
              <a:buNone/>
            </a:pPr>
            <a:r>
              <a:rPr lang="en-US" altLang="en-US" sz="23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They shared many of the ideals of their middle class representatives in government!</a:t>
            </a:r>
            <a:endParaRPr lang="en-US" altLang="en-US" sz="23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5400">
                <a:latin typeface="Times New Roman" panose="02020603050405020304" pitchFamily="18" charset="0"/>
              </a:rPr>
              <a:t>Sans Culottes</a:t>
            </a:r>
            <a:r>
              <a:rPr lang="en-US" altLang="en-US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64581" name="Picture 5" descr="Sans-culo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24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990600" y="487363"/>
            <a:ext cx="72929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83 Revolutionary </a:t>
            </a:r>
            <a:r>
              <a:rPr lang="en-US" altLang="en-US" sz="4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Departments</a:t>
            </a: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2971800" y="59436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February 26, 1790</a:t>
            </a:r>
          </a:p>
        </p:txBody>
      </p:sp>
      <p:pic>
        <p:nvPicPr>
          <p:cNvPr id="618500" name="Picture 4" descr="map-Chambers-Division of France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5"/>
          <a:stretch>
            <a:fillRect/>
          </a:stretch>
        </p:blipFill>
        <p:spPr bwMode="auto">
          <a:xfrm>
            <a:off x="838200" y="1600200"/>
            <a:ext cx="7543800" cy="3810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Royal Family Attempts </a:t>
            </a:r>
            <a:br>
              <a:rPr lang="en-US" alt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alt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to Flee</a:t>
            </a:r>
          </a:p>
        </p:txBody>
      </p:sp>
      <p:pic>
        <p:nvPicPr>
          <p:cNvPr id="620547" name="Picture 3" descr="Varenne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4343400" y="3773488"/>
            <a:ext cx="3962400" cy="23987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1219200" y="1439863"/>
            <a:ext cx="70104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7525" indent="-517525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90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05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320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C0000"/>
              </a:buClr>
              <a:buSzPct val="95000"/>
              <a:buFont typeface="Monarchbats" pitchFamily="34" charset="0"/>
              <a:buChar char="Y"/>
            </a:pPr>
            <a: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June, 1791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SzPct val="95000"/>
              <a:buFont typeface="Monarchbats" pitchFamily="34" charset="0"/>
              <a:buChar char="Y"/>
            </a:pPr>
            <a: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Helped by the Swedish Count Hans Axel von Fusen [Marie Antoinette’s lover</a:t>
            </a:r>
            <a: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].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SzPct val="95000"/>
              <a:buFont typeface="Monarchbats" pitchFamily="34" charset="0"/>
              <a:buChar char="Y"/>
            </a:pPr>
            <a: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Headed toward the </a:t>
            </a:r>
            <a:b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Luxembourg</a:t>
            </a:r>
            <a:b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border.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SzPct val="95000"/>
              <a:buFont typeface="Monarchbats" pitchFamily="34" charset="0"/>
              <a:buChar char="Y"/>
            </a:pPr>
            <a: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King was</a:t>
            </a:r>
            <a:b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recognized at</a:t>
            </a:r>
            <a:b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Varennes, near</a:t>
            </a:r>
            <a:b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6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border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665604" name="Picture 4" descr="0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Times New Roman" panose="02020603050405020304" pitchFamily="18" charset="0"/>
              </a:rPr>
              <a:t>Foreign Involvement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/>
              <a:t>Declaration of Pillnitz</a:t>
            </a:r>
          </a:p>
          <a:p>
            <a:r>
              <a:rPr lang="en-US" altLang="en-US" sz="3600" b="1"/>
              <a:t>Europe’s Attitude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Text Box 2"/>
          <p:cNvSpPr txBox="1">
            <a:spLocks noChangeArrowheads="1"/>
          </p:cNvSpPr>
          <p:nvPr/>
        </p:nvSpPr>
        <p:spPr bwMode="auto">
          <a:xfrm>
            <a:off x="914400" y="350838"/>
            <a:ext cx="73914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Sir Edmund Burke </a:t>
            </a:r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(1790):</a:t>
            </a:r>
            <a:r>
              <a:rPr lang="en-US" alt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US" altLang="en-US" sz="4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Reflections on the Revolution in France</a:t>
            </a:r>
          </a:p>
        </p:txBody>
      </p:sp>
      <p:pic>
        <p:nvPicPr>
          <p:cNvPr id="600067" name="Picture 3" descr="Edmund Burke-promised horrors of the Fr invasion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515" r="1964" b="8788"/>
          <a:stretch>
            <a:fillRect/>
          </a:stretch>
        </p:blipFill>
        <p:spPr bwMode="auto">
          <a:xfrm>
            <a:off x="1066800" y="2133600"/>
            <a:ext cx="3962400" cy="2819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0068" name="Picture 4" descr="Reflections on the Revolution in France book cover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762250" cy="4524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0069" name="Text Box 5"/>
          <p:cNvSpPr txBox="1">
            <a:spLocks noChangeArrowheads="1"/>
          </p:cNvSpPr>
          <p:nvPr/>
        </p:nvSpPr>
        <p:spPr bwMode="auto">
          <a:xfrm>
            <a:off x="990600" y="533400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conservative response to the French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1828800" y="273050"/>
            <a:ext cx="5486400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First Coalition &amp;</a:t>
            </a:r>
            <a:br>
              <a:rPr lang="en-US" altLang="en-US" sz="4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</a:t>
            </a:r>
            <a:r>
              <a:rPr lang="en-US" altLang="en-US" sz="43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30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Brunswick Manifesto</a:t>
            </a:r>
            <a:r>
              <a:rPr lang="en-US" altLang="en-US" sz="4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US" altLang="en-US" sz="4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1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(August 3, 1792)</a:t>
            </a:r>
            <a:endParaRPr lang="en-US" altLang="en-US" sz="31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1371600" y="39497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72775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FRANCE</a:t>
            </a:r>
          </a:p>
        </p:txBody>
      </p:sp>
      <p:sp>
        <p:nvSpPr>
          <p:cNvPr id="624644" name="Line 4"/>
          <p:cNvSpPr>
            <a:spLocks noChangeShapeType="1"/>
          </p:cNvSpPr>
          <p:nvPr/>
        </p:nvSpPr>
        <p:spPr bwMode="auto">
          <a:xfrm>
            <a:off x="3276600" y="4271963"/>
            <a:ext cx="474663" cy="0"/>
          </a:xfrm>
          <a:prstGeom prst="line">
            <a:avLst/>
          </a:prstGeom>
          <a:noFill/>
          <a:ln w="38100">
            <a:solidFill>
              <a:srgbClr val="2727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645" name="AutoShape 5"/>
          <p:cNvSpPr>
            <a:spLocks noChangeArrowheads="1"/>
          </p:cNvSpPr>
          <p:nvPr/>
        </p:nvSpPr>
        <p:spPr bwMode="auto">
          <a:xfrm>
            <a:off x="3657600" y="3430588"/>
            <a:ext cx="1643063" cy="1649412"/>
          </a:xfrm>
          <a:prstGeom prst="irregularSeal1">
            <a:avLst/>
          </a:prstGeom>
          <a:gradFill rotWithShape="1">
            <a:gsLst>
              <a:gs pos="0">
                <a:srgbClr val="FF6600"/>
              </a:gs>
              <a:gs pos="100000">
                <a:srgbClr val="FFCC00"/>
              </a:gs>
            </a:gsLst>
            <a:lin ang="2700000" scaled="1"/>
          </a:gradFill>
          <a:ln>
            <a:noFill/>
          </a:ln>
          <a:effectLst>
            <a:outerShdw dist="68392" dir="4091915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1800"/>
              <a:t>1792-1797</a:t>
            </a:r>
          </a:p>
        </p:txBody>
      </p:sp>
      <p:sp>
        <p:nvSpPr>
          <p:cNvPr id="624646" name="Line 6"/>
          <p:cNvSpPr>
            <a:spLocks noChangeShapeType="1"/>
          </p:cNvSpPr>
          <p:nvPr/>
        </p:nvSpPr>
        <p:spPr bwMode="auto">
          <a:xfrm flipH="1">
            <a:off x="5181600" y="4271963"/>
            <a:ext cx="609600" cy="0"/>
          </a:xfrm>
          <a:prstGeom prst="line">
            <a:avLst/>
          </a:prstGeom>
          <a:noFill/>
          <a:ln w="38100">
            <a:solidFill>
              <a:srgbClr val="2727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5791200" y="3949700"/>
            <a:ext cx="1981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C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0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AUSTRIA</a:t>
            </a:r>
            <a:br>
              <a:rPr lang="en-US" altLang="en-US" sz="2400" b="0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0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PRUSSIA</a:t>
            </a:r>
            <a:br>
              <a:rPr lang="en-US" altLang="en-US" sz="2400" b="0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0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BRITAIN</a:t>
            </a:r>
            <a:br>
              <a:rPr lang="en-US" altLang="en-US" sz="2400" b="0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0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SPAIN</a:t>
            </a:r>
            <a:br>
              <a:rPr lang="en-US" altLang="en-US" sz="2400" b="0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0">
                <a:solidFill>
                  <a:srgbClr val="2727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PIEDMONT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762000" y="2743200"/>
            <a:ext cx="76962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0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Duke of Brunswick</a:t>
            </a:r>
            <a:r>
              <a:rPr lang="en-US" altLang="en-US" sz="2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3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if the Royal Family is harmed,</a:t>
            </a:r>
            <a:br>
              <a:rPr lang="en-US" altLang="en-US" sz="23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en-US" sz="23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                                 Paris will be leveled!!</a:t>
            </a:r>
            <a:endParaRPr lang="en-US" altLang="en-US" sz="2300" b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24649" name="Text Box 9"/>
          <p:cNvSpPr txBox="1">
            <a:spLocks noChangeArrowheads="1"/>
          </p:cNvSpPr>
          <p:nvPr/>
        </p:nvSpPr>
        <p:spPr bwMode="auto">
          <a:xfrm>
            <a:off x="762000" y="5943600"/>
            <a:ext cx="7696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1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This military crisis undermined the new </a:t>
            </a:r>
            <a:br>
              <a:rPr lang="en-US" altLang="en-US" sz="21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en-US" sz="21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Legislative Assembly.</a:t>
            </a:r>
            <a:endParaRPr lang="en-US" altLang="en-US" sz="2100" b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AutoShap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r>
              <a:rPr lang="en-US" altLang="en-US" sz="5400" b="1">
                <a:solidFill>
                  <a:srgbClr val="DC0000"/>
                </a:solidFill>
                <a:latin typeface="Times New Roman" panose="02020603050405020304" pitchFamily="18" charset="0"/>
              </a:rPr>
              <a:t>Debt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1600200"/>
            <a:ext cx="7086600" cy="5257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400"/>
              <a:t>Louis XIV- Wars and Versailles</a:t>
            </a:r>
          </a:p>
          <a:p>
            <a:r>
              <a:rPr lang="en-US" altLang="en-US" sz="4400"/>
              <a:t>American Revolution</a:t>
            </a:r>
          </a:p>
          <a:p>
            <a:r>
              <a:rPr lang="en-US" altLang="en-US" sz="4400"/>
              <a:t>Royal spending- Louis XVI and Marie Antoinette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French Soldiers</a:t>
            </a:r>
            <a:endParaRPr lang="en-US" altLang="en-US" sz="40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25667" name="Picture 3" descr="braun%20and%20schneider%20caval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676400"/>
            <a:ext cx="3741737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4953000" y="1676400"/>
            <a:ext cx="35052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90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05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320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4572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French armies </a:t>
            </a:r>
            <a:b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were ill-prepared for the conflict.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½ of the officer corps had emigrated.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Many men disserted.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New recruits were enthusiastic, but</a:t>
            </a:r>
            <a:b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ill-trained.</a:t>
            </a:r>
          </a:p>
          <a:p>
            <a:pPr>
              <a:spcBef>
                <a:spcPct val="50000"/>
              </a:spcBef>
              <a:buClr>
                <a:srgbClr val="EC0000"/>
              </a:buClr>
              <a:buFont typeface="DavysOtherDingbats" pitchFamily="2" charset="0"/>
              <a:buChar char="V"/>
            </a:pPr>
            <a:r>
              <a:rPr lang="en-US" altLang="en-US" sz="22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French troops often broke ranks and fled in disorder.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838200" y="136525"/>
            <a:ext cx="7696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French Expansion: </a:t>
            </a:r>
            <a:r>
              <a:rPr lang="en-US" altLang="en-US" sz="4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1791-1799</a:t>
            </a:r>
          </a:p>
        </p:txBody>
      </p:sp>
      <p:pic>
        <p:nvPicPr>
          <p:cNvPr id="626691" name="Picture 3" descr="French Expansion 1791-1799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5024438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2"/>
          <p:cNvSpPr txBox="1">
            <a:spLocks noChangeArrowheads="1"/>
          </p:cNvSpPr>
          <p:nvPr/>
        </p:nvSpPr>
        <p:spPr bwMode="auto">
          <a:xfrm>
            <a:off x="1295400" y="376238"/>
            <a:ext cx="6550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French Urban Poor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65200" y="1346200"/>
          <a:ext cx="72136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French Monarchy:</a:t>
            </a:r>
            <a:b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1774 - 1793</a:t>
            </a:r>
          </a:p>
        </p:txBody>
      </p:sp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685800" y="59436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Marie Antoinette &amp; Louis XVI</a:t>
            </a:r>
          </a:p>
        </p:txBody>
      </p:sp>
      <p:pic>
        <p:nvPicPr>
          <p:cNvPr id="516100" name="Picture 4" descr="Marie Antoinette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475038" cy="411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02" name="Picture 7" descr="Louis%20XVI%20Fr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96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5791200" y="1981200"/>
            <a:ext cx="2590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Marie </a:t>
            </a:r>
            <a:b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Antoinette </a:t>
            </a:r>
            <a:b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and the </a:t>
            </a:r>
            <a:b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Royal </a:t>
            </a:r>
            <a:b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Children</a:t>
            </a:r>
          </a:p>
        </p:txBody>
      </p:sp>
      <p:pic>
        <p:nvPicPr>
          <p:cNvPr id="518147" name="Picture 3" descr="Marie Antoinette and her childre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304800"/>
            <a:ext cx="4632325" cy="6248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Marie Antoinette’s</a:t>
            </a:r>
            <a:b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“Peasant Cottage”</a:t>
            </a:r>
          </a:p>
        </p:txBody>
      </p:sp>
      <p:pic>
        <p:nvPicPr>
          <p:cNvPr id="520195" name="Picture 3" descr="Versailles09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9413"/>
            <a:ext cx="7010400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WB-campaign_ribbons">
  <a:themeElements>
    <a:clrScheme name="RWB-campaign_ribb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WB-campaign_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C20424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C20424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RWB-campaign_ribb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WB-campaign_ribb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WB-campaign_ribb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RWB-campaign_ribbons</Template>
  <TotalTime>2330</TotalTime>
  <Words>1011</Words>
  <Application>Microsoft Office PowerPoint</Application>
  <PresentationFormat>On-screen Show (4:3)</PresentationFormat>
  <Paragraphs>221</Paragraphs>
  <Slides>51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Comic Sans MS</vt:lpstr>
      <vt:lpstr>Lucida Calligraphy</vt:lpstr>
      <vt:lpstr>Wingdings</vt:lpstr>
      <vt:lpstr>Arial</vt:lpstr>
      <vt:lpstr>Monarchbats</vt:lpstr>
      <vt:lpstr>Copperplate Gothic Bold</vt:lpstr>
      <vt:lpstr>BlackChancery</vt:lpstr>
      <vt:lpstr>DavysOtherDingbats</vt:lpstr>
      <vt:lpstr>Times New Roman</vt:lpstr>
      <vt:lpstr>Century Gothic</vt:lpstr>
      <vt:lpstr>RWB-campaign_ribbons</vt:lpstr>
      <vt:lpstr>PowerPoint Presentation</vt:lpstr>
      <vt:lpstr>PowerPoint Presentation</vt:lpstr>
      <vt:lpstr>PowerPoint Presentation</vt:lpstr>
      <vt:lpstr>Causes of the French Revolution</vt:lpstr>
      <vt:lpstr>Debt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Enlightenment and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Legislative Assembly</vt:lpstr>
      <vt:lpstr>PowerPoint Presentation</vt:lpstr>
      <vt:lpstr>PowerPoint Presentation</vt:lpstr>
      <vt:lpstr>PowerPoint Presentation</vt:lpstr>
      <vt:lpstr>Sans Culottes </vt:lpstr>
      <vt:lpstr>PowerPoint Presentation</vt:lpstr>
      <vt:lpstr>PowerPoint Presentation</vt:lpstr>
      <vt:lpstr>PowerPoint Presentation</vt:lpstr>
      <vt:lpstr>Foreign Involvement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      Chappaqua, 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 --"Liberal" Phase</dc:title>
  <dc:creator>Susan M. Pojer</dc:creator>
  <cp:lastModifiedBy>Braun Christine</cp:lastModifiedBy>
  <cp:revision>283</cp:revision>
  <cp:lastPrinted>1601-01-01T00:00:00Z</cp:lastPrinted>
  <dcterms:created xsi:type="dcterms:W3CDTF">2003-12-14T19:16:03Z</dcterms:created>
  <dcterms:modified xsi:type="dcterms:W3CDTF">2017-01-04T16:42:21Z</dcterms:modified>
</cp:coreProperties>
</file>