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56" r:id="rId2"/>
    <p:sldId id="403" r:id="rId3"/>
    <p:sldId id="349" r:id="rId4"/>
    <p:sldId id="362" r:id="rId5"/>
    <p:sldId id="365" r:id="rId6"/>
    <p:sldId id="370" r:id="rId7"/>
    <p:sldId id="360" r:id="rId8"/>
    <p:sldId id="361" r:id="rId9"/>
    <p:sldId id="366" r:id="rId10"/>
    <p:sldId id="374" r:id="rId11"/>
    <p:sldId id="371" r:id="rId12"/>
    <p:sldId id="302" r:id="rId13"/>
    <p:sldId id="376" r:id="rId14"/>
    <p:sldId id="299" r:id="rId15"/>
    <p:sldId id="380" r:id="rId16"/>
    <p:sldId id="382" r:id="rId17"/>
    <p:sldId id="300" r:id="rId18"/>
    <p:sldId id="384" r:id="rId19"/>
    <p:sldId id="385" r:id="rId20"/>
    <p:sldId id="387" r:id="rId21"/>
    <p:sldId id="389" r:id="rId22"/>
    <p:sldId id="388" r:id="rId23"/>
    <p:sldId id="404" r:id="rId24"/>
    <p:sldId id="402" r:id="rId25"/>
  </p:sldIdLst>
  <p:sldSz cx="9144000" cy="6858000" type="screen4x3"/>
  <p:notesSz cx="9144000" cy="6858000"/>
  <p:embeddedFontLst>
    <p:embeddedFont>
      <p:font typeface="Tahoma" panose="020B0604030504040204" pitchFamily="34" charset="0"/>
      <p:regular r:id="rId28"/>
      <p:bold r:id="rId29"/>
    </p:embeddedFon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Juice ITC" panose="04040403040A02020202" pitchFamily="82" charset="0"/>
      <p:regular r:id="rId39"/>
    </p:embeddedFont>
    <p:embeddedFont>
      <p:font typeface="Papyrus" panose="03070502060502030205" pitchFamily="66" charset="0"/>
      <p:regular r:id="rId40"/>
    </p:embeddedFont>
    <p:embeddedFont>
      <p:font typeface="Impact" panose="020B0806030902050204" pitchFamily="34" charset="0"/>
      <p:regular r:id="rId41"/>
    </p:embeddedFont>
    <p:embeddedFont>
      <p:font typeface="Biohazard Participants" panose="020B0604020202020204" charset="0"/>
      <p:regular r:id="rId42"/>
    </p:embeddedFont>
  </p:embeddedFontLst>
  <p:defaultTextStyle>
    <a:defPPr>
      <a:defRPr lang="en-US"/>
    </a:defPPr>
    <a:lvl1pPr algn="l" rtl="0" fontAlgn="base">
      <a:spcBef>
        <a:spcPct val="0"/>
      </a:spcBef>
      <a:spcAft>
        <a:spcPct val="0"/>
      </a:spcAft>
      <a:defRPr kern="1200">
        <a:solidFill>
          <a:schemeClr val="tx1"/>
        </a:solidFill>
        <a:latin typeface="Biohazard Participants" pitchFamily="2" charset="0"/>
        <a:ea typeface="+mn-ea"/>
        <a:cs typeface="+mn-cs"/>
      </a:defRPr>
    </a:lvl1pPr>
    <a:lvl2pPr marL="457200" algn="l" rtl="0" fontAlgn="base">
      <a:spcBef>
        <a:spcPct val="0"/>
      </a:spcBef>
      <a:spcAft>
        <a:spcPct val="0"/>
      </a:spcAft>
      <a:defRPr kern="1200">
        <a:solidFill>
          <a:schemeClr val="tx1"/>
        </a:solidFill>
        <a:latin typeface="Biohazard Participants" pitchFamily="2" charset="0"/>
        <a:ea typeface="+mn-ea"/>
        <a:cs typeface="+mn-cs"/>
      </a:defRPr>
    </a:lvl2pPr>
    <a:lvl3pPr marL="914400" algn="l" rtl="0" fontAlgn="base">
      <a:spcBef>
        <a:spcPct val="0"/>
      </a:spcBef>
      <a:spcAft>
        <a:spcPct val="0"/>
      </a:spcAft>
      <a:defRPr kern="1200">
        <a:solidFill>
          <a:schemeClr val="tx1"/>
        </a:solidFill>
        <a:latin typeface="Biohazard Participants" pitchFamily="2" charset="0"/>
        <a:ea typeface="+mn-ea"/>
        <a:cs typeface="+mn-cs"/>
      </a:defRPr>
    </a:lvl3pPr>
    <a:lvl4pPr marL="1371600" algn="l" rtl="0" fontAlgn="base">
      <a:spcBef>
        <a:spcPct val="0"/>
      </a:spcBef>
      <a:spcAft>
        <a:spcPct val="0"/>
      </a:spcAft>
      <a:defRPr kern="1200">
        <a:solidFill>
          <a:schemeClr val="tx1"/>
        </a:solidFill>
        <a:latin typeface="Biohazard Participants" pitchFamily="2" charset="0"/>
        <a:ea typeface="+mn-ea"/>
        <a:cs typeface="+mn-cs"/>
      </a:defRPr>
    </a:lvl4pPr>
    <a:lvl5pPr marL="1828800" algn="l" rtl="0" fontAlgn="base">
      <a:spcBef>
        <a:spcPct val="0"/>
      </a:spcBef>
      <a:spcAft>
        <a:spcPct val="0"/>
      </a:spcAft>
      <a:defRPr kern="1200">
        <a:solidFill>
          <a:schemeClr val="tx1"/>
        </a:solidFill>
        <a:latin typeface="Biohazard Participants" pitchFamily="2" charset="0"/>
        <a:ea typeface="+mn-ea"/>
        <a:cs typeface="+mn-cs"/>
      </a:defRPr>
    </a:lvl5pPr>
    <a:lvl6pPr marL="2286000" algn="l" defTabSz="914400" rtl="0" eaLnBrk="1" latinLnBrk="0" hangingPunct="1">
      <a:defRPr kern="1200">
        <a:solidFill>
          <a:schemeClr val="tx1"/>
        </a:solidFill>
        <a:latin typeface="Biohazard Participants" pitchFamily="2" charset="0"/>
        <a:ea typeface="+mn-ea"/>
        <a:cs typeface="+mn-cs"/>
      </a:defRPr>
    </a:lvl6pPr>
    <a:lvl7pPr marL="2743200" algn="l" defTabSz="914400" rtl="0" eaLnBrk="1" latinLnBrk="0" hangingPunct="1">
      <a:defRPr kern="1200">
        <a:solidFill>
          <a:schemeClr val="tx1"/>
        </a:solidFill>
        <a:latin typeface="Biohazard Participants" pitchFamily="2" charset="0"/>
        <a:ea typeface="+mn-ea"/>
        <a:cs typeface="+mn-cs"/>
      </a:defRPr>
    </a:lvl7pPr>
    <a:lvl8pPr marL="3200400" algn="l" defTabSz="914400" rtl="0" eaLnBrk="1" latinLnBrk="0" hangingPunct="1">
      <a:defRPr kern="1200">
        <a:solidFill>
          <a:schemeClr val="tx1"/>
        </a:solidFill>
        <a:latin typeface="Biohazard Participants" pitchFamily="2" charset="0"/>
        <a:ea typeface="+mn-ea"/>
        <a:cs typeface="+mn-cs"/>
      </a:defRPr>
    </a:lvl8pPr>
    <a:lvl9pPr marL="3657600" algn="l" defTabSz="914400" rtl="0" eaLnBrk="1" latinLnBrk="0" hangingPunct="1">
      <a:defRPr kern="1200">
        <a:solidFill>
          <a:schemeClr val="tx1"/>
        </a:solidFill>
        <a:latin typeface="Biohazard Participant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A0000"/>
    <a:srgbClr val="008000"/>
    <a:srgbClr val="009999"/>
    <a:srgbClr val="CC9900"/>
    <a:srgbClr val="D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9" d="100"/>
          <a:sy n="79" d="100"/>
        </p:scale>
        <p:origin x="920"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27A5236-EED6-488D-AE2A-84C823F1D386}"/>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81EFFABC-6476-4DE7-B5D4-3748193C3DCB}"/>
              </a:ext>
            </a:extLst>
          </p:cNvPr>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6AB43616-13E0-49E5-B776-0F386835E538}"/>
              </a:ext>
            </a:extLst>
          </p:cNvPr>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867C88FF-8F61-437D-8308-5031E7328442}"/>
              </a:ext>
            </a:extLst>
          </p:cNvPr>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699CFB7A-070C-42A5-8922-F9A7B24E316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09ACF-4502-438E-8E91-CC47BFC32F8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27677D9-B395-4E8E-9BB3-AFDCA94588C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0562F755-6F46-4398-9718-FF7B9AA02A67}" type="datetimeFigureOut">
              <a:rPr lang="en-US"/>
              <a:pPr>
                <a:defRPr/>
              </a:pPr>
              <a:t>4/11/2019</a:t>
            </a:fld>
            <a:endParaRPr lang="en-US"/>
          </a:p>
        </p:txBody>
      </p:sp>
      <p:sp>
        <p:nvSpPr>
          <p:cNvPr id="4" name="Slide Image Placeholder 3">
            <a:extLst>
              <a:ext uri="{FF2B5EF4-FFF2-40B4-BE49-F238E27FC236}">
                <a16:creationId xmlns:a16="http://schemas.microsoft.com/office/drawing/2014/main" id="{8B246CE9-2302-4779-8C5B-4213AD2FE517}"/>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870DE9-7D87-45CD-8DEC-6A5FEC082255}"/>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5488D6-3EDF-4DE4-BFD1-B90773A5CC38}"/>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1432455-E1F3-45B2-BC49-8B4595E12E1A}"/>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51F0F32-937D-4CD9-8EA5-22B2ECEF72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BD25764-B214-4D16-8E63-1F669263B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5151BD61-5B21-4D62-BB49-231007B7982F}" type="slidenum">
              <a:rPr lang="en-US" altLang="en-US"/>
              <a:pPr eaLnBrk="1" hangingPunct="1"/>
              <a:t>4</a:t>
            </a:fld>
            <a:endParaRPr lang="en-US" altLang="en-US"/>
          </a:p>
        </p:txBody>
      </p:sp>
      <p:sp>
        <p:nvSpPr>
          <p:cNvPr id="27651" name="Rectangle 2">
            <a:extLst>
              <a:ext uri="{FF2B5EF4-FFF2-40B4-BE49-F238E27FC236}">
                <a16:creationId xmlns:a16="http://schemas.microsoft.com/office/drawing/2014/main" id="{13EA4A54-C8BD-4FA5-ADD2-A34AC094D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3A986AE4-5CFC-4EA6-B8E6-A6EF7349A2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6D37831-4AF1-448D-8D48-8B60A64F7F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B1FE3C80-A726-4CD7-A3BC-B5E58669148B}" type="slidenum">
              <a:rPr lang="en-US" altLang="en-US"/>
              <a:pPr eaLnBrk="1" hangingPunct="1"/>
              <a:t>20</a:t>
            </a:fld>
            <a:endParaRPr lang="en-US" altLang="en-US"/>
          </a:p>
        </p:txBody>
      </p:sp>
      <p:sp>
        <p:nvSpPr>
          <p:cNvPr id="36867" name="Rectangle 2">
            <a:extLst>
              <a:ext uri="{FF2B5EF4-FFF2-40B4-BE49-F238E27FC236}">
                <a16:creationId xmlns:a16="http://schemas.microsoft.com/office/drawing/2014/main" id="{F14E111A-06CD-427E-A9F9-257CE650E6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7991F0B8-4998-4A27-9576-719B2CF5D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09A4BBF-AA6B-4ACC-8187-399C1DA0CA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9F82B7B3-AEC3-4069-BCD2-FAE1C4ED38AE}" type="slidenum">
              <a:rPr lang="en-US" altLang="en-US"/>
              <a:pPr eaLnBrk="1" hangingPunct="1"/>
              <a:t>21</a:t>
            </a:fld>
            <a:endParaRPr lang="en-US" altLang="en-US"/>
          </a:p>
        </p:txBody>
      </p:sp>
      <p:sp>
        <p:nvSpPr>
          <p:cNvPr id="37891" name="Rectangle 2">
            <a:extLst>
              <a:ext uri="{FF2B5EF4-FFF2-40B4-BE49-F238E27FC236}">
                <a16:creationId xmlns:a16="http://schemas.microsoft.com/office/drawing/2014/main" id="{8ADEA0A8-2D5D-4A31-B112-F5C4039091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DD4D0AE-4912-48AE-951C-B34D71B278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14BC7D6-8E42-48D6-821F-10E31CC145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2BBF8318-7724-4DCB-AE0B-B439583FAFBA}" type="slidenum">
              <a:rPr lang="en-US" altLang="en-US"/>
              <a:pPr eaLnBrk="1" hangingPunct="1"/>
              <a:t>22</a:t>
            </a:fld>
            <a:endParaRPr lang="en-US" altLang="en-US"/>
          </a:p>
        </p:txBody>
      </p:sp>
      <p:sp>
        <p:nvSpPr>
          <p:cNvPr id="38915" name="Rectangle 2">
            <a:extLst>
              <a:ext uri="{FF2B5EF4-FFF2-40B4-BE49-F238E27FC236}">
                <a16:creationId xmlns:a16="http://schemas.microsoft.com/office/drawing/2014/main" id="{ED133F0B-6F0F-4981-AC17-E8A966E7C2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651667A1-56AD-4DAA-8524-C9605D88BD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523BD55-1FE3-4FF9-8494-80858B19B9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30EDEEB5-B796-405C-969B-8C4D3FFE9919}" type="slidenum">
              <a:rPr lang="en-US" altLang="en-US"/>
              <a:pPr eaLnBrk="1" hangingPunct="1"/>
              <a:t>5</a:t>
            </a:fld>
            <a:endParaRPr lang="en-US" altLang="en-US"/>
          </a:p>
        </p:txBody>
      </p:sp>
      <p:sp>
        <p:nvSpPr>
          <p:cNvPr id="28675" name="Rectangle 2">
            <a:extLst>
              <a:ext uri="{FF2B5EF4-FFF2-40B4-BE49-F238E27FC236}">
                <a16:creationId xmlns:a16="http://schemas.microsoft.com/office/drawing/2014/main" id="{67F6E086-964D-4A6F-926C-6774DA7F52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B7DD8C3F-6658-4706-9133-CD9CD7BCD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7B37669-5152-4C85-A72F-B3F7B944F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6F3B29E9-CE0B-4845-B959-0EDCD07F3138}" type="slidenum">
              <a:rPr lang="en-US" altLang="en-US"/>
              <a:pPr eaLnBrk="1" hangingPunct="1"/>
              <a:t>9</a:t>
            </a:fld>
            <a:endParaRPr lang="en-US" altLang="en-US"/>
          </a:p>
        </p:txBody>
      </p:sp>
      <p:sp>
        <p:nvSpPr>
          <p:cNvPr id="29699" name="Rectangle 2">
            <a:extLst>
              <a:ext uri="{FF2B5EF4-FFF2-40B4-BE49-F238E27FC236}">
                <a16:creationId xmlns:a16="http://schemas.microsoft.com/office/drawing/2014/main" id="{71D6B162-660E-474A-86A8-E6D15B36AB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CCAB76EB-3DD4-47C2-B13E-ECCE714E4C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B43F13B-D648-485E-AF99-D4411A0EA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02E52459-9D8E-4085-97DA-AC1A9166F1B7}" type="slidenum">
              <a:rPr lang="en-US" altLang="en-US"/>
              <a:pPr eaLnBrk="1" hangingPunct="1"/>
              <a:t>10</a:t>
            </a:fld>
            <a:endParaRPr lang="en-US" altLang="en-US"/>
          </a:p>
        </p:txBody>
      </p:sp>
      <p:sp>
        <p:nvSpPr>
          <p:cNvPr id="30723" name="Rectangle 2">
            <a:extLst>
              <a:ext uri="{FF2B5EF4-FFF2-40B4-BE49-F238E27FC236}">
                <a16:creationId xmlns:a16="http://schemas.microsoft.com/office/drawing/2014/main" id="{C178195B-2EB6-4DCE-8624-8E76101573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9A1754B5-9634-48CE-A595-06987FC551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2532372-1504-48B2-99C3-223756B950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F23C661F-3548-457A-AD62-07BF9C8332EE}" type="slidenum">
              <a:rPr lang="en-US" altLang="en-US"/>
              <a:pPr eaLnBrk="1" hangingPunct="1"/>
              <a:t>11</a:t>
            </a:fld>
            <a:endParaRPr lang="en-US" altLang="en-US"/>
          </a:p>
        </p:txBody>
      </p:sp>
      <p:sp>
        <p:nvSpPr>
          <p:cNvPr id="31747" name="Rectangle 2">
            <a:extLst>
              <a:ext uri="{FF2B5EF4-FFF2-40B4-BE49-F238E27FC236}">
                <a16:creationId xmlns:a16="http://schemas.microsoft.com/office/drawing/2014/main" id="{068CE66C-8074-49F8-ADFB-AB2C8A7DE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6F51B2A4-006E-462A-8EF8-08250E8F71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$400 MILLION WOULD BE OVER $3.2 BILLION IN 2002 DOLLARS.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8263856-D38C-4A09-B840-D368231820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9E7EFFA8-6B45-4C9E-9A42-75C26A2FFCEE}" type="slidenum">
              <a:rPr lang="en-US" altLang="en-US">
                <a:latin typeface="Times New Roman" panose="02020603050405020304" pitchFamily="18" charset="0"/>
              </a:rPr>
              <a:pPr eaLnBrk="1" hangingPunct="1"/>
              <a:t>15</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B7779F10-1343-43F5-B232-F3C6543D9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415D2CB-A75F-40BB-83F7-8F603894AD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17A0EA3-2612-4FE5-AEF1-040B3A935D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D106C36F-0B6B-44C4-9701-0989F955DBC8}" type="slidenum">
              <a:rPr lang="en-US" altLang="en-US"/>
              <a:pPr eaLnBrk="1" hangingPunct="1"/>
              <a:t>16</a:t>
            </a:fld>
            <a:endParaRPr lang="en-US" altLang="en-US"/>
          </a:p>
        </p:txBody>
      </p:sp>
      <p:sp>
        <p:nvSpPr>
          <p:cNvPr id="33795" name="Rectangle 2">
            <a:extLst>
              <a:ext uri="{FF2B5EF4-FFF2-40B4-BE49-F238E27FC236}">
                <a16:creationId xmlns:a16="http://schemas.microsoft.com/office/drawing/2014/main" id="{CB87A763-EC61-41DB-ABE0-AE7CCD03FD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6FD73345-88D3-49CD-B4B4-9760F6FCBA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536B0F8-E640-47A7-9A67-4B897A6C89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78F43771-9463-4EC9-B4CA-B09A9192C128}" type="slidenum">
              <a:rPr lang="en-US" altLang="en-US"/>
              <a:pPr eaLnBrk="1" hangingPunct="1"/>
              <a:t>18</a:t>
            </a:fld>
            <a:endParaRPr lang="en-US" altLang="en-US"/>
          </a:p>
        </p:txBody>
      </p:sp>
      <p:sp>
        <p:nvSpPr>
          <p:cNvPr id="34819" name="Rectangle 2">
            <a:extLst>
              <a:ext uri="{FF2B5EF4-FFF2-40B4-BE49-F238E27FC236}">
                <a16:creationId xmlns:a16="http://schemas.microsoft.com/office/drawing/2014/main" id="{8A7FBEA5-D7B9-4BDA-901E-A1D7266BE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EAB2A961-54F1-43D9-8594-ED2EF3563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D6BC168-B3D6-49C1-B949-48F6CEC6FC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CDE94E5A-FAF5-4986-9550-824A76FF8525}" type="slidenum">
              <a:rPr lang="en-US" altLang="en-US"/>
              <a:pPr eaLnBrk="1" hangingPunct="1"/>
              <a:t>19</a:t>
            </a:fld>
            <a:endParaRPr lang="en-US" altLang="en-US"/>
          </a:p>
        </p:txBody>
      </p:sp>
      <p:sp>
        <p:nvSpPr>
          <p:cNvPr id="35843" name="Rectangle 2">
            <a:extLst>
              <a:ext uri="{FF2B5EF4-FFF2-40B4-BE49-F238E27FC236}">
                <a16:creationId xmlns:a16="http://schemas.microsoft.com/office/drawing/2014/main" id="{01EDF7A0-AF70-4E7D-B957-982F6E440F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5BB4E21A-15DC-4913-A9BD-364F41B895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8833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58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67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0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303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74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30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6554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01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136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836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b_mur7">
            <a:extLst>
              <a:ext uri="{FF2B5EF4-FFF2-40B4-BE49-F238E27FC236}">
                <a16:creationId xmlns:a16="http://schemas.microsoft.com/office/drawing/2014/main" id="{2B07F9CC-8D51-4B20-8E05-D3A8EED2A7CF}"/>
              </a:ext>
            </a:extLst>
          </p:cNvPr>
          <p:cNvPicPr>
            <a:picLocks noChangeAspect="1" noChangeArrowheads="1"/>
          </p:cNvPicPr>
          <p:nvPr userDrawn="1"/>
        </p:nvPicPr>
        <p:blipFill>
          <a:blip r:embed="rId13">
            <a:lum bright="52000" contrast="-70000"/>
            <a:extLst>
              <a:ext uri="{28A0092B-C50C-407E-A947-70E740481C1C}">
                <a14:useLocalDpi xmlns:a14="http://schemas.microsoft.com/office/drawing/2010/main" val="0"/>
              </a:ext>
            </a:extLst>
          </a:blip>
          <a:srcRect/>
          <a:stretch>
            <a:fillRect/>
          </a:stretch>
        </p:blipFill>
        <p:spPr bwMode="auto">
          <a:xfrm>
            <a:off x="1447800" y="0"/>
            <a:ext cx="769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thumb_bomb">
            <a:extLst>
              <a:ext uri="{FF2B5EF4-FFF2-40B4-BE49-F238E27FC236}">
                <a16:creationId xmlns:a16="http://schemas.microsoft.com/office/drawing/2014/main" id="{0836CEF0-CB94-4543-9372-2CA71AA625B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16000" r="8000" b="11765"/>
          <a:stretch>
            <a:fillRect/>
          </a:stretch>
        </p:blipFill>
        <p:spPr bwMode="auto">
          <a:xfrm>
            <a:off x="0" y="1219200"/>
            <a:ext cx="144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20050705205500_che-guevara-soviet-union-flag-posterflag-4001883">
            <a:extLst>
              <a:ext uri="{FF2B5EF4-FFF2-40B4-BE49-F238E27FC236}">
                <a16:creationId xmlns:a16="http://schemas.microsoft.com/office/drawing/2014/main" id="{ED51232E-FA81-40F3-9234-10ED4FFEDA39}"/>
              </a:ext>
            </a:extLst>
          </p:cNvPr>
          <p:cNvPicPr>
            <a:picLocks noChangeAspect="1" noChangeArrowheads="1"/>
          </p:cNvPicPr>
          <p:nvPr userDrawn="1"/>
        </p:nvPicPr>
        <p:blipFill>
          <a:blip r:embed="rId15">
            <a:lum bright="-6000"/>
            <a:extLst>
              <a:ext uri="{28A0092B-C50C-407E-A947-70E740481C1C}">
                <a14:useLocalDpi xmlns:a14="http://schemas.microsoft.com/office/drawing/2010/main" val="0"/>
              </a:ext>
            </a:extLst>
          </a:blip>
          <a:srcRect/>
          <a:stretch>
            <a:fillRect/>
          </a:stretch>
        </p:blipFill>
        <p:spPr bwMode="auto">
          <a:xfrm>
            <a:off x="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6" descr="superpoly-flag">
            <a:extLst>
              <a:ext uri="{FF2B5EF4-FFF2-40B4-BE49-F238E27FC236}">
                <a16:creationId xmlns:a16="http://schemas.microsoft.com/office/drawing/2014/main" id="{D7048139-CDC0-4B65-B83E-2E8290417BB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r="1456"/>
          <a:stretch>
            <a:fillRect/>
          </a:stretch>
        </p:blipFill>
        <p:spPr bwMode="auto">
          <a:xfrm>
            <a:off x="0" y="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Line 17">
            <a:extLst>
              <a:ext uri="{FF2B5EF4-FFF2-40B4-BE49-F238E27FC236}">
                <a16:creationId xmlns:a16="http://schemas.microsoft.com/office/drawing/2014/main" id="{D298F48E-33F5-4730-A45C-8CC1E578AD03}"/>
              </a:ext>
            </a:extLst>
          </p:cNvPr>
          <p:cNvSpPr>
            <a:spLocks noChangeShapeType="1"/>
          </p:cNvSpPr>
          <p:nvPr userDrawn="1"/>
        </p:nvSpPr>
        <p:spPr bwMode="auto">
          <a:xfrm>
            <a:off x="1447800" y="0"/>
            <a:ext cx="0" cy="6858000"/>
          </a:xfrm>
          <a:prstGeom prst="line">
            <a:avLst/>
          </a:prstGeom>
          <a:noFill/>
          <a:ln w="28575">
            <a:solidFill>
              <a:schemeClr val="tx1"/>
            </a:solidFill>
            <a:round/>
            <a:headEnd/>
            <a:tailEnd/>
          </a:ln>
          <a:effectLst/>
        </p:spPr>
        <p:txBody>
          <a:bodyPr/>
          <a:lstStyle/>
          <a:p>
            <a:pPr>
              <a:defRPr/>
            </a:pPr>
            <a:endParaRPr lang="en-US"/>
          </a:p>
        </p:txBody>
      </p:sp>
      <p:sp>
        <p:nvSpPr>
          <p:cNvPr id="1042" name="Line 18">
            <a:extLst>
              <a:ext uri="{FF2B5EF4-FFF2-40B4-BE49-F238E27FC236}">
                <a16:creationId xmlns:a16="http://schemas.microsoft.com/office/drawing/2014/main" id="{1F109677-3A2C-41EF-9B50-11628DA4C36B}"/>
              </a:ext>
            </a:extLst>
          </p:cNvPr>
          <p:cNvSpPr>
            <a:spLocks noChangeShapeType="1"/>
          </p:cNvSpPr>
          <p:nvPr userDrawn="1"/>
        </p:nvSpPr>
        <p:spPr bwMode="auto">
          <a:xfrm>
            <a:off x="0" y="5638800"/>
            <a:ext cx="1447800" cy="0"/>
          </a:xfrm>
          <a:prstGeom prst="line">
            <a:avLst/>
          </a:prstGeom>
          <a:noFill/>
          <a:ln w="28575">
            <a:solidFill>
              <a:schemeClr val="tx1"/>
            </a:solidFill>
            <a:round/>
            <a:headEnd/>
            <a:tailEnd/>
          </a:ln>
          <a:effectLst/>
        </p:spPr>
        <p:txBody>
          <a:bodyPr/>
          <a:lstStyle/>
          <a:p>
            <a:pPr>
              <a:defRPr/>
            </a:pPr>
            <a:endParaRPr lang="en-US"/>
          </a:p>
        </p:txBody>
      </p:sp>
      <p:sp>
        <p:nvSpPr>
          <p:cNvPr id="1043" name="Line 19">
            <a:extLst>
              <a:ext uri="{FF2B5EF4-FFF2-40B4-BE49-F238E27FC236}">
                <a16:creationId xmlns:a16="http://schemas.microsoft.com/office/drawing/2014/main" id="{E33CE699-A181-442B-8330-EE580CD32645}"/>
              </a:ext>
            </a:extLst>
          </p:cNvPr>
          <p:cNvSpPr>
            <a:spLocks noChangeShapeType="1"/>
          </p:cNvSpPr>
          <p:nvPr userDrawn="1"/>
        </p:nvSpPr>
        <p:spPr bwMode="auto">
          <a:xfrm>
            <a:off x="0" y="1219200"/>
            <a:ext cx="1447800" cy="0"/>
          </a:xfrm>
          <a:prstGeom prst="line">
            <a:avLst/>
          </a:prstGeom>
          <a:noFill/>
          <a:ln w="38100">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vimeo.com/38521555"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dailymotion.com/video/xd50l9_the-marshall-plan_new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10" Type="http://schemas.openxmlformats.org/officeDocument/2006/relationships/image" Target="../media/image39.gif"/><Relationship Id="rId4" Type="http://schemas.openxmlformats.org/officeDocument/2006/relationships/image" Target="../media/image33.jpe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38E01542-EB4D-4C61-916A-A9C7B79E8888}"/>
              </a:ext>
            </a:extLst>
          </p:cNvPr>
          <p:cNvSpPr txBox="1">
            <a:spLocks noChangeArrowheads="1"/>
          </p:cNvSpPr>
          <p:nvPr/>
        </p:nvSpPr>
        <p:spPr bwMode="auto">
          <a:xfrm>
            <a:off x="2057400" y="746125"/>
            <a:ext cx="6553200" cy="56324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000" b="1" dirty="0">
                <a:solidFill>
                  <a:srgbClr val="D40000"/>
                </a:solidFill>
                <a:latin typeface="Arial Black" pitchFamily="34" charset="0"/>
              </a:rPr>
              <a:t>The</a:t>
            </a:r>
            <a:br>
              <a:rPr lang="en-US" sz="8000" b="1" dirty="0">
                <a:solidFill>
                  <a:srgbClr val="D40000"/>
                </a:solidFill>
                <a:latin typeface="Arial Black" pitchFamily="34" charset="0"/>
              </a:rPr>
            </a:br>
            <a:r>
              <a:rPr lang="en-US" sz="8000" b="1" dirty="0">
                <a:solidFill>
                  <a:srgbClr val="D40000"/>
                </a:solidFill>
                <a:latin typeface="Arial Black" pitchFamily="34" charset="0"/>
              </a:rPr>
              <a:t>Cold War</a:t>
            </a:r>
          </a:p>
          <a:p>
            <a:pPr algn="ctr">
              <a:spcBef>
                <a:spcPct val="50000"/>
              </a:spcBef>
              <a:defRPr/>
            </a:pPr>
            <a:br>
              <a:rPr lang="en-US" sz="8000" b="1" dirty="0">
                <a:solidFill>
                  <a:srgbClr val="D40000"/>
                </a:solidFill>
                <a:latin typeface="Arial Black" pitchFamily="34" charset="0"/>
              </a:rPr>
            </a:br>
            <a:r>
              <a:rPr lang="en-US" sz="8000" b="1" dirty="0">
                <a:solidFill>
                  <a:srgbClr val="D40000"/>
                </a:solidFill>
                <a:latin typeface="Arial Black" pitchFamily="34" charset="0"/>
              </a:rPr>
              <a:t>1947-1970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 calcmode="lin" valueType="num">
                                      <p:cBhvr>
                                        <p:cTn id="9" dur="1000" fill="hold"/>
                                        <p:tgtEl>
                                          <p:spTgt spid="205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0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ENNAN">
            <a:extLst>
              <a:ext uri="{FF2B5EF4-FFF2-40B4-BE49-F238E27FC236}">
                <a16:creationId xmlns:a16="http://schemas.microsoft.com/office/drawing/2014/main" id="{95FA4253-5E37-4738-95FA-B626AE52A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3054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23F193BC-671B-4E1C-ABFA-9085D767F2AD}"/>
              </a:ext>
            </a:extLst>
          </p:cNvPr>
          <p:cNvSpPr txBox="1">
            <a:spLocks noChangeArrowheads="1"/>
          </p:cNvSpPr>
          <p:nvPr/>
        </p:nvSpPr>
        <p:spPr bwMode="auto">
          <a:xfrm>
            <a:off x="1524000" y="1524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altLang="en-US" sz="4000" b="1">
                <a:solidFill>
                  <a:srgbClr val="FF0000"/>
                </a:solidFill>
                <a:latin typeface="Arial" panose="020B0604020202020204" pitchFamily="34" charset="0"/>
                <a:cs typeface="Arial" panose="020B0604020202020204" pitchFamily="34" charset="0"/>
              </a:rPr>
              <a:t>CONTAINMENT </a:t>
            </a:r>
          </a:p>
        </p:txBody>
      </p:sp>
      <p:sp>
        <p:nvSpPr>
          <p:cNvPr id="18436" name="Text Box 4">
            <a:extLst>
              <a:ext uri="{FF2B5EF4-FFF2-40B4-BE49-F238E27FC236}">
                <a16:creationId xmlns:a16="http://schemas.microsoft.com/office/drawing/2014/main" id="{6F08997E-1DB2-4D81-B328-86613CA712D7}"/>
              </a:ext>
            </a:extLst>
          </p:cNvPr>
          <p:cNvSpPr txBox="1">
            <a:spLocks noChangeArrowheads="1"/>
          </p:cNvSpPr>
          <p:nvPr/>
        </p:nvSpPr>
        <p:spPr bwMode="auto">
          <a:xfrm>
            <a:off x="3429000" y="1295400"/>
            <a:ext cx="5562600" cy="5278438"/>
          </a:xfrm>
          <a:prstGeom prst="rect">
            <a:avLst/>
          </a:prstGeom>
          <a:noFill/>
          <a:ln w="9525">
            <a:noFill/>
            <a:miter lim="800000"/>
            <a:headEnd/>
            <a:tailEnd/>
          </a:ln>
          <a:effectLst/>
        </p:spPr>
        <p:txBody>
          <a:bodyPr>
            <a:spAutoFit/>
          </a:bodyPr>
          <a:lstStyle/>
          <a:p>
            <a:pPr>
              <a:spcBef>
                <a:spcPts val="600"/>
              </a:spcBef>
              <a:defRPr/>
            </a:pPr>
            <a:r>
              <a:rPr lang="en-US" sz="2400" dirty="0">
                <a:latin typeface="+mn-lt"/>
              </a:rPr>
              <a:t>Feb. 1946: </a:t>
            </a:r>
            <a:r>
              <a:rPr lang="en-US" sz="2400" u="sng" dirty="0">
                <a:latin typeface="+mn-lt"/>
              </a:rPr>
              <a:t>Containment</a:t>
            </a:r>
          </a:p>
          <a:p>
            <a:pPr indent="228600">
              <a:spcBef>
                <a:spcPts val="600"/>
              </a:spcBef>
              <a:buFont typeface="Wingdings" pitchFamily="2" charset="2"/>
              <a:buChar char="§"/>
              <a:defRPr/>
            </a:pPr>
            <a:r>
              <a:rPr lang="en-US" sz="2400" dirty="0">
                <a:latin typeface="+mn-lt"/>
              </a:rPr>
              <a:t>Proposed by George Kennan (American diplomat in Moscow)</a:t>
            </a:r>
          </a:p>
          <a:p>
            <a:pPr indent="228600">
              <a:spcBef>
                <a:spcPts val="600"/>
              </a:spcBef>
              <a:buFont typeface="Wingdings" pitchFamily="2" charset="2"/>
              <a:buChar char="§"/>
              <a:defRPr/>
            </a:pPr>
            <a:r>
              <a:rPr lang="en-US" sz="2400" u="sng" dirty="0">
                <a:latin typeface="+mn-lt"/>
              </a:rPr>
              <a:t>Created alliances and supported weaker countries </a:t>
            </a:r>
          </a:p>
          <a:p>
            <a:pPr indent="228600">
              <a:spcBef>
                <a:spcPts val="600"/>
              </a:spcBef>
              <a:buFont typeface="Wingdings" pitchFamily="2" charset="2"/>
              <a:buChar char="§"/>
              <a:defRPr/>
            </a:pPr>
            <a:r>
              <a:rPr lang="en-US" sz="2400" u="sng" dirty="0">
                <a:latin typeface="+mn-lt"/>
              </a:rPr>
              <a:t>effort to block Soviet influence</a:t>
            </a:r>
          </a:p>
          <a:p>
            <a:pPr>
              <a:spcBef>
                <a:spcPts val="600"/>
              </a:spcBef>
              <a:defRPr/>
            </a:pPr>
            <a:endParaRPr lang="en-US" sz="2400" u="sng" dirty="0">
              <a:latin typeface="+mn-lt"/>
            </a:endParaRPr>
          </a:p>
          <a:p>
            <a:pPr>
              <a:spcBef>
                <a:spcPts val="600"/>
              </a:spcBef>
              <a:defRPr/>
            </a:pPr>
            <a:r>
              <a:rPr lang="en-US" sz="2400" dirty="0">
                <a:latin typeface="+mn-lt"/>
              </a:rPr>
              <a:t>“It is clear that the united states cannot expect in the foreseeable future to enjoy political intimacy with the soviet regime. It must continue to regard the soviet union as a rival, not a partner, in the political arena.”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435F505-04D1-4745-B0B5-A06417C4B51B}"/>
              </a:ext>
            </a:extLst>
          </p:cNvPr>
          <p:cNvSpPr txBox="1">
            <a:spLocks noChangeArrowheads="1"/>
          </p:cNvSpPr>
          <p:nvPr/>
        </p:nvSpPr>
        <p:spPr bwMode="auto">
          <a:xfrm>
            <a:off x="1447800" y="152400"/>
            <a:ext cx="7543800" cy="70802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0000"/>
                </a:solidFill>
                <a:latin typeface="+mj-lt"/>
              </a:rPr>
              <a:t>TRUMAN DOCTRINE </a:t>
            </a:r>
            <a:endParaRPr lang="en-US" sz="4000" dirty="0">
              <a:solidFill>
                <a:srgbClr val="FF0000"/>
              </a:solidFill>
              <a:latin typeface="+mj-lt"/>
            </a:endParaRPr>
          </a:p>
        </p:txBody>
      </p:sp>
      <p:sp>
        <p:nvSpPr>
          <p:cNvPr id="16387" name="Text Box 3">
            <a:extLst>
              <a:ext uri="{FF2B5EF4-FFF2-40B4-BE49-F238E27FC236}">
                <a16:creationId xmlns:a16="http://schemas.microsoft.com/office/drawing/2014/main" id="{ECD4FE24-9C1D-43D9-BF8B-73FDFDA7E653}"/>
              </a:ext>
            </a:extLst>
          </p:cNvPr>
          <p:cNvSpPr txBox="1">
            <a:spLocks noChangeArrowheads="1"/>
          </p:cNvSpPr>
          <p:nvPr/>
        </p:nvSpPr>
        <p:spPr bwMode="auto">
          <a:xfrm>
            <a:off x="1600200" y="3657600"/>
            <a:ext cx="7239000" cy="2862263"/>
          </a:xfrm>
          <a:prstGeom prst="rect">
            <a:avLst/>
          </a:prstGeom>
          <a:noFill/>
          <a:ln w="9525">
            <a:solidFill>
              <a:srgbClr val="F12515"/>
            </a:solidFill>
            <a:miter lim="800000"/>
            <a:headEnd/>
            <a:tailEnd/>
          </a:ln>
          <a:effectLst/>
        </p:spPr>
        <p:txBody>
          <a:bodyPr>
            <a:spAutoFit/>
          </a:bodyPr>
          <a:lstStyle/>
          <a:p>
            <a:pPr algn="ctr">
              <a:defRPr/>
            </a:pPr>
            <a:r>
              <a:rPr lang="en-US" sz="2000" dirty="0">
                <a:latin typeface="+mn-lt"/>
              </a:rPr>
              <a:t>“The seeds of totalitarian regimes are nurtured by misery and want. They spread and grow in the evil soil of poverty and strife. They reach their full growth when the hope of a people for a better life has died. We must keep that hope alive. </a:t>
            </a:r>
          </a:p>
          <a:p>
            <a:pPr algn="ctr">
              <a:defRPr/>
            </a:pPr>
            <a:r>
              <a:rPr lang="en-US" sz="2000" dirty="0">
                <a:latin typeface="+mn-lt"/>
              </a:rPr>
              <a:t>The free peoples of the world look to us for support in maintaining their freedoms. If we falter in our leadership, we may endanger the peace of the world -- and we shall surely endanger the welfare of our own nation. Great responsibilities have been placed upon us by the swift movement of events.” </a:t>
            </a:r>
            <a:endParaRPr lang="en-US" sz="2000" dirty="0">
              <a:solidFill>
                <a:schemeClr val="accent2"/>
              </a:solidFill>
              <a:latin typeface="+mn-lt"/>
            </a:endParaRPr>
          </a:p>
        </p:txBody>
      </p:sp>
      <p:sp>
        <p:nvSpPr>
          <p:cNvPr id="16388" name="Text Box 4">
            <a:extLst>
              <a:ext uri="{FF2B5EF4-FFF2-40B4-BE49-F238E27FC236}">
                <a16:creationId xmlns:a16="http://schemas.microsoft.com/office/drawing/2014/main" id="{29C4F2A6-CDEC-4337-9F0D-DD4C1E485CF7}"/>
              </a:ext>
            </a:extLst>
          </p:cNvPr>
          <p:cNvSpPr txBox="1">
            <a:spLocks noChangeArrowheads="1"/>
          </p:cNvSpPr>
          <p:nvPr/>
        </p:nvSpPr>
        <p:spPr bwMode="auto">
          <a:xfrm>
            <a:off x="1600200" y="838200"/>
            <a:ext cx="7239000" cy="3046413"/>
          </a:xfrm>
          <a:prstGeom prst="rect">
            <a:avLst/>
          </a:prstGeom>
          <a:noFill/>
          <a:ln w="9525">
            <a:noFill/>
            <a:miter lim="800000"/>
            <a:headEnd/>
            <a:tailEnd/>
          </a:ln>
          <a:effectLst/>
        </p:spPr>
        <p:txBody>
          <a:bodyPr>
            <a:spAutoFit/>
          </a:bodyPr>
          <a:lstStyle/>
          <a:p>
            <a:pPr>
              <a:buFont typeface="Wingdings" pitchFamily="2" charset="2"/>
              <a:buChar char="§"/>
              <a:defRPr/>
            </a:pPr>
            <a:r>
              <a:rPr lang="en-US" sz="2400" dirty="0">
                <a:latin typeface="+mn-lt"/>
              </a:rPr>
              <a:t>  1946-1947: Both Greece and Turkey faced communist revolts (civil war)</a:t>
            </a:r>
          </a:p>
          <a:p>
            <a:pPr lvl="1">
              <a:buFont typeface="Wingdings" pitchFamily="2" charset="2"/>
              <a:buChar char="§"/>
              <a:defRPr/>
            </a:pPr>
            <a:r>
              <a:rPr lang="en-US" sz="2400" dirty="0">
                <a:latin typeface="+mn-lt"/>
              </a:rPr>
              <a:t>Asked the U.S. for aid to defend themselves from communist takeovers </a:t>
            </a:r>
          </a:p>
          <a:p>
            <a:pPr lvl="1">
              <a:buFont typeface="Wingdings" pitchFamily="2" charset="2"/>
              <a:buChar char="§"/>
              <a:defRPr/>
            </a:pPr>
            <a:r>
              <a:rPr lang="en-US" sz="2400" dirty="0">
                <a:latin typeface="+mn-lt"/>
              </a:rPr>
              <a:t>President Truman asked congress for aid </a:t>
            </a:r>
          </a:p>
          <a:p>
            <a:pPr lvl="2">
              <a:buFont typeface="Wingdings" pitchFamily="2" charset="2"/>
              <a:buChar char="§"/>
              <a:defRPr/>
            </a:pPr>
            <a:r>
              <a:rPr lang="en-US" sz="2400" dirty="0">
                <a:latin typeface="+mn-lt"/>
              </a:rPr>
              <a:t>$400 million</a:t>
            </a:r>
          </a:p>
          <a:p>
            <a:pPr lvl="2">
              <a:buFont typeface="Wingdings" pitchFamily="2" charset="2"/>
              <a:buChar char="§"/>
              <a:defRPr/>
            </a:pPr>
            <a:r>
              <a:rPr lang="en-US" sz="2400" dirty="0">
                <a:latin typeface="+mn-lt"/>
              </a:rPr>
              <a:t>US troops/advisors</a:t>
            </a:r>
          </a:p>
          <a:p>
            <a:pPr>
              <a:defRPr/>
            </a:pPr>
            <a:r>
              <a:rPr lang="en-US" sz="2400" dirty="0">
                <a:latin typeface="+mn-l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43F6F4FA-91FB-47CF-A05C-545945D26009}"/>
              </a:ext>
            </a:extLst>
          </p:cNvPr>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dirty="0">
                <a:solidFill>
                  <a:srgbClr val="D40000"/>
                </a:solidFill>
                <a:effectLst>
                  <a:outerShdw blurRad="38100" dist="38100" dir="2700000" algn="tl">
                    <a:srgbClr val="C0C0C0"/>
                  </a:outerShdw>
                </a:effectLst>
                <a:latin typeface="Arial Black" pitchFamily="34" charset="0"/>
              </a:rPr>
              <a:t>The “Iron Curtain”</a:t>
            </a:r>
          </a:p>
        </p:txBody>
      </p:sp>
      <p:sp>
        <p:nvSpPr>
          <p:cNvPr id="50179" name="Text Box 3">
            <a:extLst>
              <a:ext uri="{FF2B5EF4-FFF2-40B4-BE49-F238E27FC236}">
                <a16:creationId xmlns:a16="http://schemas.microsoft.com/office/drawing/2014/main" id="{3ADC2F32-BD8E-41D1-84EB-124E38BA967D}"/>
              </a:ext>
            </a:extLst>
          </p:cNvPr>
          <p:cNvSpPr txBox="1">
            <a:spLocks noChangeArrowheads="1"/>
          </p:cNvSpPr>
          <p:nvPr/>
        </p:nvSpPr>
        <p:spPr bwMode="auto">
          <a:xfrm>
            <a:off x="1752600" y="4876800"/>
            <a:ext cx="7162800" cy="1766888"/>
          </a:xfrm>
          <a:prstGeom prst="rect">
            <a:avLst/>
          </a:prstGeom>
          <a:noFill/>
          <a:ln w="9525">
            <a:solidFill>
              <a:srgbClr val="F12515"/>
            </a:solidFill>
            <a:miter lim="800000"/>
            <a:headEnd/>
            <a:tailEnd/>
          </a:ln>
          <a:effectLst/>
        </p:spPr>
        <p:txBody>
          <a:bodyPr>
            <a:spAutoFit/>
          </a:bodyPr>
          <a:lstStyle/>
          <a:p>
            <a:pPr>
              <a:spcBef>
                <a:spcPct val="50000"/>
              </a:spcBef>
              <a:defRPr/>
            </a:pPr>
            <a:r>
              <a:rPr lang="en-US" sz="2200" b="1" i="1" dirty="0">
                <a:effectLst>
                  <a:outerShdw blurRad="38100" dist="38100" dir="2700000" algn="tl">
                    <a:srgbClr val="C0C0C0"/>
                  </a:outerShdw>
                </a:effectLst>
                <a:latin typeface="Comic Sans MS" pitchFamily="66" charset="0"/>
              </a:rPr>
              <a:t>From Stettin in the Balkans, to Trieste in the Adriatic, an </a:t>
            </a:r>
            <a:r>
              <a:rPr lang="en-US" sz="2200" b="1" i="1" dirty="0">
                <a:solidFill>
                  <a:srgbClr val="FF0000"/>
                </a:solidFill>
                <a:effectLst>
                  <a:outerShdw blurRad="38100" dist="38100" dir="2700000" algn="tl">
                    <a:srgbClr val="C0C0C0"/>
                  </a:outerShdw>
                </a:effectLst>
                <a:latin typeface="Comic Sans MS" pitchFamily="66" charset="0"/>
              </a:rPr>
              <a:t>iron curtain</a:t>
            </a:r>
            <a:r>
              <a:rPr lang="en-US" sz="2200" b="1" i="1" dirty="0">
                <a:effectLst>
                  <a:outerShdw blurRad="38100" dist="38100" dir="2700000" algn="tl">
                    <a:srgbClr val="C0C0C0"/>
                  </a:outerShdw>
                </a:effectLst>
                <a:latin typeface="Comic Sans MS" pitchFamily="66" charset="0"/>
              </a:rPr>
              <a:t> has descended across the Continent.  Behind that line lies the ancient capitals of Central and Eastern Europe.</a:t>
            </a:r>
            <a:br>
              <a:rPr lang="en-US" sz="2200" b="1" i="1" dirty="0">
                <a:effectLst>
                  <a:outerShdw blurRad="38100" dist="38100" dir="2700000" algn="tl">
                    <a:srgbClr val="C0C0C0"/>
                  </a:outerShdw>
                </a:effectLst>
                <a:latin typeface="Comic Sans MS" pitchFamily="66" charset="0"/>
              </a:rPr>
            </a:br>
            <a:r>
              <a:rPr lang="en-US" sz="2200" b="1" i="1" dirty="0">
                <a:effectLst>
                  <a:outerShdw blurRad="38100" dist="38100" dir="2700000" algn="tl">
                    <a:srgbClr val="C0C0C0"/>
                  </a:outerShdw>
                </a:effectLst>
                <a:latin typeface="Comic Sans MS" pitchFamily="66" charset="0"/>
              </a:rPr>
              <a:t>                      </a:t>
            </a:r>
            <a:r>
              <a:rPr lang="en-US" sz="2200" b="1" dirty="0">
                <a:effectLst>
                  <a:outerShdw blurRad="38100" dist="38100" dir="2700000" algn="tl">
                    <a:srgbClr val="C0C0C0"/>
                  </a:outerShdw>
                </a:effectLst>
                <a:latin typeface="Comic Sans MS" pitchFamily="66" charset="0"/>
              </a:rPr>
              <a:t>-- Sir Winston Churchill, 1946</a:t>
            </a:r>
            <a:endParaRPr lang="en-US" sz="2200" b="1" i="1" dirty="0">
              <a:effectLst>
                <a:outerShdw blurRad="38100" dist="38100" dir="2700000" algn="tl">
                  <a:srgbClr val="C0C0C0"/>
                </a:outerShdw>
              </a:effectLst>
              <a:latin typeface="Comic Sans MS" pitchFamily="66" charset="0"/>
            </a:endParaRPr>
          </a:p>
        </p:txBody>
      </p:sp>
      <p:sp>
        <p:nvSpPr>
          <p:cNvPr id="5" name="Rectangle 4">
            <a:extLst>
              <a:ext uri="{FF2B5EF4-FFF2-40B4-BE49-F238E27FC236}">
                <a16:creationId xmlns:a16="http://schemas.microsoft.com/office/drawing/2014/main" id="{11FD0607-2F96-4EE6-8C90-C43E549E83A1}"/>
              </a:ext>
            </a:extLst>
          </p:cNvPr>
          <p:cNvSpPr/>
          <p:nvPr/>
        </p:nvSpPr>
        <p:spPr>
          <a:xfrm>
            <a:off x="1905000" y="1066800"/>
            <a:ext cx="6858000" cy="2986088"/>
          </a:xfrm>
          <a:prstGeom prst="rect">
            <a:avLst/>
          </a:prstGeom>
        </p:spPr>
        <p:txBody>
          <a:bodyPr>
            <a:spAutoFit/>
          </a:bodyPr>
          <a:lstStyle/>
          <a:p>
            <a:pPr indent="228600">
              <a:spcBef>
                <a:spcPts val="600"/>
              </a:spcBef>
              <a:buFont typeface="Arial" pitchFamily="34" charset="0"/>
              <a:buChar char="•"/>
              <a:defRPr/>
            </a:pPr>
            <a:r>
              <a:rPr lang="en-US" sz="2400" dirty="0">
                <a:latin typeface="+mn-lt"/>
              </a:rPr>
              <a:t>March 1946: Churchill gives speech </a:t>
            </a:r>
          </a:p>
          <a:p>
            <a:pPr indent="228600">
              <a:spcBef>
                <a:spcPts val="600"/>
              </a:spcBef>
              <a:buFont typeface="Arial" pitchFamily="34" charset="0"/>
              <a:buChar char="•"/>
              <a:defRPr/>
            </a:pPr>
            <a:r>
              <a:rPr lang="en-US" sz="2400" dirty="0">
                <a:latin typeface="+mn-lt"/>
              </a:rPr>
              <a:t>Should be a US/UK agreement to resist and deter disturbances to world peace</a:t>
            </a:r>
          </a:p>
          <a:p>
            <a:pPr indent="228600">
              <a:spcBef>
                <a:spcPts val="600"/>
              </a:spcBef>
              <a:buFont typeface="Arial" pitchFamily="34" charset="0"/>
              <a:buChar char="•"/>
              <a:defRPr/>
            </a:pPr>
            <a:r>
              <a:rPr lang="en-US" sz="2400" dirty="0">
                <a:latin typeface="+mn-lt"/>
              </a:rPr>
              <a:t>Stalin wants "not war but the fruits of war”</a:t>
            </a:r>
          </a:p>
          <a:p>
            <a:pPr indent="228600">
              <a:spcBef>
                <a:spcPts val="600"/>
              </a:spcBef>
              <a:buFont typeface="Arial" pitchFamily="34" charset="0"/>
              <a:buChar char="•"/>
              <a:defRPr/>
            </a:pPr>
            <a:r>
              <a:rPr lang="en-US" sz="2400" dirty="0">
                <a:latin typeface="+mn-lt"/>
              </a:rPr>
              <a:t>If Allies stay strong and united they can counter any Soviet threat</a:t>
            </a:r>
          </a:p>
          <a:p>
            <a:pPr indent="228600">
              <a:spcBef>
                <a:spcPts val="600"/>
              </a:spcBef>
              <a:buFont typeface="Arial" pitchFamily="34" charset="0"/>
              <a:buChar char="•"/>
              <a:defRPr/>
            </a:pPr>
            <a:r>
              <a:rPr lang="en-US" sz="2400" dirty="0">
                <a:latin typeface="+mn-lt"/>
              </a:rPr>
              <a:t>Stalin considered speech “a call to war”</a:t>
            </a:r>
          </a:p>
        </p:txBody>
      </p:sp>
      <p:sp>
        <p:nvSpPr>
          <p:cNvPr id="6" name="Rectangle 5">
            <a:extLst>
              <a:ext uri="{FF2B5EF4-FFF2-40B4-BE49-F238E27FC236}">
                <a16:creationId xmlns:a16="http://schemas.microsoft.com/office/drawing/2014/main" id="{0EBA5FD4-9AE3-427E-AFD5-FE1C1E982ED9}"/>
              </a:ext>
            </a:extLst>
          </p:cNvPr>
          <p:cNvSpPr/>
          <p:nvPr/>
        </p:nvSpPr>
        <p:spPr>
          <a:xfrm>
            <a:off x="3352800" y="4191000"/>
            <a:ext cx="2967038" cy="369888"/>
          </a:xfrm>
          <a:prstGeom prst="rect">
            <a:avLst/>
          </a:prstGeom>
          <a:ln>
            <a:solidFill>
              <a:srgbClr val="FF0000"/>
            </a:solidFill>
          </a:ln>
        </p:spPr>
        <p:txBody>
          <a:bodyPr wrap="none">
            <a:spAutoFit/>
          </a:bodyPr>
          <a:lstStyle/>
          <a:p>
            <a:pPr>
              <a:defRPr/>
            </a:pPr>
            <a:r>
              <a:rPr lang="en-US" dirty="0">
                <a:latin typeface="+mn-lt"/>
                <a:hlinkClick r:id="rId2"/>
              </a:rPr>
              <a:t>http://vimeo.com/38521555</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old_War_Europe_1945_1990">
            <a:extLst>
              <a:ext uri="{FF2B5EF4-FFF2-40B4-BE49-F238E27FC236}">
                <a16:creationId xmlns:a16="http://schemas.microsoft.com/office/drawing/2014/main" id="{F380FEF3-F7A3-4A13-B0E0-551309D51A48}"/>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02FD6ABC-995A-4490-82E2-0CF0FA7BE399}"/>
              </a:ext>
            </a:extLst>
          </p:cNvPr>
          <p:cNvSpPr txBox="1">
            <a:spLocks noChangeArrowheads="1"/>
          </p:cNvSpPr>
          <p:nvPr/>
        </p:nvSpPr>
        <p:spPr bwMode="auto">
          <a:xfrm>
            <a:off x="1752600" y="27305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dirty="0">
                <a:solidFill>
                  <a:srgbClr val="D40000"/>
                </a:solidFill>
                <a:effectLst>
                  <a:outerShdw blurRad="38100" dist="38100" dir="2700000" algn="tl">
                    <a:srgbClr val="C0C0C0"/>
                  </a:outerShdw>
                </a:effectLst>
                <a:latin typeface="Arial Black" pitchFamily="34" charset="0"/>
              </a:rPr>
              <a:t>Marshall Plan (1948)</a:t>
            </a:r>
          </a:p>
        </p:txBody>
      </p:sp>
      <p:sp>
        <p:nvSpPr>
          <p:cNvPr id="46083" name="Text Box 3">
            <a:extLst>
              <a:ext uri="{FF2B5EF4-FFF2-40B4-BE49-F238E27FC236}">
                <a16:creationId xmlns:a16="http://schemas.microsoft.com/office/drawing/2014/main" id="{DBCC8447-441C-4329-A203-8BE8E92C22E0}"/>
              </a:ext>
            </a:extLst>
          </p:cNvPr>
          <p:cNvSpPr txBox="1">
            <a:spLocks noChangeArrowheads="1"/>
          </p:cNvSpPr>
          <p:nvPr/>
        </p:nvSpPr>
        <p:spPr bwMode="auto">
          <a:xfrm>
            <a:off x="1600200" y="1066800"/>
            <a:ext cx="7086600" cy="4246563"/>
          </a:xfrm>
          <a:prstGeom prst="rect">
            <a:avLst/>
          </a:prstGeom>
          <a:noFill/>
          <a:ln w="9525">
            <a:noFill/>
            <a:miter lim="800000"/>
            <a:headEnd/>
            <a:tailEnd/>
          </a:ln>
        </p:spPr>
        <p:txBody>
          <a:bodyPr>
            <a:spAutoFit/>
          </a:bodyPr>
          <a:lstStyle/>
          <a:p>
            <a:pPr>
              <a:spcBef>
                <a:spcPts val="0"/>
              </a:spcBef>
              <a:spcAft>
                <a:spcPts val="600"/>
              </a:spcAft>
              <a:buFont typeface="Arial" pitchFamily="34" charset="0"/>
              <a:buChar char="•"/>
              <a:defRPr/>
            </a:pPr>
            <a:r>
              <a:rPr lang="en-US" sz="2400" dirty="0">
                <a:latin typeface="+mn-lt"/>
              </a:rPr>
              <a:t>1948: Soviets seized control of Czechoslovakia</a:t>
            </a:r>
          </a:p>
          <a:p>
            <a:pPr lvl="1">
              <a:spcBef>
                <a:spcPts val="0"/>
              </a:spcBef>
              <a:spcAft>
                <a:spcPts val="600"/>
              </a:spcAft>
              <a:buFont typeface="Arial" pitchFamily="34" charset="0"/>
              <a:buChar char="•"/>
              <a:defRPr/>
            </a:pPr>
            <a:r>
              <a:rPr lang="en-US" sz="2400" dirty="0">
                <a:latin typeface="+mn-lt"/>
              </a:rPr>
              <a:t>Made it a USSR puppet state</a:t>
            </a:r>
          </a:p>
          <a:p>
            <a:pPr lvl="1">
              <a:spcBef>
                <a:spcPts val="0"/>
              </a:spcBef>
              <a:spcAft>
                <a:spcPts val="600"/>
              </a:spcAft>
              <a:buFont typeface="Arial" pitchFamily="34" charset="0"/>
              <a:buChar char="•"/>
              <a:defRPr/>
            </a:pPr>
            <a:r>
              <a:rPr lang="en-US" sz="2400" dirty="0">
                <a:latin typeface="+mn-lt"/>
              </a:rPr>
              <a:t>Result: U.S. approves </a:t>
            </a:r>
            <a:r>
              <a:rPr lang="en-US" sz="2400" u="sng" dirty="0">
                <a:latin typeface="+mn-lt"/>
              </a:rPr>
              <a:t>Marshall Plan</a:t>
            </a:r>
          </a:p>
          <a:p>
            <a:pPr marL="1489075" lvl="2" indent="-574675">
              <a:spcBef>
                <a:spcPts val="0"/>
              </a:spcBef>
              <a:spcAft>
                <a:spcPts val="600"/>
              </a:spcAft>
              <a:buClr>
                <a:schemeClr val="tx1"/>
              </a:buClr>
              <a:buFont typeface="Wingdings" pitchFamily="2" charset="2"/>
              <a:buChar char="§"/>
              <a:defRPr/>
            </a:pPr>
            <a:r>
              <a:rPr lang="en-US" sz="2400" u="sng" dirty="0">
                <a:latin typeface="+mn-lt"/>
              </a:rPr>
              <a:t>“European Recovery Program”</a:t>
            </a:r>
          </a:p>
          <a:p>
            <a:pPr marL="1489075" lvl="2" indent="-574675">
              <a:spcBef>
                <a:spcPts val="0"/>
              </a:spcBef>
              <a:spcAft>
                <a:spcPts val="600"/>
              </a:spcAft>
              <a:buClr>
                <a:schemeClr val="tx1"/>
              </a:buClr>
              <a:buFont typeface="Wingdings" pitchFamily="2" charset="2"/>
              <a:buChar char="§"/>
              <a:defRPr/>
            </a:pPr>
            <a:r>
              <a:rPr lang="en-US" sz="2400" dirty="0">
                <a:latin typeface="+mn-lt"/>
              </a:rPr>
              <a:t>Secretary of State, George Marshall</a:t>
            </a:r>
          </a:p>
          <a:p>
            <a:pPr marL="1489075" lvl="2" indent="-574675">
              <a:spcBef>
                <a:spcPts val="0"/>
              </a:spcBef>
              <a:spcAft>
                <a:spcPts val="600"/>
              </a:spcAft>
              <a:buClr>
                <a:schemeClr val="tx1"/>
              </a:buClr>
              <a:buFont typeface="Wingdings" pitchFamily="2" charset="2"/>
              <a:buChar char="§"/>
              <a:defRPr/>
            </a:pPr>
            <a:r>
              <a:rPr lang="en-US" sz="2400" u="sng" dirty="0">
                <a:latin typeface="+mn-lt"/>
              </a:rPr>
              <a:t>US should provide aid to all European nations that need it</a:t>
            </a:r>
            <a:endParaRPr lang="en-US" sz="2400" i="1" u="sng" dirty="0">
              <a:latin typeface="+mn-lt"/>
            </a:endParaRPr>
          </a:p>
          <a:p>
            <a:pPr marL="1489075" lvl="2" indent="-574675">
              <a:spcBef>
                <a:spcPts val="0"/>
              </a:spcBef>
              <a:spcAft>
                <a:spcPts val="600"/>
              </a:spcAft>
              <a:buClr>
                <a:schemeClr val="tx1"/>
              </a:buClr>
              <a:buFont typeface="Wingdings" pitchFamily="2" charset="2"/>
              <a:buChar char="§"/>
              <a:defRPr/>
            </a:pPr>
            <a:r>
              <a:rPr lang="en-US" sz="2400" dirty="0">
                <a:latin typeface="+mn-lt"/>
                <a:sym typeface="Wingdings" pitchFamily="2" charset="2"/>
              </a:rPr>
              <a:t>$12.5 billion of US aid to Western Europe extended to Eastern Europe &amp; USSR, [but this was rejected].</a:t>
            </a:r>
          </a:p>
        </p:txBody>
      </p:sp>
      <p:sp>
        <p:nvSpPr>
          <p:cNvPr id="5" name="Rectangle 4">
            <a:extLst>
              <a:ext uri="{FF2B5EF4-FFF2-40B4-BE49-F238E27FC236}">
                <a16:creationId xmlns:a16="http://schemas.microsoft.com/office/drawing/2014/main" id="{B7C6E1FF-D271-46B4-B2B3-6A9D8C65C3C1}"/>
              </a:ext>
            </a:extLst>
          </p:cNvPr>
          <p:cNvSpPr/>
          <p:nvPr/>
        </p:nvSpPr>
        <p:spPr>
          <a:xfrm>
            <a:off x="2895600" y="5867400"/>
            <a:ext cx="4572000" cy="646113"/>
          </a:xfrm>
          <a:prstGeom prst="rect">
            <a:avLst/>
          </a:prstGeom>
          <a:ln>
            <a:solidFill>
              <a:srgbClr val="FF0000"/>
            </a:solidFill>
          </a:ln>
        </p:spPr>
        <p:txBody>
          <a:bodyPr>
            <a:spAutoFit/>
          </a:bodyPr>
          <a:lstStyle/>
          <a:p>
            <a:pPr>
              <a:defRPr/>
            </a:pPr>
            <a:r>
              <a:rPr lang="en-US" dirty="0">
                <a:latin typeface="+mn-lt"/>
                <a:hlinkClick r:id="rId2"/>
              </a:rPr>
              <a:t>http://www.dailymotion.com/video/xd50l9_the-marshall-plan_news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48478A5C-4264-4E4B-8EE4-D55CC68B056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pic>
        <p:nvPicPr>
          <p:cNvPr id="16387" name="Picture 4" descr="marshplan">
            <a:extLst>
              <a:ext uri="{FF2B5EF4-FFF2-40B4-BE49-F238E27FC236}">
                <a16:creationId xmlns:a16="http://schemas.microsoft.com/office/drawing/2014/main" id="{08E22E57-68AE-433F-94D0-E38936A2AD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87487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amburg_before">
            <a:extLst>
              <a:ext uri="{FF2B5EF4-FFF2-40B4-BE49-F238E27FC236}">
                <a16:creationId xmlns:a16="http://schemas.microsoft.com/office/drawing/2014/main" id="{C02FE8A4-9192-4351-ACF7-7011EE9FF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88"/>
            <a:ext cx="5181600" cy="327501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3" descr="hamburg_after">
            <a:extLst>
              <a:ext uri="{FF2B5EF4-FFF2-40B4-BE49-F238E27FC236}">
                <a16:creationId xmlns:a16="http://schemas.microsoft.com/office/drawing/2014/main" id="{4691A0DD-1F66-4BEC-A950-A893401F0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5181600" cy="34972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4">
            <a:extLst>
              <a:ext uri="{FF2B5EF4-FFF2-40B4-BE49-F238E27FC236}">
                <a16:creationId xmlns:a16="http://schemas.microsoft.com/office/drawing/2014/main" id="{048DC6CF-3942-47C9-869E-2DEBAFC6D4A1}"/>
              </a:ext>
            </a:extLst>
          </p:cNvPr>
          <p:cNvSpPr txBox="1">
            <a:spLocks noChangeArrowheads="1"/>
          </p:cNvSpPr>
          <p:nvPr/>
        </p:nvSpPr>
        <p:spPr bwMode="auto">
          <a:xfrm>
            <a:off x="609600" y="0"/>
            <a:ext cx="4191000" cy="369888"/>
          </a:xfrm>
          <a:prstGeom prst="rect">
            <a:avLst/>
          </a:prstGeom>
          <a:solidFill>
            <a:srgbClr val="57B36F"/>
          </a:solidFill>
          <a:ln w="9525">
            <a:noFill/>
            <a:miter lim="800000"/>
            <a:headEnd/>
            <a:tailEnd/>
          </a:ln>
          <a:effectLst/>
        </p:spPr>
        <p:txBody>
          <a:bodyPr>
            <a:spAutoFit/>
          </a:bodyPr>
          <a:lstStyle/>
          <a:p>
            <a:pPr algn="ctr">
              <a:spcBef>
                <a:spcPct val="50000"/>
              </a:spcBef>
              <a:defRPr/>
            </a:pPr>
            <a:r>
              <a:rPr lang="en-US" dirty="0">
                <a:latin typeface="+mn-lt"/>
              </a:rPr>
              <a:t>GERMAN CITY OF HAMBURG, 1947</a:t>
            </a:r>
          </a:p>
        </p:txBody>
      </p:sp>
      <p:sp>
        <p:nvSpPr>
          <p:cNvPr id="35845" name="Text Box 5">
            <a:extLst>
              <a:ext uri="{FF2B5EF4-FFF2-40B4-BE49-F238E27FC236}">
                <a16:creationId xmlns:a16="http://schemas.microsoft.com/office/drawing/2014/main" id="{5C73E16C-E677-4D28-AA9A-85AEF3BCDA59}"/>
              </a:ext>
            </a:extLst>
          </p:cNvPr>
          <p:cNvSpPr txBox="1">
            <a:spLocks noChangeArrowheads="1"/>
          </p:cNvSpPr>
          <p:nvPr/>
        </p:nvSpPr>
        <p:spPr bwMode="auto">
          <a:xfrm>
            <a:off x="533400" y="3352800"/>
            <a:ext cx="4267200" cy="369888"/>
          </a:xfrm>
          <a:prstGeom prst="rect">
            <a:avLst/>
          </a:prstGeom>
          <a:solidFill>
            <a:srgbClr val="57B36F"/>
          </a:solidFill>
          <a:ln w="9525">
            <a:noFill/>
            <a:miter lim="800000"/>
            <a:headEnd/>
            <a:tailEnd/>
          </a:ln>
          <a:effectLst/>
        </p:spPr>
        <p:txBody>
          <a:bodyPr>
            <a:spAutoFit/>
          </a:bodyPr>
          <a:lstStyle/>
          <a:p>
            <a:pPr algn="ctr">
              <a:spcBef>
                <a:spcPct val="50000"/>
              </a:spcBef>
              <a:defRPr/>
            </a:pPr>
            <a:r>
              <a:rPr lang="en-US" dirty="0">
                <a:latin typeface="+mn-lt"/>
              </a:rPr>
              <a:t>1952, AFTER THE MARSHALL PLAN</a:t>
            </a:r>
          </a:p>
        </p:txBody>
      </p:sp>
      <p:sp>
        <p:nvSpPr>
          <p:cNvPr id="6" name="Rectangle 5">
            <a:extLst>
              <a:ext uri="{FF2B5EF4-FFF2-40B4-BE49-F238E27FC236}">
                <a16:creationId xmlns:a16="http://schemas.microsoft.com/office/drawing/2014/main" id="{B8F871F3-4AF0-4264-BE17-3135804A8B5D}"/>
              </a:ext>
            </a:extLst>
          </p:cNvPr>
          <p:cNvSpPr/>
          <p:nvPr/>
        </p:nvSpPr>
        <p:spPr>
          <a:xfrm>
            <a:off x="5334000" y="1143000"/>
            <a:ext cx="3810000" cy="5032375"/>
          </a:xfrm>
          <a:prstGeom prst="rect">
            <a:avLst/>
          </a:prstGeom>
        </p:spPr>
        <p:txBody>
          <a:bodyPr>
            <a:spAutoFit/>
          </a:bodyPr>
          <a:lstStyle/>
          <a:p>
            <a:pPr indent="342900">
              <a:spcBef>
                <a:spcPts val="600"/>
              </a:spcBef>
              <a:buFont typeface="Wingdings" pitchFamily="2" charset="2"/>
              <a:buChar char="§"/>
              <a:defRPr/>
            </a:pPr>
            <a:r>
              <a:rPr lang="en-US" sz="2200" dirty="0">
                <a:latin typeface="+mn-lt"/>
              </a:rPr>
              <a:t>Modernization of industrial equipment</a:t>
            </a:r>
          </a:p>
          <a:p>
            <a:pPr indent="342900">
              <a:spcBef>
                <a:spcPts val="600"/>
              </a:spcBef>
              <a:buFont typeface="Wingdings" pitchFamily="2" charset="2"/>
              <a:buChar char="§"/>
              <a:defRPr/>
            </a:pPr>
            <a:r>
              <a:rPr lang="en-US" sz="2200" dirty="0">
                <a:latin typeface="+mn-lt"/>
              </a:rPr>
              <a:t>Creation of sound currencies and national  </a:t>
            </a:r>
          </a:p>
          <a:p>
            <a:pPr indent="342900">
              <a:spcBef>
                <a:spcPts val="600"/>
              </a:spcBef>
              <a:defRPr/>
            </a:pPr>
            <a:r>
              <a:rPr lang="en-US" sz="2200" dirty="0">
                <a:latin typeface="+mn-lt"/>
              </a:rPr>
              <a:t>budgets</a:t>
            </a:r>
          </a:p>
          <a:p>
            <a:pPr indent="342900">
              <a:spcBef>
                <a:spcPts val="600"/>
              </a:spcBef>
              <a:buFont typeface="Wingdings" pitchFamily="2" charset="2"/>
              <a:buChar char="§"/>
              <a:defRPr/>
            </a:pPr>
            <a:r>
              <a:rPr lang="en-US" sz="2200" dirty="0">
                <a:latin typeface="+mn-lt"/>
              </a:rPr>
              <a:t>Expansion of trade and increase in exports</a:t>
            </a:r>
          </a:p>
          <a:p>
            <a:pPr indent="342900">
              <a:spcBef>
                <a:spcPts val="600"/>
              </a:spcBef>
              <a:buFont typeface="Wingdings" pitchFamily="2" charset="2"/>
              <a:buChar char="§"/>
              <a:defRPr/>
            </a:pPr>
            <a:r>
              <a:rPr lang="en-US" sz="2200" dirty="0">
                <a:latin typeface="+mn-lt"/>
              </a:rPr>
              <a:t>Increased economic cooperation </a:t>
            </a:r>
          </a:p>
          <a:p>
            <a:pPr indent="342900">
              <a:spcBef>
                <a:spcPts val="600"/>
              </a:spcBef>
              <a:buFont typeface="Wingdings" pitchFamily="2" charset="2"/>
              <a:buChar char="§"/>
              <a:defRPr/>
            </a:pPr>
            <a:r>
              <a:rPr lang="en-US" sz="2200" dirty="0">
                <a:latin typeface="+mn-lt"/>
              </a:rPr>
              <a:t>Increase in production </a:t>
            </a:r>
          </a:p>
          <a:p>
            <a:pPr lvl="1" indent="342900">
              <a:spcBef>
                <a:spcPts val="600"/>
              </a:spcBef>
              <a:buFont typeface="Wingdings" pitchFamily="2" charset="2"/>
              <a:buChar char="§"/>
              <a:defRPr/>
            </a:pPr>
            <a:r>
              <a:rPr lang="en-US" sz="2200" dirty="0">
                <a:latin typeface="+mn-lt"/>
              </a:rPr>
              <a:t>agriculture &amp; energy</a:t>
            </a:r>
          </a:p>
          <a:p>
            <a:pPr indent="342900">
              <a:spcBef>
                <a:spcPts val="600"/>
              </a:spcBef>
              <a:buFont typeface="Wingdings" pitchFamily="2" charset="2"/>
              <a:buChar char="§"/>
              <a:defRPr/>
            </a:pPr>
            <a:r>
              <a:rPr lang="en-US" sz="2200" dirty="0">
                <a:latin typeface="+mn-lt"/>
              </a:rPr>
              <a:t>Improvement in transport systems</a:t>
            </a:r>
          </a:p>
        </p:txBody>
      </p:sp>
      <p:sp>
        <p:nvSpPr>
          <p:cNvPr id="7" name="Rectangle 6">
            <a:extLst>
              <a:ext uri="{FF2B5EF4-FFF2-40B4-BE49-F238E27FC236}">
                <a16:creationId xmlns:a16="http://schemas.microsoft.com/office/drawing/2014/main" id="{DB39D592-F90D-4FF1-9646-D9C2D87E469D}"/>
              </a:ext>
            </a:extLst>
          </p:cNvPr>
          <p:cNvSpPr/>
          <p:nvPr/>
        </p:nvSpPr>
        <p:spPr>
          <a:xfrm>
            <a:off x="5715000" y="381000"/>
            <a:ext cx="2724150" cy="461963"/>
          </a:xfrm>
          <a:prstGeom prst="rect">
            <a:avLst/>
          </a:prstGeom>
        </p:spPr>
        <p:txBody>
          <a:bodyPr wrap="none">
            <a:spAutoFit/>
          </a:bodyPr>
          <a:lstStyle/>
          <a:p>
            <a:pPr>
              <a:defRPr/>
            </a:pPr>
            <a:r>
              <a:rPr lang="en-US" sz="2400" dirty="0">
                <a:solidFill>
                  <a:srgbClr val="FF0000"/>
                </a:solidFill>
                <a:latin typeface="+mj-lt"/>
              </a:rPr>
              <a:t>MARSHALL PLAN</a:t>
            </a:r>
            <a:endParaRPr lang="en-US" sz="24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6B5F08B3-F4F1-491C-B9BE-F69D1008F59A}"/>
              </a:ext>
            </a:extLst>
          </p:cNvPr>
          <p:cNvSpPr txBox="1">
            <a:spLocks noChangeArrowheads="1"/>
          </p:cNvSpPr>
          <p:nvPr/>
        </p:nvSpPr>
        <p:spPr bwMode="auto">
          <a:xfrm>
            <a:off x="1752600" y="409575"/>
            <a:ext cx="7086600" cy="1190625"/>
          </a:xfrm>
          <a:prstGeom prst="rect">
            <a:avLst/>
          </a:prstGeom>
          <a:noFill/>
          <a:ln w="9525">
            <a:noFill/>
            <a:miter lim="800000"/>
            <a:headEnd/>
            <a:tailEnd/>
          </a:ln>
          <a:effectLst/>
        </p:spPr>
        <p:txBody>
          <a:bodyPr anchor="ctr">
            <a:spAutoFit/>
          </a:bodyPr>
          <a:lstStyle/>
          <a:p>
            <a:pPr algn="r">
              <a:spcBef>
                <a:spcPct val="50000"/>
              </a:spcBef>
              <a:defRPr/>
            </a:pPr>
            <a:r>
              <a:rPr lang="en-US" sz="3600" b="1" dirty="0">
                <a:solidFill>
                  <a:srgbClr val="D40000"/>
                </a:solidFill>
                <a:effectLst>
                  <a:outerShdw blurRad="38100" dist="38100" dir="2700000" algn="tl">
                    <a:srgbClr val="C0C0C0"/>
                  </a:outerShdw>
                </a:effectLst>
                <a:latin typeface="Arial Black" pitchFamily="34" charset="0"/>
              </a:rPr>
              <a:t>Berlin Blockade &amp; Airlift (1948-49)</a:t>
            </a:r>
          </a:p>
        </p:txBody>
      </p:sp>
      <p:pic>
        <p:nvPicPr>
          <p:cNvPr id="18435" name="Picture 3" descr="Berlin Airlift-1948-A">
            <a:extLst>
              <a:ext uri="{FF2B5EF4-FFF2-40B4-BE49-F238E27FC236}">
                <a16:creationId xmlns:a16="http://schemas.microsoft.com/office/drawing/2014/main" id="{D24185E0-BCED-4270-9212-93572BE440E0}"/>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1370" r="4550" b="13889"/>
          <a:stretch>
            <a:fillRect/>
          </a:stretch>
        </p:blipFill>
        <p:spPr bwMode="auto">
          <a:xfrm>
            <a:off x="1828800" y="1447800"/>
            <a:ext cx="2971800" cy="472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Berlin Airlift-1948">
            <a:extLst>
              <a:ext uri="{FF2B5EF4-FFF2-40B4-BE49-F238E27FC236}">
                <a16:creationId xmlns:a16="http://schemas.microsoft.com/office/drawing/2014/main" id="{EDA4B22C-1741-4A93-8512-F7FC2FD01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733800" cy="2768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DDA2E947-4B82-47D9-931E-852444837B41}"/>
              </a:ext>
            </a:extLst>
          </p:cNvPr>
          <p:cNvSpPr txBox="1">
            <a:spLocks noChangeArrowheads="1"/>
          </p:cNvSpPr>
          <p:nvPr/>
        </p:nvSpPr>
        <p:spPr bwMode="auto">
          <a:xfrm>
            <a:off x="4800600" y="152400"/>
            <a:ext cx="4038600" cy="3016250"/>
          </a:xfrm>
          <a:prstGeom prst="rect">
            <a:avLst/>
          </a:prstGeom>
          <a:solidFill>
            <a:srgbClr val="E8DCE6"/>
          </a:solidFill>
          <a:ln w="9525">
            <a:solidFill>
              <a:schemeClr val="tx1"/>
            </a:solidFill>
            <a:miter lim="800000"/>
            <a:headEnd/>
            <a:tailEnd/>
          </a:ln>
          <a:effectLst/>
        </p:spPr>
        <p:txBody>
          <a:bodyPr>
            <a:spAutoFit/>
          </a:bodyPr>
          <a:lstStyle/>
          <a:p>
            <a:pPr>
              <a:spcBef>
                <a:spcPts val="600"/>
              </a:spcBef>
              <a:buFont typeface="Arial" pitchFamily="34" charset="0"/>
              <a:buChar char="•"/>
              <a:defRPr/>
            </a:pPr>
            <a:r>
              <a:rPr lang="en-US" sz="2000" u="sng" dirty="0">
                <a:latin typeface="+mn-lt"/>
              </a:rPr>
              <a:t>1949: Germany &amp; its capital Berlin were divided into 4 zones</a:t>
            </a:r>
          </a:p>
          <a:p>
            <a:pPr lvl="1" indent="228600">
              <a:spcBef>
                <a:spcPts val="600"/>
              </a:spcBef>
              <a:buFont typeface="Arial" pitchFamily="34" charset="0"/>
              <a:buChar char="•"/>
              <a:defRPr/>
            </a:pPr>
            <a:r>
              <a:rPr lang="en-US" sz="2000" u="sng" dirty="0">
                <a:latin typeface="+mn-lt"/>
              </a:rPr>
              <a:t>Soviet </a:t>
            </a:r>
          </a:p>
          <a:p>
            <a:pPr lvl="1" indent="228600">
              <a:spcBef>
                <a:spcPts val="600"/>
              </a:spcBef>
              <a:buFont typeface="Arial" pitchFamily="34" charset="0"/>
              <a:buChar char="•"/>
              <a:defRPr/>
            </a:pPr>
            <a:r>
              <a:rPr lang="en-US" sz="2000" u="sng" dirty="0">
                <a:latin typeface="+mn-lt"/>
              </a:rPr>
              <a:t>French</a:t>
            </a:r>
          </a:p>
          <a:p>
            <a:pPr lvl="1" indent="228600">
              <a:spcBef>
                <a:spcPts val="600"/>
              </a:spcBef>
              <a:buFont typeface="Arial" pitchFamily="34" charset="0"/>
              <a:buChar char="•"/>
              <a:defRPr/>
            </a:pPr>
            <a:r>
              <a:rPr lang="en-US" sz="2000" u="sng" dirty="0">
                <a:latin typeface="+mn-lt"/>
              </a:rPr>
              <a:t>British</a:t>
            </a:r>
          </a:p>
          <a:p>
            <a:pPr lvl="1" indent="228600">
              <a:spcBef>
                <a:spcPts val="600"/>
              </a:spcBef>
              <a:buFont typeface="Arial" pitchFamily="34" charset="0"/>
              <a:buChar char="•"/>
              <a:defRPr/>
            </a:pPr>
            <a:r>
              <a:rPr lang="en-US" sz="2000" u="sng" dirty="0">
                <a:latin typeface="+mn-lt"/>
              </a:rPr>
              <a:t>American</a:t>
            </a:r>
          </a:p>
          <a:p>
            <a:pPr indent="228600">
              <a:spcBef>
                <a:spcPts val="600"/>
              </a:spcBef>
              <a:buFont typeface="Arial" pitchFamily="34" charset="0"/>
              <a:buChar char="•"/>
              <a:defRPr/>
            </a:pPr>
            <a:r>
              <a:rPr lang="en-US" sz="2000" dirty="0">
                <a:latin typeface="+mn-lt"/>
              </a:rPr>
              <a:t>Allies united in the West</a:t>
            </a:r>
          </a:p>
          <a:p>
            <a:pPr indent="228600">
              <a:spcBef>
                <a:spcPts val="600"/>
              </a:spcBef>
              <a:buFont typeface="Arial" pitchFamily="34" charset="0"/>
              <a:buChar char="•"/>
              <a:defRPr/>
            </a:pPr>
            <a:r>
              <a:rPr lang="en-US" sz="2000" dirty="0">
                <a:latin typeface="+mn-lt"/>
              </a:rPr>
              <a:t>Soviets in the East</a:t>
            </a:r>
          </a:p>
        </p:txBody>
      </p:sp>
      <p:pic>
        <p:nvPicPr>
          <p:cNvPr id="6" name="Picture 8" descr="carte03gb">
            <a:extLst>
              <a:ext uri="{FF2B5EF4-FFF2-40B4-BE49-F238E27FC236}">
                <a16:creationId xmlns:a16="http://schemas.microsoft.com/office/drawing/2014/main" id="{09822A7D-FEC2-46DE-B5C6-6B6EB1383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0263"/>
            <a:ext cx="48006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BERLIN DIVIDED">
            <a:extLst>
              <a:ext uri="{FF2B5EF4-FFF2-40B4-BE49-F238E27FC236}">
                <a16:creationId xmlns:a16="http://schemas.microsoft.com/office/drawing/2014/main" id="{26BB9A4F-7A0A-4B8D-8F23-1FBE9A8E8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33800"/>
            <a:ext cx="3962400" cy="2757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3" descr="eastwestgermany">
            <a:extLst>
              <a:ext uri="{FF2B5EF4-FFF2-40B4-BE49-F238E27FC236}">
                <a16:creationId xmlns:a16="http://schemas.microsoft.com/office/drawing/2014/main" id="{D660CCF4-D2DF-49E7-ACA3-9176AA6BDCF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050" r="10414" b="1634"/>
          <a:stretch>
            <a:fillRect/>
          </a:stretch>
        </p:blipFill>
        <p:spPr bwMode="auto">
          <a:xfrm>
            <a:off x="1447800" y="304800"/>
            <a:ext cx="32797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FLAGWGERMANY">
            <a:extLst>
              <a:ext uri="{FF2B5EF4-FFF2-40B4-BE49-F238E27FC236}">
                <a16:creationId xmlns:a16="http://schemas.microsoft.com/office/drawing/2014/main" id="{73E252D0-C6A8-4778-8C2A-D4A25C30C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FLAGEGERMAN">
            <a:extLst>
              <a:ext uri="{FF2B5EF4-FFF2-40B4-BE49-F238E27FC236}">
                <a16:creationId xmlns:a16="http://schemas.microsoft.com/office/drawing/2014/main" id="{22AEDA28-8A3C-402C-AD31-AA2624B740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762000"/>
            <a:ext cx="558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42B9FD64-F579-4A6C-91E7-171925277208}"/>
              </a:ext>
            </a:extLst>
          </p:cNvPr>
          <p:cNvSpPr txBox="1">
            <a:spLocks noChangeArrowheads="1"/>
          </p:cNvSpPr>
          <p:nvPr/>
        </p:nvSpPr>
        <p:spPr bwMode="auto">
          <a:xfrm>
            <a:off x="4038600" y="533400"/>
            <a:ext cx="5105400" cy="5786438"/>
          </a:xfrm>
          <a:prstGeom prst="rect">
            <a:avLst/>
          </a:prstGeom>
          <a:noFill/>
          <a:ln w="9525">
            <a:noFill/>
            <a:miter lim="800000"/>
            <a:headEnd/>
            <a:tailEnd/>
          </a:ln>
          <a:effectLst/>
        </p:spPr>
        <p:txBody>
          <a:bodyPr>
            <a:spAutoFit/>
          </a:bodyPr>
          <a:lstStyle/>
          <a:p>
            <a:pPr indent="228600">
              <a:spcBef>
                <a:spcPts val="600"/>
              </a:spcBef>
              <a:buFont typeface="Wingdings" pitchFamily="2" charset="2"/>
              <a:buChar char="§"/>
              <a:defRPr/>
            </a:pPr>
            <a:r>
              <a:rPr lang="en-US" sz="2200" dirty="0">
                <a:latin typeface="+mn-lt"/>
              </a:rPr>
              <a:t>June 23, 1948: </a:t>
            </a:r>
            <a:r>
              <a:rPr lang="en-US" sz="2200" u="sng" dirty="0">
                <a:latin typeface="+mn-lt"/>
              </a:rPr>
              <a:t>USSR imposed blockade</a:t>
            </a:r>
          </a:p>
          <a:p>
            <a:pPr lvl="1" indent="228600">
              <a:spcBef>
                <a:spcPts val="600"/>
              </a:spcBef>
              <a:buFont typeface="Wingdings" pitchFamily="2" charset="2"/>
              <a:buChar char="§"/>
              <a:defRPr/>
            </a:pPr>
            <a:r>
              <a:rPr lang="en-US" sz="2200" dirty="0">
                <a:latin typeface="+mn-lt"/>
              </a:rPr>
              <a:t>Blocked railway, road, &amp; canal traffic leading to West Berlin from the allied German zone  </a:t>
            </a:r>
          </a:p>
          <a:p>
            <a:pPr lvl="1" indent="228600">
              <a:spcBef>
                <a:spcPts val="600"/>
              </a:spcBef>
              <a:buFont typeface="Wingdings" pitchFamily="2" charset="2"/>
              <a:buChar char="§"/>
              <a:defRPr/>
            </a:pPr>
            <a:r>
              <a:rPr lang="en-US" sz="2200" dirty="0">
                <a:latin typeface="+mn-lt"/>
              </a:rPr>
              <a:t>No supplies of any type were allowed to enter West Berlin  </a:t>
            </a:r>
          </a:p>
          <a:p>
            <a:pPr lvl="1" indent="228600">
              <a:spcBef>
                <a:spcPts val="600"/>
              </a:spcBef>
              <a:buFont typeface="Wingdings" pitchFamily="2" charset="2"/>
              <a:buChar char="§"/>
              <a:defRPr/>
            </a:pPr>
            <a:r>
              <a:rPr lang="en-US" sz="2200" dirty="0">
                <a:latin typeface="+mn-lt"/>
              </a:rPr>
              <a:t>Stalin wanted to starve the city into submission.</a:t>
            </a:r>
          </a:p>
          <a:p>
            <a:pPr lvl="1" indent="228600">
              <a:spcBef>
                <a:spcPts val="600"/>
              </a:spcBef>
              <a:defRPr/>
            </a:pPr>
            <a:endParaRPr lang="en-US" sz="2200" dirty="0">
              <a:latin typeface="+mn-lt"/>
            </a:endParaRPr>
          </a:p>
          <a:p>
            <a:pPr indent="228600">
              <a:spcBef>
                <a:spcPts val="600"/>
              </a:spcBef>
              <a:buFont typeface="Wingdings" pitchFamily="2" charset="2"/>
              <a:buChar char="§"/>
              <a:defRPr/>
            </a:pPr>
            <a:r>
              <a:rPr lang="en-US" sz="2200" dirty="0">
                <a:latin typeface="+mn-lt"/>
              </a:rPr>
              <a:t>Why?:</a:t>
            </a:r>
          </a:p>
          <a:p>
            <a:pPr lvl="1" indent="228600">
              <a:spcBef>
                <a:spcPts val="600"/>
              </a:spcBef>
              <a:buFont typeface="+mj-lt"/>
              <a:buAutoNum type="arabicPeriod"/>
              <a:defRPr/>
            </a:pPr>
            <a:r>
              <a:rPr lang="en-US" sz="2200" u="sng" dirty="0">
                <a:latin typeface="+mn-lt"/>
              </a:rPr>
              <a:t>Stalin wanted to control all Berlin</a:t>
            </a:r>
          </a:p>
          <a:p>
            <a:pPr lvl="1" indent="228600">
              <a:spcBef>
                <a:spcPts val="600"/>
              </a:spcBef>
              <a:buFont typeface="+mj-lt"/>
              <a:buAutoNum type="arabicPeriod"/>
              <a:defRPr/>
            </a:pPr>
            <a:r>
              <a:rPr lang="en-US" sz="2200" u="sng" dirty="0">
                <a:latin typeface="+mn-lt"/>
              </a:rPr>
              <a:t>The London program of 1948</a:t>
            </a:r>
          </a:p>
          <a:p>
            <a:pPr lvl="2" indent="228600">
              <a:spcBef>
                <a:spcPts val="600"/>
              </a:spcBef>
              <a:buFont typeface="Arial" pitchFamily="34" charset="0"/>
              <a:buChar char="•"/>
              <a:defRPr/>
            </a:pPr>
            <a:r>
              <a:rPr lang="en-US" sz="2200" u="sng" dirty="0">
                <a:latin typeface="+mn-lt"/>
              </a:rPr>
              <a:t>called for separate West Germany &amp; currency reform </a:t>
            </a:r>
          </a:p>
        </p:txBody>
      </p:sp>
      <p:pic>
        <p:nvPicPr>
          <p:cNvPr id="20483" name="Picture 3" descr="BLOCK">
            <a:extLst>
              <a:ext uri="{FF2B5EF4-FFF2-40B4-BE49-F238E27FC236}">
                <a16:creationId xmlns:a16="http://schemas.microsoft.com/office/drawing/2014/main" id="{AC87B82C-DD80-414F-91AA-5DF1C39C157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4003675" cy="2590800"/>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2" descr="BLOCKADECARTOON">
            <a:extLst>
              <a:ext uri="{FF2B5EF4-FFF2-40B4-BE49-F238E27FC236}">
                <a16:creationId xmlns:a16="http://schemas.microsoft.com/office/drawing/2014/main" id="{E01C0D81-6355-4C98-868C-71E64B53E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62250"/>
            <a:ext cx="3581400" cy="409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FCA9688-C930-48A1-8DB6-532A681A8B98}"/>
              </a:ext>
            </a:extLst>
          </p:cNvPr>
          <p:cNvSpPr>
            <a:spLocks noGrp="1"/>
          </p:cNvSpPr>
          <p:nvPr>
            <p:ph type="title"/>
          </p:nvPr>
        </p:nvSpPr>
        <p:spPr bwMode="auto">
          <a:xfrm>
            <a:off x="1524000" y="274638"/>
            <a:ext cx="7315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chemeClr val="tx1"/>
                </a:solidFill>
                <a:latin typeface="Impact" panose="020B0806030902050204" pitchFamily="34" charset="0"/>
              </a:rPr>
              <a:t>Cold War was a </a:t>
            </a:r>
            <a:r>
              <a:rPr lang="en-US" altLang="en-US" sz="4000">
                <a:solidFill>
                  <a:srgbClr val="FF0000"/>
                </a:solidFill>
                <a:latin typeface="Impact" panose="020B0806030902050204" pitchFamily="34" charset="0"/>
              </a:rPr>
              <a:t>C.O.N.F.L.I.C.T. </a:t>
            </a:r>
            <a:r>
              <a:rPr lang="en-US" altLang="en-US" sz="4000">
                <a:solidFill>
                  <a:schemeClr val="tx1"/>
                </a:solidFill>
                <a:latin typeface="Impact" panose="020B0806030902050204" pitchFamily="34" charset="0"/>
              </a:rPr>
              <a:t>between the U.S.A. &amp; U.S.S.R.</a:t>
            </a:r>
            <a:br>
              <a:rPr lang="en-US" altLang="en-US" b="1">
                <a:solidFill>
                  <a:srgbClr val="CC0000"/>
                </a:solidFill>
                <a:latin typeface="Impact" panose="020B0806030902050204" pitchFamily="34" charset="0"/>
              </a:rPr>
            </a:br>
            <a:endParaRPr lang="en-US" altLang="en-US"/>
          </a:p>
        </p:txBody>
      </p:sp>
      <p:sp>
        <p:nvSpPr>
          <p:cNvPr id="3075" name="Content Placeholder 2">
            <a:extLst>
              <a:ext uri="{FF2B5EF4-FFF2-40B4-BE49-F238E27FC236}">
                <a16:creationId xmlns:a16="http://schemas.microsoft.com/office/drawing/2014/main" id="{81EEA6EB-76E9-4D6C-B2CF-DC7725ECBF96}"/>
              </a:ext>
            </a:extLst>
          </p:cNvPr>
          <p:cNvSpPr>
            <a:spLocks noGrp="1"/>
          </p:cNvSpPr>
          <p:nvPr>
            <p:ph idx="1"/>
          </p:nvPr>
        </p:nvSpPr>
        <p:spPr bwMode="auto">
          <a:xfrm>
            <a:off x="1600200" y="1752600"/>
            <a:ext cx="7239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solidFill>
                  <a:srgbClr val="FF0000"/>
                </a:solidFill>
              </a:rPr>
              <a:t>C</a:t>
            </a:r>
            <a:r>
              <a:rPr lang="en-US" altLang="en-US" sz="2800"/>
              <a:t>ontainment (Truman Doctrine)</a:t>
            </a:r>
          </a:p>
          <a:p>
            <a:r>
              <a:rPr lang="en-US" altLang="en-US" sz="2800" b="1">
                <a:solidFill>
                  <a:srgbClr val="FF0000"/>
                </a:solidFill>
              </a:rPr>
              <a:t>O</a:t>
            </a:r>
            <a:r>
              <a:rPr lang="en-US" altLang="en-US" sz="2800"/>
              <a:t>ngoing problems in Berlin</a:t>
            </a:r>
            <a:endParaRPr lang="en-US" altLang="en-US" sz="2800" i="1"/>
          </a:p>
          <a:p>
            <a:r>
              <a:rPr lang="en-US" altLang="en-US" sz="2800" b="1">
                <a:solidFill>
                  <a:srgbClr val="FF0000"/>
                </a:solidFill>
              </a:rPr>
              <a:t>N</a:t>
            </a:r>
            <a:r>
              <a:rPr lang="en-US" altLang="en-US" sz="2800"/>
              <a:t>ATO vs. Warsaw Pact</a:t>
            </a:r>
          </a:p>
          <a:p>
            <a:r>
              <a:rPr lang="en-US" altLang="en-US" sz="2800" b="1">
                <a:solidFill>
                  <a:srgbClr val="FF0000"/>
                </a:solidFill>
              </a:rPr>
              <a:t>F</a:t>
            </a:r>
            <a:r>
              <a:rPr lang="en-US" altLang="en-US" sz="2800"/>
              <a:t>ighting </a:t>
            </a:r>
            <a:r>
              <a:rPr lang="en-US" altLang="en-US" sz="2800" i="1"/>
              <a:t>(Korea and Vietnam War)</a:t>
            </a:r>
          </a:p>
          <a:p>
            <a:r>
              <a:rPr lang="en-US" altLang="en-US" sz="2800" b="1">
                <a:solidFill>
                  <a:srgbClr val="FF0000"/>
                </a:solidFill>
              </a:rPr>
              <a:t>L</a:t>
            </a:r>
            <a:r>
              <a:rPr lang="en-US" altLang="en-US" sz="2800"/>
              <a:t>oss of China &amp; Cuba to communism</a:t>
            </a:r>
            <a:endParaRPr lang="en-US" altLang="en-US" sz="2800" i="1"/>
          </a:p>
          <a:p>
            <a:r>
              <a:rPr lang="en-US" altLang="en-US" sz="2800" b="1">
                <a:solidFill>
                  <a:srgbClr val="FF0000"/>
                </a:solidFill>
              </a:rPr>
              <a:t>I</a:t>
            </a:r>
            <a:r>
              <a:rPr lang="en-US" altLang="en-US" sz="2800"/>
              <a:t>ron Curtain</a:t>
            </a:r>
          </a:p>
          <a:p>
            <a:r>
              <a:rPr lang="en-US" altLang="en-US" sz="2800" b="1">
                <a:solidFill>
                  <a:srgbClr val="FF0000"/>
                </a:solidFill>
              </a:rPr>
              <a:t>C</a:t>
            </a:r>
            <a:r>
              <a:rPr lang="en-US" altLang="en-US" sz="2800"/>
              <a:t>uban Missile Crisis</a:t>
            </a:r>
            <a:endParaRPr lang="en-US" altLang="en-US" sz="2800" i="1"/>
          </a:p>
          <a:p>
            <a:r>
              <a:rPr lang="en-US" altLang="en-US" sz="2800" b="1">
                <a:solidFill>
                  <a:srgbClr val="FF0000"/>
                </a:solidFill>
              </a:rPr>
              <a:t>T</a:t>
            </a:r>
            <a:r>
              <a:rPr lang="en-US" altLang="en-US" sz="2800"/>
              <a:t>heory of deterrence </a:t>
            </a:r>
            <a:r>
              <a:rPr lang="en-US" altLang="en-US" sz="2800" i="1"/>
              <a:t>(avoid nuclear war)</a:t>
            </a:r>
          </a:p>
          <a:p>
            <a:endParaRPr lang="en-US" altLang="en-US" sz="2800" i="1"/>
          </a:p>
          <a:p>
            <a:endParaRPr lang="en-US" altLang="en-US" sz="2800" i="1"/>
          </a:p>
          <a:p>
            <a:endParaRPr lang="en-US" altLang="en-US" sz="2800" i="1"/>
          </a:p>
          <a:p>
            <a:endParaRPr lang="en-US" altLang="en-US" sz="2800" i="1"/>
          </a:p>
          <a:p>
            <a:endParaRPr lang="en-US" altLang="en-US" sz="2800"/>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ERLINAIRLIFT2">
            <a:extLst>
              <a:ext uri="{FF2B5EF4-FFF2-40B4-BE49-F238E27FC236}">
                <a16:creationId xmlns:a16="http://schemas.microsoft.com/office/drawing/2014/main" id="{D9885DD0-DC70-4FEA-8696-454BD01F3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733800" cy="2971800"/>
          </a:xfrm>
          <a:prstGeom prst="rect">
            <a:avLst/>
          </a:prstGeom>
          <a:noFill/>
          <a:ln w="28575">
            <a:solidFill>
              <a:srgbClr val="FF8307"/>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4">
            <a:extLst>
              <a:ext uri="{FF2B5EF4-FFF2-40B4-BE49-F238E27FC236}">
                <a16:creationId xmlns:a16="http://schemas.microsoft.com/office/drawing/2014/main" id="{997331FD-1EAA-4928-8CF2-2AE81A47D732}"/>
              </a:ext>
            </a:extLst>
          </p:cNvPr>
          <p:cNvSpPr txBox="1">
            <a:spLocks noChangeArrowheads="1"/>
          </p:cNvSpPr>
          <p:nvPr/>
        </p:nvSpPr>
        <p:spPr bwMode="auto">
          <a:xfrm>
            <a:off x="0" y="152400"/>
            <a:ext cx="9144000" cy="519113"/>
          </a:xfrm>
          <a:prstGeom prst="rect">
            <a:avLst/>
          </a:prstGeom>
          <a:solidFill>
            <a:srgbClr val="FDD48B"/>
          </a:solidFill>
          <a:ln w="9525">
            <a:noFill/>
            <a:miter lim="800000"/>
            <a:headEnd/>
            <a:tailEnd/>
          </a:ln>
          <a:effectLst/>
        </p:spPr>
        <p:txBody>
          <a:bodyPr>
            <a:spAutoFit/>
          </a:bodyPr>
          <a:lstStyle/>
          <a:p>
            <a:pPr algn="ctr">
              <a:spcBef>
                <a:spcPct val="50000"/>
              </a:spcBef>
              <a:defRPr/>
            </a:pPr>
            <a:r>
              <a:rPr lang="en-US" sz="2800" dirty="0">
                <a:latin typeface="+mn-lt"/>
              </a:rPr>
              <a:t>BERLIN AIRLIFT  (June 1948 - May 1949)</a:t>
            </a:r>
          </a:p>
        </p:txBody>
      </p:sp>
      <p:pic>
        <p:nvPicPr>
          <p:cNvPr id="21508" name="Picture 5" descr="BERLINPLANES2">
            <a:extLst>
              <a:ext uri="{FF2B5EF4-FFF2-40B4-BE49-F238E27FC236}">
                <a16:creationId xmlns:a16="http://schemas.microsoft.com/office/drawing/2014/main" id="{80FB7B12-2F5F-4848-AEFB-ACC3289EA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3733800" cy="2625725"/>
          </a:xfrm>
          <a:prstGeom prst="rect">
            <a:avLst/>
          </a:prstGeom>
          <a:noFill/>
          <a:ln w="28575">
            <a:solidFill>
              <a:srgbClr val="FF8307"/>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7" descr="CHOCOLATE">
            <a:extLst>
              <a:ext uri="{FF2B5EF4-FFF2-40B4-BE49-F238E27FC236}">
                <a16:creationId xmlns:a16="http://schemas.microsoft.com/office/drawing/2014/main" id="{2443A6C4-EA7A-4BD3-9A40-5400C7D37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00400"/>
            <a:ext cx="4389438"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a:extLst>
              <a:ext uri="{FF2B5EF4-FFF2-40B4-BE49-F238E27FC236}">
                <a16:creationId xmlns:a16="http://schemas.microsoft.com/office/drawing/2014/main" id="{343587B0-FCCB-4F15-9B54-B454B615C039}"/>
              </a:ext>
            </a:extLst>
          </p:cNvPr>
          <p:cNvSpPr txBox="1">
            <a:spLocks noChangeArrowheads="1"/>
          </p:cNvSpPr>
          <p:nvPr/>
        </p:nvSpPr>
        <p:spPr bwMode="auto">
          <a:xfrm>
            <a:off x="5410200" y="6027738"/>
            <a:ext cx="2895600" cy="830262"/>
          </a:xfrm>
          <a:prstGeom prst="rect">
            <a:avLst/>
          </a:prstGeom>
          <a:solidFill>
            <a:srgbClr val="C1DFBF"/>
          </a:solidFill>
          <a:ln w="9525">
            <a:solidFill>
              <a:schemeClr val="tx1"/>
            </a:solidFill>
            <a:miter lim="800000"/>
            <a:headEnd/>
            <a:tailEnd/>
          </a:ln>
          <a:effectLst/>
        </p:spPr>
        <p:txBody>
          <a:bodyPr>
            <a:spAutoFit/>
          </a:bodyPr>
          <a:lstStyle/>
          <a:p>
            <a:pPr algn="ctr">
              <a:spcBef>
                <a:spcPct val="50000"/>
              </a:spcBef>
              <a:defRPr/>
            </a:pPr>
            <a:r>
              <a:rPr lang="en-US" sz="1600" dirty="0">
                <a:latin typeface="+mn-lt"/>
              </a:rPr>
              <a:t>Used small parachutes to dropped candy to Berlin children</a:t>
            </a:r>
          </a:p>
        </p:txBody>
      </p:sp>
      <p:sp>
        <p:nvSpPr>
          <p:cNvPr id="7" name="Rectangle 6">
            <a:extLst>
              <a:ext uri="{FF2B5EF4-FFF2-40B4-BE49-F238E27FC236}">
                <a16:creationId xmlns:a16="http://schemas.microsoft.com/office/drawing/2014/main" id="{3D03B07F-B408-484A-9E4D-3BB393967A3F}"/>
              </a:ext>
            </a:extLst>
          </p:cNvPr>
          <p:cNvSpPr/>
          <p:nvPr/>
        </p:nvSpPr>
        <p:spPr>
          <a:xfrm>
            <a:off x="4419600" y="838200"/>
            <a:ext cx="4572000" cy="2092325"/>
          </a:xfrm>
          <a:prstGeom prst="rect">
            <a:avLst/>
          </a:prstGeom>
        </p:spPr>
        <p:txBody>
          <a:bodyPr>
            <a:spAutoFit/>
          </a:bodyPr>
          <a:lstStyle/>
          <a:p>
            <a:pPr>
              <a:spcBef>
                <a:spcPts val="600"/>
              </a:spcBef>
              <a:defRPr/>
            </a:pPr>
            <a:r>
              <a:rPr lang="en-US" sz="2400" u="sng" dirty="0">
                <a:latin typeface="+mn-lt"/>
              </a:rPr>
              <a:t>Operation Vittles (Berlin Airlift)</a:t>
            </a:r>
          </a:p>
          <a:p>
            <a:pPr indent="228600">
              <a:spcBef>
                <a:spcPts val="600"/>
              </a:spcBef>
              <a:buFont typeface="Wingdings" pitchFamily="2" charset="2"/>
              <a:buChar char="§"/>
              <a:defRPr/>
            </a:pPr>
            <a:r>
              <a:rPr lang="en-US" sz="2400" dirty="0">
                <a:latin typeface="+mn-lt"/>
              </a:rPr>
              <a:t>President Truman decided to hold on to West Berlin</a:t>
            </a:r>
          </a:p>
          <a:p>
            <a:pPr indent="228600">
              <a:spcBef>
                <a:spcPts val="600"/>
              </a:spcBef>
              <a:buFont typeface="Wingdings" pitchFamily="2" charset="2"/>
              <a:buChar char="§"/>
              <a:defRPr/>
            </a:pPr>
            <a:r>
              <a:rPr lang="en-US" sz="2400" dirty="0">
                <a:latin typeface="+mn-lt"/>
              </a:rPr>
              <a:t>An </a:t>
            </a:r>
            <a:r>
              <a:rPr lang="en-US" sz="2400" u="sng" dirty="0">
                <a:latin typeface="+mn-lt"/>
              </a:rPr>
              <a:t>airlift would keep the city supplied </a:t>
            </a:r>
            <a:r>
              <a:rPr lang="en-US" sz="2400" dirty="0">
                <a:latin typeface="+mn-lt"/>
              </a:rPr>
              <a:t>with goods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irliftstatistics">
            <a:extLst>
              <a:ext uri="{FF2B5EF4-FFF2-40B4-BE49-F238E27FC236}">
                <a16:creationId xmlns:a16="http://schemas.microsoft.com/office/drawing/2014/main" id="{708DA43F-AADF-4CF1-AC42-A487B5CDD1D8}"/>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838200"/>
            <a:ext cx="9067800" cy="4876800"/>
          </a:xfrm>
          <a:prstGeom prst="rect">
            <a:avLst/>
          </a:prstGeom>
          <a:solidFill>
            <a:schemeClr val="bg1">
              <a:lumMod val="95000"/>
            </a:schemeClr>
          </a:solid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ATLINPLANES">
            <a:extLst>
              <a:ext uri="{FF2B5EF4-FFF2-40B4-BE49-F238E27FC236}">
                <a16:creationId xmlns:a16="http://schemas.microsoft.com/office/drawing/2014/main" id="{E1EB0265-F15F-4333-9F4F-5541CDFAD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358775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 Box 3">
            <a:extLst>
              <a:ext uri="{FF2B5EF4-FFF2-40B4-BE49-F238E27FC236}">
                <a16:creationId xmlns:a16="http://schemas.microsoft.com/office/drawing/2014/main" id="{3CA6137F-8328-4771-9C56-6F66385C2092}"/>
              </a:ext>
            </a:extLst>
          </p:cNvPr>
          <p:cNvSpPr txBox="1">
            <a:spLocks noChangeArrowheads="1"/>
          </p:cNvSpPr>
          <p:nvPr/>
        </p:nvSpPr>
        <p:spPr bwMode="auto">
          <a:xfrm>
            <a:off x="4724400" y="381000"/>
            <a:ext cx="4267200" cy="2862263"/>
          </a:xfrm>
          <a:prstGeom prst="rect">
            <a:avLst/>
          </a:prstGeom>
          <a:solidFill>
            <a:srgbClr val="C1DFBF"/>
          </a:solidFill>
          <a:ln w="9525">
            <a:solidFill>
              <a:schemeClr val="tx1"/>
            </a:solidFill>
            <a:miter lim="800000"/>
            <a:headEnd/>
            <a:tailEnd/>
          </a:ln>
          <a:effectLst/>
        </p:spPr>
        <p:txBody>
          <a:bodyPr>
            <a:spAutoFit/>
          </a:bodyPr>
          <a:lstStyle/>
          <a:p>
            <a:pPr>
              <a:spcBef>
                <a:spcPct val="50000"/>
              </a:spcBef>
              <a:buFont typeface="Arial" pitchFamily="34" charset="0"/>
              <a:buChar char="•"/>
              <a:defRPr/>
            </a:pPr>
            <a:r>
              <a:rPr lang="en-US" sz="2400" dirty="0">
                <a:latin typeface="+mn-lt"/>
              </a:rPr>
              <a:t>President Truman made it clear that if one cargo plane was shot down it would mean war between the us and USSR</a:t>
            </a:r>
          </a:p>
          <a:p>
            <a:pPr>
              <a:spcBef>
                <a:spcPct val="50000"/>
              </a:spcBef>
              <a:buFont typeface="Arial" pitchFamily="34" charset="0"/>
              <a:buChar char="•"/>
              <a:defRPr/>
            </a:pPr>
            <a:r>
              <a:rPr lang="en-US" sz="2400" u="sng" dirty="0">
                <a:latin typeface="+mn-lt"/>
              </a:rPr>
              <a:t>May of 1949: Russians ended the blockade</a:t>
            </a:r>
          </a:p>
        </p:txBody>
      </p:sp>
      <p:pic>
        <p:nvPicPr>
          <p:cNvPr id="23556" name="Picture 2" descr="ENDOFAIRLISG">
            <a:extLst>
              <a:ext uri="{FF2B5EF4-FFF2-40B4-BE49-F238E27FC236}">
                <a16:creationId xmlns:a16="http://schemas.microsoft.com/office/drawing/2014/main" id="{A651C3E1-3B1C-4C24-A218-C55E816D9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400"/>
            <a:ext cx="4149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76BCFCC7-0028-4005-A2DA-3A3820315C09}"/>
              </a:ext>
            </a:extLst>
          </p:cNvPr>
          <p:cNvSpPr txBox="1">
            <a:spLocks noChangeArrowheads="1"/>
          </p:cNvSpPr>
          <p:nvPr/>
        </p:nvSpPr>
        <p:spPr bwMode="auto">
          <a:xfrm>
            <a:off x="1600200" y="441325"/>
            <a:ext cx="571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spcBef>
                <a:spcPct val="50000"/>
              </a:spcBef>
            </a:pPr>
            <a:r>
              <a:rPr lang="en-US" altLang="en-US" sz="4500" b="1" u="sng">
                <a:latin typeface="Impact" panose="020B0806030902050204" pitchFamily="34" charset="0"/>
              </a:rPr>
              <a:t>Berlin Wall</a:t>
            </a:r>
            <a:endParaRPr lang="en-US" altLang="en-US" sz="2400" b="1">
              <a:latin typeface="Impact" panose="020B0806030902050204" pitchFamily="34" charset="0"/>
            </a:endParaRPr>
          </a:p>
        </p:txBody>
      </p:sp>
      <p:sp>
        <p:nvSpPr>
          <p:cNvPr id="24579" name="Text Box 3">
            <a:extLst>
              <a:ext uri="{FF2B5EF4-FFF2-40B4-BE49-F238E27FC236}">
                <a16:creationId xmlns:a16="http://schemas.microsoft.com/office/drawing/2014/main" id="{10081E9C-44AD-498B-9379-311F753C476F}"/>
              </a:ext>
            </a:extLst>
          </p:cNvPr>
          <p:cNvSpPr txBox="1">
            <a:spLocks noChangeArrowheads="1"/>
          </p:cNvSpPr>
          <p:nvPr/>
        </p:nvSpPr>
        <p:spPr bwMode="auto">
          <a:xfrm>
            <a:off x="1524000" y="12954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spcBef>
                <a:spcPct val="50000"/>
              </a:spcBef>
            </a:pPr>
            <a:r>
              <a:rPr lang="en-US" altLang="en-US" sz="2800">
                <a:latin typeface="Times New Roman" panose="02020603050405020304" pitchFamily="18" charset="0"/>
              </a:rPr>
              <a:t>1961: Soviets build a wall around East Berlin to keep people from leaving to go to West</a:t>
            </a:r>
          </a:p>
        </p:txBody>
      </p:sp>
      <p:pic>
        <p:nvPicPr>
          <p:cNvPr id="24580" name="Picture 4" descr="Berlin-Wall">
            <a:extLst>
              <a:ext uri="{FF2B5EF4-FFF2-40B4-BE49-F238E27FC236}">
                <a16:creationId xmlns:a16="http://schemas.microsoft.com/office/drawing/2014/main" id="{098D7B52-4258-470C-B2A1-4B7905961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36576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berlin-wall-13-8-2001">
            <a:extLst>
              <a:ext uri="{FF2B5EF4-FFF2-40B4-BE49-F238E27FC236}">
                <a16:creationId xmlns:a16="http://schemas.microsoft.com/office/drawing/2014/main" id="{BFA84DC4-305A-46EB-9279-B3BC61C9D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57600"/>
            <a:ext cx="39624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4" descr="sadface">
            <a:extLst>
              <a:ext uri="{FF2B5EF4-FFF2-40B4-BE49-F238E27FC236}">
                <a16:creationId xmlns:a16="http://schemas.microsoft.com/office/drawing/2014/main" id="{6926CC26-5A5D-464C-9864-5AAC7EC13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1066800"/>
            <a:ext cx="933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2" descr="factory">
            <a:extLst>
              <a:ext uri="{FF2B5EF4-FFF2-40B4-BE49-F238E27FC236}">
                <a16:creationId xmlns:a16="http://schemas.microsoft.com/office/drawing/2014/main" id="{705C12C3-3B40-46A5-852C-24E96CAA078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0668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1" descr="A_Brick_Wall_by_RoCkBiGdAvE">
            <a:extLst>
              <a:ext uri="{FF2B5EF4-FFF2-40B4-BE49-F238E27FC236}">
                <a16:creationId xmlns:a16="http://schemas.microsoft.com/office/drawing/2014/main" id="{008C2A68-4247-4F6C-A445-72B59214A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175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WordArt 4">
            <a:extLst>
              <a:ext uri="{FF2B5EF4-FFF2-40B4-BE49-F238E27FC236}">
                <a16:creationId xmlns:a16="http://schemas.microsoft.com/office/drawing/2014/main" id="{EF3524F3-3CB2-4B0F-AFB2-EA71627F5AB9}"/>
              </a:ext>
            </a:extLst>
          </p:cNvPr>
          <p:cNvSpPr>
            <a:spLocks noChangeArrowheads="1" noChangeShapeType="1" noTextEdit="1"/>
          </p:cNvSpPr>
          <p:nvPr/>
        </p:nvSpPr>
        <p:spPr bwMode="auto">
          <a:xfrm rot="5400000">
            <a:off x="2095500" y="2628900"/>
            <a:ext cx="48768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4800" b="1"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Impact" panose="020B0806030902050204" pitchFamily="34" charset="0"/>
              </a:rPr>
              <a:t>BERLIN WALL</a:t>
            </a:r>
          </a:p>
        </p:txBody>
      </p:sp>
      <p:sp>
        <p:nvSpPr>
          <p:cNvPr id="25606" name="WordArt 5">
            <a:extLst>
              <a:ext uri="{FF2B5EF4-FFF2-40B4-BE49-F238E27FC236}">
                <a16:creationId xmlns:a16="http://schemas.microsoft.com/office/drawing/2014/main" id="{84125772-F832-463E-B548-10823258DFFB}"/>
              </a:ext>
            </a:extLst>
          </p:cNvPr>
          <p:cNvSpPr>
            <a:spLocks noChangeArrowheads="1" noChangeShapeType="1" noTextEdit="1"/>
          </p:cNvSpPr>
          <p:nvPr/>
        </p:nvSpPr>
        <p:spPr bwMode="auto">
          <a:xfrm>
            <a:off x="3886200" y="152400"/>
            <a:ext cx="1200150" cy="571500"/>
          </a:xfrm>
          <a:prstGeom prst="rect">
            <a:avLst/>
          </a:prstGeom>
        </p:spPr>
        <p:txBody>
          <a:bodyPr wrap="none" fromWordArt="1">
            <a:prstTxWarp prst="textPlain">
              <a:avLst>
                <a:gd name="adj" fmla="val 50000"/>
              </a:avLst>
            </a:prstTxWarp>
          </a:bodyPr>
          <a:lstStyle/>
          <a:p>
            <a:pPr algn="ctr"/>
            <a:r>
              <a:rPr lang="en-US" sz="4000" b="1" kern="10">
                <a:ln w="9525">
                  <a:solidFill>
                    <a:srgbClr val="FFFF00"/>
                  </a:solidFill>
                  <a:round/>
                  <a:headEnd/>
                  <a:tailEnd/>
                </a:ln>
                <a:solidFill>
                  <a:srgbClr val="FFFF00"/>
                </a:solidFill>
                <a:latin typeface="Juice ITC" panose="04040403040A02020202" pitchFamily="82" charset="0"/>
              </a:rPr>
              <a:t>1961</a:t>
            </a:r>
          </a:p>
        </p:txBody>
      </p:sp>
      <p:sp>
        <p:nvSpPr>
          <p:cNvPr id="25607" name="WordArt 6">
            <a:extLst>
              <a:ext uri="{FF2B5EF4-FFF2-40B4-BE49-F238E27FC236}">
                <a16:creationId xmlns:a16="http://schemas.microsoft.com/office/drawing/2014/main" id="{60FDD2AC-7C20-4DAF-9F35-EBBA5D997FD3}"/>
              </a:ext>
            </a:extLst>
          </p:cNvPr>
          <p:cNvSpPr>
            <a:spLocks noChangeArrowheads="1" noChangeShapeType="1" noTextEdit="1"/>
          </p:cNvSpPr>
          <p:nvPr/>
        </p:nvSpPr>
        <p:spPr bwMode="auto">
          <a:xfrm>
            <a:off x="3886200" y="6096000"/>
            <a:ext cx="1200150" cy="571500"/>
          </a:xfrm>
          <a:prstGeom prst="rect">
            <a:avLst/>
          </a:prstGeom>
        </p:spPr>
        <p:txBody>
          <a:bodyPr wrap="none" fromWordArt="1">
            <a:prstTxWarp prst="textPlain">
              <a:avLst>
                <a:gd name="adj" fmla="val 50000"/>
              </a:avLst>
            </a:prstTxWarp>
          </a:bodyPr>
          <a:lstStyle/>
          <a:p>
            <a:pPr algn="ctr"/>
            <a:r>
              <a:rPr lang="en-US" sz="4000" b="1" kern="10">
                <a:ln w="9525">
                  <a:solidFill>
                    <a:srgbClr val="FFFF00"/>
                  </a:solidFill>
                  <a:round/>
                  <a:headEnd/>
                  <a:tailEnd/>
                </a:ln>
                <a:solidFill>
                  <a:srgbClr val="FFFF00"/>
                </a:solidFill>
                <a:latin typeface="Juice ITC" panose="04040403040A02020202" pitchFamily="82" charset="0"/>
              </a:rPr>
              <a:t>1989</a:t>
            </a:r>
          </a:p>
        </p:txBody>
      </p:sp>
      <p:sp>
        <p:nvSpPr>
          <p:cNvPr id="25608" name="WordArt 8">
            <a:extLst>
              <a:ext uri="{FF2B5EF4-FFF2-40B4-BE49-F238E27FC236}">
                <a16:creationId xmlns:a16="http://schemas.microsoft.com/office/drawing/2014/main" id="{C6D6B296-7DFD-48AA-B4F8-52123644009A}"/>
              </a:ext>
            </a:extLst>
          </p:cNvPr>
          <p:cNvSpPr>
            <a:spLocks noChangeArrowheads="1" noChangeShapeType="1" noTextEdit="1"/>
          </p:cNvSpPr>
          <p:nvPr/>
        </p:nvSpPr>
        <p:spPr bwMode="auto">
          <a:xfrm>
            <a:off x="5562600" y="76200"/>
            <a:ext cx="3505200" cy="1524000"/>
          </a:xfrm>
          <a:prstGeom prst="rect">
            <a:avLst/>
          </a:prstGeom>
        </p:spPr>
        <p:txBody>
          <a:bodyPr wrap="none" fromWordArt="1">
            <a:prstTxWarp prst="textTriangleInverted">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Life in East Berlin</a:t>
            </a:r>
          </a:p>
        </p:txBody>
      </p:sp>
      <p:sp>
        <p:nvSpPr>
          <p:cNvPr id="25609" name="Text Box 9">
            <a:extLst>
              <a:ext uri="{FF2B5EF4-FFF2-40B4-BE49-F238E27FC236}">
                <a16:creationId xmlns:a16="http://schemas.microsoft.com/office/drawing/2014/main" id="{0E3DCA10-F209-4FA4-A69E-29C3E5BA7992}"/>
              </a:ext>
            </a:extLst>
          </p:cNvPr>
          <p:cNvSpPr txBox="1">
            <a:spLocks noChangeArrowheads="1"/>
          </p:cNvSpPr>
          <p:nvPr/>
        </p:nvSpPr>
        <p:spPr bwMode="auto">
          <a:xfrm>
            <a:off x="1371600" y="2362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endParaRPr lang="en-US" altLang="en-US"/>
          </a:p>
        </p:txBody>
      </p:sp>
      <p:pic>
        <p:nvPicPr>
          <p:cNvPr id="25610" name="Picture 15" descr="181897,1205677659,1">
            <a:extLst>
              <a:ext uri="{FF2B5EF4-FFF2-40B4-BE49-F238E27FC236}">
                <a16:creationId xmlns:a16="http://schemas.microsoft.com/office/drawing/2014/main" id="{253A4E1D-4711-4D05-9298-03D8C8D0A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3657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7" descr="money-tree">
            <a:extLst>
              <a:ext uri="{FF2B5EF4-FFF2-40B4-BE49-F238E27FC236}">
                <a16:creationId xmlns:a16="http://schemas.microsoft.com/office/drawing/2014/main" id="{13A2D9EF-346B-481D-A176-035EA5B0D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438400"/>
            <a:ext cx="2032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2" descr="CartoonCar">
            <a:extLst>
              <a:ext uri="{FF2B5EF4-FFF2-40B4-BE49-F238E27FC236}">
                <a16:creationId xmlns:a16="http://schemas.microsoft.com/office/drawing/2014/main" id="{0209B0D3-E573-4FB3-BC90-0AB9A2AE2D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352800"/>
            <a:ext cx="1266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WordArt 33">
            <a:extLst>
              <a:ext uri="{FF2B5EF4-FFF2-40B4-BE49-F238E27FC236}">
                <a16:creationId xmlns:a16="http://schemas.microsoft.com/office/drawing/2014/main" id="{F66E11A3-073A-40AB-AF24-9F9A0C537EDC}"/>
              </a:ext>
            </a:extLst>
          </p:cNvPr>
          <p:cNvSpPr>
            <a:spLocks noChangeArrowheads="1" noChangeShapeType="1" noTextEdit="1"/>
          </p:cNvSpPr>
          <p:nvPr/>
        </p:nvSpPr>
        <p:spPr bwMode="auto">
          <a:xfrm>
            <a:off x="457200" y="44196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FF0000"/>
                  </a:solidFill>
                  <a:round/>
                  <a:headEnd/>
                  <a:tailEnd/>
                </a:ln>
                <a:solidFill>
                  <a:srgbClr val="FF0000"/>
                </a:solidFill>
                <a:latin typeface="Papyrus" panose="03070502060502030205" pitchFamily="66" charset="0"/>
              </a:rPr>
              <a:t>Capitalism</a:t>
            </a:r>
          </a:p>
        </p:txBody>
      </p:sp>
      <p:sp>
        <p:nvSpPr>
          <p:cNvPr id="25614" name="WordArt 34">
            <a:extLst>
              <a:ext uri="{FF2B5EF4-FFF2-40B4-BE49-F238E27FC236}">
                <a16:creationId xmlns:a16="http://schemas.microsoft.com/office/drawing/2014/main" id="{334C5B36-2CCD-42F1-97CE-431486311C64}"/>
              </a:ext>
            </a:extLst>
          </p:cNvPr>
          <p:cNvSpPr>
            <a:spLocks noChangeArrowheads="1" noChangeShapeType="1" noTextEdit="1"/>
          </p:cNvSpPr>
          <p:nvPr/>
        </p:nvSpPr>
        <p:spPr bwMode="auto">
          <a:xfrm>
            <a:off x="2133600" y="6172200"/>
            <a:ext cx="1400175" cy="685800"/>
          </a:xfrm>
          <a:prstGeom prst="rect">
            <a:avLst/>
          </a:prstGeom>
        </p:spPr>
        <p:txBody>
          <a:bodyPr wrap="none" fromWordArt="1">
            <a:prstTxWarp prst="textChevronInverted">
              <a:avLst>
                <a:gd name="adj" fmla="val 75000"/>
              </a:avLst>
            </a:prstTxWarp>
          </a:bodyPr>
          <a:lstStyle/>
          <a:p>
            <a:pPr algn="ctr"/>
            <a:r>
              <a:rPr lang="en-US" sz="1200" b="1" kern="10">
                <a:ln w="9525">
                  <a:solidFill>
                    <a:srgbClr val="0000FF"/>
                  </a:solidFill>
                  <a:round/>
                  <a:headEnd/>
                  <a:tailEnd/>
                </a:ln>
                <a:solidFill>
                  <a:srgbClr val="0000FF"/>
                </a:solidFill>
                <a:latin typeface="Papyrus" panose="03070502060502030205" pitchFamily="66" charset="0"/>
              </a:rPr>
              <a:t>Prosperous</a:t>
            </a:r>
          </a:p>
        </p:txBody>
      </p:sp>
      <p:sp>
        <p:nvSpPr>
          <p:cNvPr id="25615" name="WordArt 35">
            <a:extLst>
              <a:ext uri="{FF2B5EF4-FFF2-40B4-BE49-F238E27FC236}">
                <a16:creationId xmlns:a16="http://schemas.microsoft.com/office/drawing/2014/main" id="{452670BF-2C23-42EE-BAEC-CA6C6C80EC4F}"/>
              </a:ext>
            </a:extLst>
          </p:cNvPr>
          <p:cNvSpPr>
            <a:spLocks noChangeArrowheads="1" noChangeShapeType="1" noTextEdit="1"/>
          </p:cNvSpPr>
          <p:nvPr/>
        </p:nvSpPr>
        <p:spPr bwMode="auto">
          <a:xfrm>
            <a:off x="2209800" y="4876800"/>
            <a:ext cx="1400175" cy="609600"/>
          </a:xfrm>
          <a:prstGeom prst="rect">
            <a:avLst/>
          </a:prstGeom>
        </p:spPr>
        <p:txBody>
          <a:bodyPr wrap="none" fromWordArt="1">
            <a:prstTxWarp prst="textSlantUp">
              <a:avLst>
                <a:gd name="adj" fmla="val 55556"/>
              </a:avLst>
            </a:prstTxWarp>
          </a:bodyPr>
          <a:lstStyle/>
          <a:p>
            <a:pPr algn="ctr"/>
            <a:r>
              <a:rPr lang="en-US" sz="1200" b="1" kern="10">
                <a:ln w="9525">
                  <a:solidFill>
                    <a:srgbClr val="00FF00"/>
                  </a:solidFill>
                  <a:round/>
                  <a:headEnd/>
                  <a:tailEnd/>
                </a:ln>
                <a:solidFill>
                  <a:srgbClr val="00FF00"/>
                </a:solidFill>
                <a:latin typeface="Papyrus" panose="03070502060502030205" pitchFamily="66" charset="0"/>
              </a:rPr>
              <a:t>Industry</a:t>
            </a:r>
          </a:p>
        </p:txBody>
      </p:sp>
      <p:sp>
        <p:nvSpPr>
          <p:cNvPr id="25616" name="WordArt 37">
            <a:extLst>
              <a:ext uri="{FF2B5EF4-FFF2-40B4-BE49-F238E27FC236}">
                <a16:creationId xmlns:a16="http://schemas.microsoft.com/office/drawing/2014/main" id="{BAA75629-FF79-46B4-B148-2829CEF619E5}"/>
              </a:ext>
            </a:extLst>
          </p:cNvPr>
          <p:cNvSpPr>
            <a:spLocks noChangeArrowheads="1" noChangeShapeType="1" noTextEdit="1"/>
          </p:cNvSpPr>
          <p:nvPr/>
        </p:nvSpPr>
        <p:spPr bwMode="auto">
          <a:xfrm>
            <a:off x="1981200" y="4114800"/>
            <a:ext cx="1552575" cy="762000"/>
          </a:xfrm>
          <a:prstGeom prst="rect">
            <a:avLst/>
          </a:prstGeom>
        </p:spPr>
        <p:txBody>
          <a:bodyPr wrap="none" fromWordArt="1">
            <a:prstTxWarp prst="textChevronInverted">
              <a:avLst>
                <a:gd name="adj" fmla="val 75000"/>
              </a:avLst>
            </a:prstTxWarp>
          </a:bodyPr>
          <a:lstStyle/>
          <a:p>
            <a:pPr algn="ctr"/>
            <a:r>
              <a:rPr lang="en-US" sz="1200" b="1" kern="10">
                <a:ln w="9525">
                  <a:solidFill>
                    <a:srgbClr val="FF6600"/>
                  </a:solidFill>
                  <a:round/>
                  <a:headEnd/>
                  <a:tailEnd/>
                </a:ln>
                <a:solidFill>
                  <a:srgbClr val="FF6600"/>
                </a:solidFill>
                <a:latin typeface="Papyrus" panose="03070502060502030205" pitchFamily="66" charset="0"/>
              </a:rPr>
              <a:t>Democratic Elections</a:t>
            </a:r>
          </a:p>
        </p:txBody>
      </p:sp>
      <p:sp>
        <p:nvSpPr>
          <p:cNvPr id="25617" name="WordArt 38">
            <a:extLst>
              <a:ext uri="{FF2B5EF4-FFF2-40B4-BE49-F238E27FC236}">
                <a16:creationId xmlns:a16="http://schemas.microsoft.com/office/drawing/2014/main" id="{BC313FCE-3822-4580-99E5-7054640BB5BA}"/>
              </a:ext>
            </a:extLst>
          </p:cNvPr>
          <p:cNvSpPr>
            <a:spLocks noChangeArrowheads="1" noChangeShapeType="1" noTextEdit="1"/>
          </p:cNvSpPr>
          <p:nvPr/>
        </p:nvSpPr>
        <p:spPr bwMode="auto">
          <a:xfrm>
            <a:off x="304800" y="6248400"/>
            <a:ext cx="1828800" cy="457200"/>
          </a:xfrm>
          <a:prstGeom prst="rect">
            <a:avLst/>
          </a:prstGeom>
        </p:spPr>
        <p:txBody>
          <a:bodyPr wrap="none" fromWordArt="1">
            <a:prstTxWarp prst="textFadeUp">
              <a:avLst>
                <a:gd name="adj" fmla="val 33333"/>
              </a:avLst>
            </a:prstTxWarp>
          </a:bodyPr>
          <a:lstStyle/>
          <a:p>
            <a:pPr algn="ctr"/>
            <a:r>
              <a:rPr lang="en-US" sz="1200" b="1" kern="10">
                <a:ln w="9525">
                  <a:solidFill>
                    <a:srgbClr val="FFCC00"/>
                  </a:solidFill>
                  <a:round/>
                  <a:headEnd/>
                  <a:tailEnd/>
                </a:ln>
                <a:solidFill>
                  <a:srgbClr val="FFCC00"/>
                </a:solidFill>
                <a:latin typeface="Papyrus" panose="03070502060502030205" pitchFamily="66" charset="0"/>
              </a:rPr>
              <a:t>Choice</a:t>
            </a:r>
          </a:p>
        </p:txBody>
      </p:sp>
      <p:sp>
        <p:nvSpPr>
          <p:cNvPr id="25618" name="WordArt 39">
            <a:extLst>
              <a:ext uri="{FF2B5EF4-FFF2-40B4-BE49-F238E27FC236}">
                <a16:creationId xmlns:a16="http://schemas.microsoft.com/office/drawing/2014/main" id="{B3EE8D07-9363-4448-AC91-CE90A4C8C412}"/>
              </a:ext>
            </a:extLst>
          </p:cNvPr>
          <p:cNvSpPr>
            <a:spLocks noChangeArrowheads="1" noChangeShapeType="1" noTextEdit="1"/>
          </p:cNvSpPr>
          <p:nvPr/>
        </p:nvSpPr>
        <p:spPr bwMode="auto">
          <a:xfrm>
            <a:off x="533400" y="5562600"/>
            <a:ext cx="3048000" cy="685800"/>
          </a:xfrm>
          <a:prstGeom prst="rect">
            <a:avLst/>
          </a:prstGeom>
        </p:spPr>
        <p:txBody>
          <a:bodyPr wrap="none" fromWordArt="1">
            <a:prstTxWarp prst="textDoubleWave1">
              <a:avLst>
                <a:gd name="adj1" fmla="val 6500"/>
                <a:gd name="adj2" fmla="val 0"/>
              </a:avLst>
            </a:prstTxWarp>
          </a:bodyPr>
          <a:lstStyle/>
          <a:p>
            <a:pPr algn="ctr"/>
            <a:r>
              <a:rPr lang="en-US" sz="1200" b="1" kern="10">
                <a:ln w="9525">
                  <a:solidFill>
                    <a:srgbClr val="FF00FF"/>
                  </a:solidFill>
                  <a:round/>
                  <a:headEnd/>
                  <a:tailEnd/>
                </a:ln>
                <a:solidFill>
                  <a:srgbClr val="FF00FF"/>
                </a:solidFill>
                <a:latin typeface="Papyrus" panose="03070502060502030205" pitchFamily="66" charset="0"/>
              </a:rPr>
              <a:t>Quick Recovery from WWII</a:t>
            </a:r>
          </a:p>
        </p:txBody>
      </p:sp>
      <p:sp>
        <p:nvSpPr>
          <p:cNvPr id="25619" name="WordArt 40">
            <a:extLst>
              <a:ext uri="{FF2B5EF4-FFF2-40B4-BE49-F238E27FC236}">
                <a16:creationId xmlns:a16="http://schemas.microsoft.com/office/drawing/2014/main" id="{B6F05D32-40FA-45A1-B744-F895E6FA56CE}"/>
              </a:ext>
            </a:extLst>
          </p:cNvPr>
          <p:cNvSpPr>
            <a:spLocks noChangeArrowheads="1" noChangeShapeType="1" noTextEdit="1"/>
          </p:cNvSpPr>
          <p:nvPr/>
        </p:nvSpPr>
        <p:spPr bwMode="auto">
          <a:xfrm>
            <a:off x="685800" y="4419600"/>
            <a:ext cx="1400175" cy="990600"/>
          </a:xfrm>
          <a:prstGeom prst="rect">
            <a:avLst/>
          </a:prstGeom>
        </p:spPr>
        <p:txBody>
          <a:bodyPr spcFirstLastPara="1" wrap="none" fromWordArt="1">
            <a:prstTxWarp prst="textArchDown">
              <a:avLst>
                <a:gd name="adj" fmla="val 0"/>
              </a:avLst>
            </a:prstTxWarp>
          </a:bodyPr>
          <a:lstStyle/>
          <a:p>
            <a:pPr algn="ctr"/>
            <a:r>
              <a:rPr lang="en-US" sz="1200" b="1" kern="10">
                <a:ln w="9525">
                  <a:solidFill>
                    <a:srgbClr val="3399FF"/>
                  </a:solidFill>
                  <a:round/>
                  <a:headEnd/>
                  <a:tailEnd/>
                </a:ln>
                <a:solidFill>
                  <a:srgbClr val="3399FF"/>
                </a:solidFill>
                <a:latin typeface="Papyrus" panose="03070502060502030205" pitchFamily="66" charset="0"/>
              </a:rPr>
              <a:t>Good Trade Relations </a:t>
            </a:r>
          </a:p>
        </p:txBody>
      </p:sp>
      <p:pic>
        <p:nvPicPr>
          <p:cNvPr id="25620" name="Picture 44" descr="tank2">
            <a:extLst>
              <a:ext uri="{FF2B5EF4-FFF2-40B4-BE49-F238E27FC236}">
                <a16:creationId xmlns:a16="http://schemas.microsoft.com/office/drawing/2014/main" id="{105B6313-47D1-4615-8278-E3526F8EC4ED}"/>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7210425" y="2362200"/>
            <a:ext cx="1933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60" descr="a_li_soldier">
            <a:extLst>
              <a:ext uri="{FF2B5EF4-FFF2-40B4-BE49-F238E27FC236}">
                <a16:creationId xmlns:a16="http://schemas.microsoft.com/office/drawing/2014/main" id="{1DCF130F-A13D-491B-B99D-C07A0B1C51C8}"/>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5410200" y="1905000"/>
            <a:ext cx="1828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WordArt 65">
            <a:extLst>
              <a:ext uri="{FF2B5EF4-FFF2-40B4-BE49-F238E27FC236}">
                <a16:creationId xmlns:a16="http://schemas.microsoft.com/office/drawing/2014/main" id="{4F047EDF-0847-4671-B2CF-8F3DA8E2B1B6}"/>
              </a:ext>
            </a:extLst>
          </p:cNvPr>
          <p:cNvSpPr>
            <a:spLocks noChangeArrowheads="1" noChangeShapeType="1" noTextEdit="1"/>
          </p:cNvSpPr>
          <p:nvPr/>
        </p:nvSpPr>
        <p:spPr bwMode="auto">
          <a:xfrm>
            <a:off x="7543800" y="41910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Poverty</a:t>
            </a:r>
          </a:p>
        </p:txBody>
      </p:sp>
      <p:sp>
        <p:nvSpPr>
          <p:cNvPr id="25623" name="WordArt 66">
            <a:extLst>
              <a:ext uri="{FF2B5EF4-FFF2-40B4-BE49-F238E27FC236}">
                <a16:creationId xmlns:a16="http://schemas.microsoft.com/office/drawing/2014/main" id="{8B560707-E996-4D3A-BC6F-9510FB36610F}"/>
              </a:ext>
            </a:extLst>
          </p:cNvPr>
          <p:cNvSpPr>
            <a:spLocks noChangeArrowheads="1" noChangeShapeType="1" noTextEdit="1"/>
          </p:cNvSpPr>
          <p:nvPr/>
        </p:nvSpPr>
        <p:spPr bwMode="auto">
          <a:xfrm>
            <a:off x="7467600" y="55626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Limited Choice</a:t>
            </a:r>
          </a:p>
        </p:txBody>
      </p:sp>
      <p:sp>
        <p:nvSpPr>
          <p:cNvPr id="25624" name="WordArt 67">
            <a:extLst>
              <a:ext uri="{FF2B5EF4-FFF2-40B4-BE49-F238E27FC236}">
                <a16:creationId xmlns:a16="http://schemas.microsoft.com/office/drawing/2014/main" id="{9CC54559-8D8D-48AB-A586-6BBA1BB74169}"/>
              </a:ext>
            </a:extLst>
          </p:cNvPr>
          <p:cNvSpPr>
            <a:spLocks noChangeArrowheads="1" noChangeShapeType="1" noTextEdit="1"/>
          </p:cNvSpPr>
          <p:nvPr/>
        </p:nvSpPr>
        <p:spPr bwMode="auto">
          <a:xfrm>
            <a:off x="5638800" y="50292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Communism</a:t>
            </a:r>
          </a:p>
        </p:txBody>
      </p:sp>
      <p:sp>
        <p:nvSpPr>
          <p:cNvPr id="25625" name="WordArt 68">
            <a:extLst>
              <a:ext uri="{FF2B5EF4-FFF2-40B4-BE49-F238E27FC236}">
                <a16:creationId xmlns:a16="http://schemas.microsoft.com/office/drawing/2014/main" id="{AB49FC7A-AADF-41B4-8EBF-0F356FC78F46}"/>
              </a:ext>
            </a:extLst>
          </p:cNvPr>
          <p:cNvSpPr>
            <a:spLocks noChangeArrowheads="1" noChangeShapeType="1" noTextEdit="1"/>
          </p:cNvSpPr>
          <p:nvPr/>
        </p:nvSpPr>
        <p:spPr bwMode="auto">
          <a:xfrm>
            <a:off x="5715000" y="56388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Under Soviet Control</a:t>
            </a:r>
          </a:p>
        </p:txBody>
      </p:sp>
      <p:sp>
        <p:nvSpPr>
          <p:cNvPr id="25626" name="WordArt 69">
            <a:extLst>
              <a:ext uri="{FF2B5EF4-FFF2-40B4-BE49-F238E27FC236}">
                <a16:creationId xmlns:a16="http://schemas.microsoft.com/office/drawing/2014/main" id="{FEA67A29-189F-4252-A0A4-84EEA6F601B8}"/>
              </a:ext>
            </a:extLst>
          </p:cNvPr>
          <p:cNvSpPr>
            <a:spLocks noChangeArrowheads="1" noChangeShapeType="1" noTextEdit="1"/>
          </p:cNvSpPr>
          <p:nvPr/>
        </p:nvSpPr>
        <p:spPr bwMode="auto">
          <a:xfrm>
            <a:off x="7315200" y="5105400"/>
            <a:ext cx="1400175" cy="2286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GDR</a:t>
            </a:r>
          </a:p>
        </p:txBody>
      </p:sp>
      <p:sp>
        <p:nvSpPr>
          <p:cNvPr id="25627" name="WordArt 70">
            <a:extLst>
              <a:ext uri="{FF2B5EF4-FFF2-40B4-BE49-F238E27FC236}">
                <a16:creationId xmlns:a16="http://schemas.microsoft.com/office/drawing/2014/main" id="{C2FFECF6-3949-4B70-BF8C-80430D4CB897}"/>
              </a:ext>
            </a:extLst>
          </p:cNvPr>
          <p:cNvSpPr>
            <a:spLocks noChangeArrowheads="1" noChangeShapeType="1" noTextEdit="1"/>
          </p:cNvSpPr>
          <p:nvPr/>
        </p:nvSpPr>
        <p:spPr bwMode="auto">
          <a:xfrm>
            <a:off x="7467600" y="61722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Limited Trade</a:t>
            </a:r>
          </a:p>
        </p:txBody>
      </p:sp>
      <p:sp>
        <p:nvSpPr>
          <p:cNvPr id="25628" name="WordArt 71">
            <a:extLst>
              <a:ext uri="{FF2B5EF4-FFF2-40B4-BE49-F238E27FC236}">
                <a16:creationId xmlns:a16="http://schemas.microsoft.com/office/drawing/2014/main" id="{FB4268C5-4DF1-401C-83AF-8B29D33B9533}"/>
              </a:ext>
            </a:extLst>
          </p:cNvPr>
          <p:cNvSpPr>
            <a:spLocks noChangeArrowheads="1" noChangeShapeType="1" noTextEdit="1"/>
          </p:cNvSpPr>
          <p:nvPr/>
        </p:nvSpPr>
        <p:spPr bwMode="auto">
          <a:xfrm>
            <a:off x="6705600" y="45720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Harsh Regulations</a:t>
            </a:r>
          </a:p>
        </p:txBody>
      </p:sp>
      <p:sp>
        <p:nvSpPr>
          <p:cNvPr id="25629" name="WordArt 72">
            <a:extLst>
              <a:ext uri="{FF2B5EF4-FFF2-40B4-BE49-F238E27FC236}">
                <a16:creationId xmlns:a16="http://schemas.microsoft.com/office/drawing/2014/main" id="{9E982F05-9BD1-453B-A9DB-6515E7171ACA}"/>
              </a:ext>
            </a:extLst>
          </p:cNvPr>
          <p:cNvSpPr>
            <a:spLocks noChangeArrowheads="1" noChangeShapeType="1" noTextEdit="1"/>
          </p:cNvSpPr>
          <p:nvPr/>
        </p:nvSpPr>
        <p:spPr bwMode="auto">
          <a:xfrm>
            <a:off x="5791200" y="6400800"/>
            <a:ext cx="1400175" cy="457200"/>
          </a:xfrm>
          <a:prstGeom prst="rect">
            <a:avLst/>
          </a:prstGeom>
        </p:spPr>
        <p:txBody>
          <a:bodyPr wrap="none" fromWordArt="1">
            <a:prstTxWarp prst="textPlain">
              <a:avLst>
                <a:gd name="adj" fmla="val 50000"/>
              </a:avLst>
            </a:prstTxWarp>
          </a:bodyPr>
          <a:lstStyle/>
          <a:p>
            <a:pPr algn="ctr"/>
            <a:r>
              <a:rPr lang="en-US" sz="1200" b="1" kern="10">
                <a:ln w="9525">
                  <a:solidFill>
                    <a:srgbClr val="000000"/>
                  </a:solidFill>
                  <a:round/>
                  <a:headEnd/>
                  <a:tailEnd/>
                </a:ln>
                <a:solidFill>
                  <a:srgbClr val="FFFFFF"/>
                </a:solidFill>
                <a:latin typeface="Papyrus" panose="03070502060502030205" pitchFamily="66" charset="0"/>
              </a:rPr>
              <a:t>Totalitarianism</a:t>
            </a:r>
          </a:p>
        </p:txBody>
      </p:sp>
      <p:sp>
        <p:nvSpPr>
          <p:cNvPr id="25630" name="WordArt 73">
            <a:extLst>
              <a:ext uri="{FF2B5EF4-FFF2-40B4-BE49-F238E27FC236}">
                <a16:creationId xmlns:a16="http://schemas.microsoft.com/office/drawing/2014/main" id="{38F514FC-CBBC-429A-9944-066AF34A5415}"/>
              </a:ext>
            </a:extLst>
          </p:cNvPr>
          <p:cNvSpPr>
            <a:spLocks noChangeArrowheads="1" noChangeShapeType="1" noTextEdit="1"/>
          </p:cNvSpPr>
          <p:nvPr/>
        </p:nvSpPr>
        <p:spPr bwMode="auto">
          <a:xfrm rot="5400000">
            <a:off x="-1257300" y="5143500"/>
            <a:ext cx="2971800" cy="457200"/>
          </a:xfrm>
          <a:prstGeom prst="rect">
            <a:avLst/>
          </a:prstGeom>
        </p:spPr>
        <p:txBody>
          <a:bodyPr vert="wordArtVert" wrap="none" fromWordArt="1">
            <a:prstTxWarp prst="textPlain">
              <a:avLst>
                <a:gd name="adj" fmla="val 50000"/>
              </a:avLst>
            </a:prstTxWarp>
          </a:bodyPr>
          <a:lstStyle/>
          <a:p>
            <a:pPr algn="ctr" fontAlgn="auto"/>
            <a:r>
              <a:rPr lang="en-US" sz="1200" b="1" kern="10">
                <a:ln w="9525">
                  <a:solidFill>
                    <a:srgbClr val="9900CC"/>
                  </a:solidFill>
                  <a:round/>
                  <a:headEnd/>
                  <a:tailEnd/>
                </a:ln>
                <a:solidFill>
                  <a:srgbClr val="9900CC"/>
                </a:solidFill>
                <a:latin typeface="Papyrus" panose="03070502060502030205" pitchFamily="66" charset="0"/>
              </a:rPr>
              <a:t>Freedom of Movement</a:t>
            </a:r>
          </a:p>
        </p:txBody>
      </p:sp>
      <p:pic>
        <p:nvPicPr>
          <p:cNvPr id="25631" name="Picture 75" descr="blood">
            <a:extLst>
              <a:ext uri="{FF2B5EF4-FFF2-40B4-BE49-F238E27FC236}">
                <a16:creationId xmlns:a16="http://schemas.microsoft.com/office/drawing/2014/main" id="{4815EF10-1D72-4C8B-AAF7-6D11D6083E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810000"/>
            <a:ext cx="373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WordArt 7">
            <a:extLst>
              <a:ext uri="{FF2B5EF4-FFF2-40B4-BE49-F238E27FC236}">
                <a16:creationId xmlns:a16="http://schemas.microsoft.com/office/drawing/2014/main" id="{F134D930-AB01-4845-BA09-DB59222CDA2E}"/>
              </a:ext>
            </a:extLst>
          </p:cNvPr>
          <p:cNvSpPr>
            <a:spLocks noChangeArrowheads="1" noChangeShapeType="1" noTextEdit="1"/>
          </p:cNvSpPr>
          <p:nvPr/>
        </p:nvSpPr>
        <p:spPr bwMode="auto">
          <a:xfrm>
            <a:off x="152400" y="76200"/>
            <a:ext cx="3352800" cy="1143000"/>
          </a:xfrm>
          <a:prstGeom prst="rect">
            <a:avLst/>
          </a:prstGeom>
        </p:spPr>
        <p:txBody>
          <a:bodyPr wrap="none" fromWordArt="1">
            <a:prstTxWarp prst="textTriangleInverted">
              <a:avLst>
                <a:gd name="adj" fmla="val 50000"/>
              </a:avLst>
            </a:prstTxWarp>
          </a:bodyPr>
          <a:lstStyle/>
          <a:p>
            <a:pPr algn="ctr"/>
            <a:r>
              <a:rPr lang="en-US" sz="3600" kern="10">
                <a:ln w="9525">
                  <a:solidFill>
                    <a:srgbClr val="9900CC"/>
                  </a:solidFill>
                  <a:round/>
                  <a:headEnd/>
                  <a:tailEnd/>
                </a:ln>
                <a:solidFill>
                  <a:srgbClr val="9900CC"/>
                </a:solidFill>
                <a:latin typeface="Arial Black" panose="020B0A04020102020204" pitchFamily="34" charset="0"/>
              </a:rPr>
              <a:t>Life in West Berlin</a:t>
            </a:r>
          </a:p>
        </p:txBody>
      </p:sp>
      <p:sp>
        <p:nvSpPr>
          <p:cNvPr id="35" name="Rectangle 34">
            <a:extLst>
              <a:ext uri="{FF2B5EF4-FFF2-40B4-BE49-F238E27FC236}">
                <a16:creationId xmlns:a16="http://schemas.microsoft.com/office/drawing/2014/main" id="{A8F18BA4-CB08-43E0-B7F8-93535E59FC55}"/>
              </a:ext>
            </a:extLst>
          </p:cNvPr>
          <p:cNvSpPr/>
          <p:nvPr/>
        </p:nvSpPr>
        <p:spPr>
          <a:xfrm>
            <a:off x="0" y="0"/>
            <a:ext cx="9144000" cy="6858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a:extLst>
              <a:ext uri="{FF2B5EF4-FFF2-40B4-BE49-F238E27FC236}">
                <a16:creationId xmlns:a16="http://schemas.microsoft.com/office/drawing/2014/main" id="{617A7FF1-0BC3-4863-846D-6F125858DA14}"/>
              </a:ext>
            </a:extLst>
          </p:cNvPr>
          <p:cNvSpPr txBox="1">
            <a:spLocks noChangeArrowheads="1"/>
          </p:cNvSpPr>
          <p:nvPr/>
        </p:nvSpPr>
        <p:spPr bwMode="auto">
          <a:xfrm>
            <a:off x="2057400" y="685800"/>
            <a:ext cx="6553200" cy="32623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000" b="1" dirty="0">
                <a:solidFill>
                  <a:srgbClr val="D40000"/>
                </a:solidFill>
                <a:latin typeface="Arial Black" pitchFamily="34" charset="0"/>
              </a:rPr>
              <a:t>17.1</a:t>
            </a:r>
            <a:br>
              <a:rPr lang="en-US" sz="8000" b="1" dirty="0">
                <a:solidFill>
                  <a:srgbClr val="D40000"/>
                </a:solidFill>
                <a:latin typeface="Arial Black" pitchFamily="34" charset="0"/>
              </a:rPr>
            </a:br>
            <a:br>
              <a:rPr lang="en-US" b="1" dirty="0">
                <a:solidFill>
                  <a:srgbClr val="D40000"/>
                </a:solidFill>
                <a:latin typeface="Arial Black" pitchFamily="34" charset="0"/>
              </a:rPr>
            </a:br>
            <a:r>
              <a:rPr lang="en-US" sz="5400" b="1" dirty="0">
                <a:solidFill>
                  <a:srgbClr val="D40000"/>
                </a:solidFill>
                <a:latin typeface="Arial Black" pitchFamily="34" charset="0"/>
              </a:rPr>
              <a:t>Superpowers Face Off </a:t>
            </a:r>
          </a:p>
        </p:txBody>
      </p:sp>
      <p:sp>
        <p:nvSpPr>
          <p:cNvPr id="4099" name="TextBox 2">
            <a:extLst>
              <a:ext uri="{FF2B5EF4-FFF2-40B4-BE49-F238E27FC236}">
                <a16:creationId xmlns:a16="http://schemas.microsoft.com/office/drawing/2014/main" id="{D586D0EF-686C-416B-8D61-9A28C48141DD}"/>
              </a:ext>
            </a:extLst>
          </p:cNvPr>
          <p:cNvSpPr txBox="1">
            <a:spLocks noChangeArrowheads="1"/>
          </p:cNvSpPr>
          <p:nvPr/>
        </p:nvSpPr>
        <p:spPr bwMode="auto">
          <a:xfrm>
            <a:off x="1828800" y="4495800"/>
            <a:ext cx="3352800" cy="1477963"/>
          </a:xfrm>
          <a:prstGeom prst="rect">
            <a:avLst/>
          </a:prstGeom>
          <a:noFill/>
          <a:ln w="9525">
            <a:solidFill>
              <a:srgbClr val="FF0000"/>
            </a:solidFill>
            <a:miter lim="800000"/>
            <a:headEnd/>
            <a:tailEnd/>
          </a:ln>
        </p:spPr>
        <p:txBody>
          <a:bodyPr>
            <a:spAutoFit/>
          </a:bodyPr>
          <a:lstStyle/>
          <a:p>
            <a:pPr algn="ctr">
              <a:defRPr/>
            </a:pPr>
            <a:r>
              <a:rPr lang="en-US" dirty="0">
                <a:latin typeface="+mn-lt"/>
              </a:rPr>
              <a:t>Main Idea</a:t>
            </a:r>
          </a:p>
          <a:p>
            <a:pPr>
              <a:defRPr/>
            </a:pPr>
            <a:r>
              <a:rPr lang="en-US" dirty="0">
                <a:latin typeface="Arial" charset="0"/>
                <a:cs typeface="Arial" charset="0"/>
              </a:rPr>
              <a:t>The opposing economic &amp; political philosophies of the U.S. and the Soviet Union led to global competition. </a:t>
            </a:r>
          </a:p>
        </p:txBody>
      </p:sp>
      <p:sp>
        <p:nvSpPr>
          <p:cNvPr id="4100" name="TextBox 3">
            <a:extLst>
              <a:ext uri="{FF2B5EF4-FFF2-40B4-BE49-F238E27FC236}">
                <a16:creationId xmlns:a16="http://schemas.microsoft.com/office/drawing/2014/main" id="{D492FABA-3BBC-44DC-B8FB-19EBA547CECE}"/>
              </a:ext>
            </a:extLst>
          </p:cNvPr>
          <p:cNvSpPr txBox="1">
            <a:spLocks noChangeArrowheads="1"/>
          </p:cNvSpPr>
          <p:nvPr/>
        </p:nvSpPr>
        <p:spPr bwMode="auto">
          <a:xfrm>
            <a:off x="5486400" y="4495800"/>
            <a:ext cx="3352800" cy="1477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r>
              <a:rPr lang="en-US" altLang="en-US">
                <a:latin typeface="Arial" panose="020B0604020202020204" pitchFamily="34" charset="0"/>
                <a:cs typeface="Arial" panose="020B0604020202020204" pitchFamily="34" charset="0"/>
              </a:rPr>
              <a:t>Why it Matters Now</a:t>
            </a:r>
          </a:p>
          <a:p>
            <a:pPr eaLnBrk="1" hangingPunct="1"/>
            <a:r>
              <a:rPr lang="en-US" altLang="en-US">
                <a:latin typeface="Arial" panose="020B0604020202020204" pitchFamily="34" charset="0"/>
                <a:cs typeface="Arial" panose="020B0604020202020204" pitchFamily="34" charset="0"/>
              </a:rPr>
              <a:t>The conflicts between the U.S. and the Soviet Union played a major role in reshaping the modern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4690"/>
                                        </p:tgtEl>
                                        <p:attrNameLst>
                                          <p:attrName>ppt_y</p:attrName>
                                        </p:attrNameLst>
                                      </p:cBhvr>
                                      <p:tavLst>
                                        <p:tav tm="0">
                                          <p:val>
                                            <p:strVal val="#ppt_y"/>
                                          </p:val>
                                        </p:tav>
                                        <p:tav tm="100000">
                                          <p:val>
                                            <p:strVal val="#ppt_y"/>
                                          </p:val>
                                        </p:tav>
                                      </p:tavLst>
                                    </p:anim>
                                    <p:anim calcmode="lin" valueType="num">
                                      <p:cBhvr>
                                        <p:cTn id="9" dur="1000" fill="hold"/>
                                        <p:tgtEl>
                                          <p:spTgt spid="11469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46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E8884D8-54E5-4171-9FED-4E5FD85BCF10}"/>
              </a:ext>
            </a:extLst>
          </p:cNvPr>
          <p:cNvSpPr>
            <a:spLocks noGrp="1" noChangeArrowheads="1"/>
          </p:cNvSpPr>
          <p:nvPr>
            <p:ph type="title"/>
          </p:nvPr>
        </p:nvSpPr>
        <p:spPr bwMode="auto">
          <a:xfrm>
            <a:off x="1524000" y="228600"/>
            <a:ext cx="7391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0000"/>
                </a:solidFill>
              </a:rPr>
              <a:t>END OF WWII ISSUES</a:t>
            </a:r>
            <a:endParaRPr lang="en-US" altLang="en-US" sz="4000" b="1">
              <a:solidFill>
                <a:schemeClr val="folHlink"/>
              </a:solidFill>
            </a:endParaRPr>
          </a:p>
        </p:txBody>
      </p:sp>
      <p:sp>
        <p:nvSpPr>
          <p:cNvPr id="5123" name="Rectangle 3">
            <a:extLst>
              <a:ext uri="{FF2B5EF4-FFF2-40B4-BE49-F238E27FC236}">
                <a16:creationId xmlns:a16="http://schemas.microsoft.com/office/drawing/2014/main" id="{D6C2030C-374F-459D-833B-92FDA780B5C4}"/>
              </a:ext>
            </a:extLst>
          </p:cNvPr>
          <p:cNvSpPr>
            <a:spLocks noGrp="1" noChangeArrowheads="1"/>
          </p:cNvSpPr>
          <p:nvPr>
            <p:ph type="body" idx="1"/>
          </p:nvPr>
        </p:nvSpPr>
        <p:spPr bwMode="auto">
          <a:xfrm>
            <a:off x="1828800" y="1143000"/>
            <a:ext cx="6858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400"/>
              <a:t>Loss of life  </a:t>
            </a:r>
          </a:p>
          <a:p>
            <a:pPr lvl="1">
              <a:lnSpc>
                <a:spcPct val="90000"/>
              </a:lnSpc>
            </a:pPr>
            <a:r>
              <a:rPr lang="en-US" altLang="en-US" sz="2400"/>
              <a:t>50 million (15 mil. Soldiers)</a:t>
            </a:r>
          </a:p>
          <a:p>
            <a:pPr>
              <a:lnSpc>
                <a:spcPct val="90000"/>
              </a:lnSpc>
            </a:pPr>
            <a:r>
              <a:rPr lang="en-US" altLang="en-US" sz="2400"/>
              <a:t>Homeless </a:t>
            </a:r>
          </a:p>
          <a:p>
            <a:pPr lvl="1">
              <a:lnSpc>
                <a:spcPct val="90000"/>
              </a:lnSpc>
            </a:pPr>
            <a:r>
              <a:rPr lang="en-US" altLang="en-US" sz="2400"/>
              <a:t>Holocaust survivors</a:t>
            </a:r>
          </a:p>
          <a:p>
            <a:pPr lvl="1">
              <a:lnSpc>
                <a:spcPct val="90000"/>
              </a:lnSpc>
            </a:pPr>
            <a:r>
              <a:rPr lang="en-US" altLang="en-US" sz="2400"/>
              <a:t>Japanese in U.S.</a:t>
            </a:r>
          </a:p>
          <a:p>
            <a:pPr lvl="1">
              <a:lnSpc>
                <a:spcPct val="90000"/>
              </a:lnSpc>
            </a:pPr>
            <a:r>
              <a:rPr lang="en-US" altLang="en-US" sz="2400"/>
              <a:t>War torn countries</a:t>
            </a:r>
          </a:p>
          <a:p>
            <a:pPr>
              <a:lnSpc>
                <a:spcPct val="90000"/>
              </a:lnSpc>
            </a:pPr>
            <a:r>
              <a:rPr lang="en-US" altLang="en-US" sz="2400"/>
              <a:t>Loss of property – 2 trillion</a:t>
            </a:r>
          </a:p>
          <a:p>
            <a:pPr lvl="1">
              <a:lnSpc>
                <a:spcPct val="90000"/>
              </a:lnSpc>
            </a:pPr>
            <a:r>
              <a:rPr lang="en-US" altLang="en-US" sz="2400"/>
              <a:t>Factories </a:t>
            </a:r>
          </a:p>
          <a:p>
            <a:pPr lvl="1">
              <a:lnSpc>
                <a:spcPct val="90000"/>
              </a:lnSpc>
            </a:pPr>
            <a:r>
              <a:rPr lang="en-US" altLang="en-US" sz="2400"/>
              <a:t>Transportation systems </a:t>
            </a:r>
          </a:p>
          <a:p>
            <a:pPr lvl="1">
              <a:lnSpc>
                <a:spcPct val="90000"/>
              </a:lnSpc>
            </a:pPr>
            <a:r>
              <a:rPr lang="en-US" altLang="en-US" sz="2400"/>
              <a:t>Devastated cities</a:t>
            </a:r>
          </a:p>
          <a:p>
            <a:pPr lvl="1">
              <a:lnSpc>
                <a:spcPct val="90000"/>
              </a:lnSpc>
            </a:pPr>
            <a:endParaRPr lang="en-US" altLang="en-US" sz="800"/>
          </a:p>
          <a:p>
            <a:pPr algn="ctr">
              <a:buFontTx/>
              <a:buNone/>
            </a:pPr>
            <a:r>
              <a:rPr lang="en-US" altLang="en-US" sz="2800" b="1">
                <a:solidFill>
                  <a:srgbClr val="FF0000"/>
                </a:solidFill>
              </a:rPr>
              <a:t>WHO’S RESPONSIBLE?</a:t>
            </a:r>
          </a:p>
          <a:p>
            <a:pPr algn="ctr">
              <a:buFontTx/>
              <a:buNone/>
            </a:pPr>
            <a:r>
              <a:rPr lang="en-US" altLang="en-US" sz="2800" b="1">
                <a:solidFill>
                  <a:srgbClr val="FF0000"/>
                </a:solidFill>
              </a:rPr>
              <a:t>HOW DOES IT GET FIXED WITH DIFFERENT, OPPOSING BELIEFS?</a:t>
            </a:r>
          </a:p>
          <a:p>
            <a:pPr lvl="1">
              <a:lnSpc>
                <a:spcPct val="90000"/>
              </a:lnSpc>
            </a:pPr>
            <a:endParaRPr lang="en-US" altLang="en-US" sz="2400"/>
          </a:p>
          <a:p>
            <a:pPr lvl="1">
              <a:lnSpc>
                <a:spcPct val="90000"/>
              </a:lnSpc>
              <a:buFontTx/>
              <a:buNone/>
            </a:pPr>
            <a:endParaRPr lang="en-US" altLang="en-US" sz="2000"/>
          </a:p>
          <a:p>
            <a:pPr lvl="1">
              <a:lnSpc>
                <a:spcPct val="90000"/>
              </a:lnSpc>
              <a:buFontTx/>
              <a:buNone/>
            </a:pPr>
            <a:endParaRPr lang="en-US" altLang="en-US" sz="2400"/>
          </a:p>
          <a:p>
            <a:pPr lvl="1">
              <a:lnSpc>
                <a:spcPct val="90000"/>
              </a:lnSpc>
            </a:pPr>
            <a:endParaRPr lang="en-US" altLang="en-US" sz="2000"/>
          </a:p>
          <a:p>
            <a:pPr lvl="1">
              <a:lnSpc>
                <a:spcPct val="90000"/>
              </a:lnSpc>
            </a:pPr>
            <a:endParaRPr lang="en-US"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ECEE57-6AE0-416B-99D6-0D1EB8429992}"/>
              </a:ext>
            </a:extLst>
          </p:cNvPr>
          <p:cNvSpPr>
            <a:spLocks noGrp="1" noChangeArrowheads="1"/>
          </p:cNvSpPr>
          <p:nvPr>
            <p:ph type="title"/>
          </p:nvPr>
        </p:nvSpPr>
        <p:spPr bwMode="auto">
          <a:xfrm>
            <a:off x="1524000" y="274638"/>
            <a:ext cx="716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0000"/>
                </a:solidFill>
              </a:rPr>
              <a:t>“COLD WAR”</a:t>
            </a:r>
          </a:p>
        </p:txBody>
      </p:sp>
      <p:sp>
        <p:nvSpPr>
          <p:cNvPr id="6147" name="Rectangle 3">
            <a:extLst>
              <a:ext uri="{FF2B5EF4-FFF2-40B4-BE49-F238E27FC236}">
                <a16:creationId xmlns:a16="http://schemas.microsoft.com/office/drawing/2014/main" id="{02125E87-36FD-4864-8B5A-764AD84600EE}"/>
              </a:ext>
            </a:extLst>
          </p:cNvPr>
          <p:cNvSpPr>
            <a:spLocks noGrp="1" noChangeArrowheads="1"/>
          </p:cNvSpPr>
          <p:nvPr>
            <p:ph type="body" idx="1"/>
          </p:nvPr>
        </p:nvSpPr>
        <p:spPr bwMode="auto">
          <a:xfrm>
            <a:off x="1752600" y="1600200"/>
            <a:ext cx="6934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b="1" u="sng"/>
              <a:t>Cold war</a:t>
            </a:r>
          </a:p>
          <a:p>
            <a:pPr lvl="1">
              <a:lnSpc>
                <a:spcPct val="90000"/>
              </a:lnSpc>
            </a:pPr>
            <a:r>
              <a:rPr lang="en-US" altLang="en-US" sz="2400" u="sng"/>
              <a:t>state of intense economic, political, military, and ideological rivalry between nations</a:t>
            </a:r>
          </a:p>
          <a:p>
            <a:pPr>
              <a:lnSpc>
                <a:spcPct val="90000"/>
              </a:lnSpc>
            </a:pPr>
            <a:r>
              <a:rPr lang="en-US" altLang="en-US" sz="2800" u="sng"/>
              <a:t>No actual fighting  </a:t>
            </a:r>
          </a:p>
          <a:p>
            <a:pPr>
              <a:lnSpc>
                <a:spcPct val="90000"/>
              </a:lnSpc>
            </a:pPr>
            <a:r>
              <a:rPr lang="en-US" altLang="en-US" sz="2800"/>
              <a:t>Attempts to block one another’s goals  </a:t>
            </a:r>
          </a:p>
          <a:p>
            <a:pPr>
              <a:lnSpc>
                <a:spcPct val="90000"/>
              </a:lnSpc>
            </a:pPr>
            <a:r>
              <a:rPr lang="en-US" altLang="en-US" sz="2800" u="sng"/>
              <a:t>Two major players</a:t>
            </a:r>
          </a:p>
          <a:p>
            <a:pPr lvl="1">
              <a:lnSpc>
                <a:spcPct val="90000"/>
              </a:lnSpc>
            </a:pPr>
            <a:r>
              <a:rPr lang="en-US" altLang="en-US" sz="2400" u="sng"/>
              <a:t>United States</a:t>
            </a:r>
          </a:p>
          <a:p>
            <a:pPr lvl="1">
              <a:lnSpc>
                <a:spcPct val="90000"/>
              </a:lnSpc>
            </a:pPr>
            <a:r>
              <a:rPr lang="en-US" altLang="en-US" sz="2400" u="sng"/>
              <a:t>Soviet Union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8DA057F-B028-4031-AEBC-6AADD9CCB6A3}"/>
              </a:ext>
            </a:extLst>
          </p:cNvPr>
          <p:cNvSpPr>
            <a:spLocks noGrp="1" noChangeArrowheads="1"/>
          </p:cNvSpPr>
          <p:nvPr>
            <p:ph type="body" idx="1"/>
          </p:nvPr>
        </p:nvSpPr>
        <p:spPr>
          <a:xfrm>
            <a:off x="0" y="1981200"/>
            <a:ext cx="4537075" cy="4876800"/>
          </a:xfrm>
          <a:solidFill>
            <a:srgbClr val="FF0000"/>
          </a:solidFill>
          <a:ln w="38100">
            <a:solidFill>
              <a:srgbClr val="FFFF00"/>
            </a:solidFill>
          </a:ln>
        </p:spPr>
        <p:txBody>
          <a:bodyPr/>
          <a:lstStyle/>
          <a:p>
            <a:pPr marL="533400" indent="-533400" eaLnBrk="1" hangingPunct="1">
              <a:buFontTx/>
              <a:buNone/>
              <a:defRPr/>
            </a:pPr>
            <a:r>
              <a:rPr lang="en-US" sz="2400" dirty="0">
                <a:solidFill>
                  <a:schemeClr val="bg1"/>
                </a:solidFill>
              </a:rPr>
              <a:t>Communism</a:t>
            </a:r>
          </a:p>
          <a:p>
            <a:pPr marL="533400" indent="-533400" eaLnBrk="1" hangingPunct="1">
              <a:buFontTx/>
              <a:buAutoNum type="arabicPeriod"/>
              <a:defRPr/>
            </a:pPr>
            <a:r>
              <a:rPr lang="en-US" sz="2400" dirty="0">
                <a:solidFill>
                  <a:schemeClr val="bg1"/>
                </a:solidFill>
              </a:rPr>
              <a:t>collective ownership </a:t>
            </a:r>
          </a:p>
          <a:p>
            <a:pPr marL="800100" lvl="1" indent="-228600" eaLnBrk="1" hangingPunct="1">
              <a:buFont typeface="Arial" pitchFamily="34" charset="0"/>
              <a:buChar char="•"/>
              <a:defRPr/>
            </a:pPr>
            <a:r>
              <a:rPr lang="en-US" sz="2400" dirty="0">
                <a:solidFill>
                  <a:schemeClr val="bg1"/>
                </a:solidFill>
              </a:rPr>
              <a:t>No private property</a:t>
            </a:r>
          </a:p>
          <a:p>
            <a:pPr marL="533400" indent="-533400" eaLnBrk="1" hangingPunct="1">
              <a:buFontTx/>
              <a:buAutoNum type="arabicPeriod"/>
              <a:defRPr/>
            </a:pPr>
            <a:r>
              <a:rPr lang="en-US" sz="2400" dirty="0">
                <a:solidFill>
                  <a:schemeClr val="bg1"/>
                </a:solidFill>
              </a:rPr>
              <a:t>No political choice</a:t>
            </a:r>
          </a:p>
          <a:p>
            <a:pPr marL="533400" indent="-533400" eaLnBrk="1" hangingPunct="1">
              <a:buFontTx/>
              <a:buAutoNum type="arabicPeriod"/>
              <a:defRPr/>
            </a:pPr>
            <a:r>
              <a:rPr lang="en-US" sz="2400" dirty="0">
                <a:solidFill>
                  <a:schemeClr val="bg1"/>
                </a:solidFill>
              </a:rPr>
              <a:t>No god</a:t>
            </a:r>
          </a:p>
          <a:p>
            <a:pPr marL="533400" indent="-533400" eaLnBrk="1" hangingPunct="1">
              <a:buFontTx/>
              <a:buAutoNum type="arabicPeriod"/>
              <a:defRPr/>
            </a:pPr>
            <a:r>
              <a:rPr lang="en-US" sz="2400" dirty="0">
                <a:solidFill>
                  <a:schemeClr val="bg1"/>
                </a:solidFill>
              </a:rPr>
              <a:t>Totalitarian gov</a:t>
            </a:r>
          </a:p>
          <a:p>
            <a:pPr marL="749300" lvl="1" indent="-292100" eaLnBrk="1" hangingPunct="1">
              <a:buFont typeface="Arial" pitchFamily="34" charset="0"/>
              <a:buChar char="•"/>
              <a:defRPr/>
            </a:pPr>
            <a:r>
              <a:rPr lang="en-US" sz="2400" i="1" dirty="0">
                <a:solidFill>
                  <a:schemeClr val="bg1"/>
                </a:solidFill>
              </a:rPr>
              <a:t>complete control over citizens</a:t>
            </a:r>
            <a:endParaRPr lang="en-US" sz="2400" dirty="0">
              <a:solidFill>
                <a:schemeClr val="bg1"/>
              </a:solidFill>
            </a:endParaRPr>
          </a:p>
          <a:p>
            <a:pPr marL="533400" indent="-533400" eaLnBrk="1" hangingPunct="1">
              <a:buFontTx/>
              <a:buAutoNum type="arabicPeriod"/>
              <a:defRPr/>
            </a:pPr>
            <a:r>
              <a:rPr lang="en-US" sz="2400" dirty="0">
                <a:solidFill>
                  <a:schemeClr val="bg1"/>
                </a:solidFill>
              </a:rPr>
              <a:t>Worldwide revolution against capitalism</a:t>
            </a:r>
          </a:p>
        </p:txBody>
      </p:sp>
      <p:sp>
        <p:nvSpPr>
          <p:cNvPr id="7171" name="Rectangle 3" descr="Rectangle: Click to edit Master text styles&#10;Second level&#10;Third level&#10;Fourth level&#10;Fifth level">
            <a:extLst>
              <a:ext uri="{FF2B5EF4-FFF2-40B4-BE49-F238E27FC236}">
                <a16:creationId xmlns:a16="http://schemas.microsoft.com/office/drawing/2014/main" id="{95BE3D14-92C1-45DB-B330-5EDEE01A1961}"/>
              </a:ext>
            </a:extLst>
          </p:cNvPr>
          <p:cNvSpPr>
            <a:spLocks noChangeArrowheads="1"/>
          </p:cNvSpPr>
          <p:nvPr/>
        </p:nvSpPr>
        <p:spPr bwMode="auto">
          <a:xfrm>
            <a:off x="4419600" y="1981200"/>
            <a:ext cx="4724400" cy="4876800"/>
          </a:xfrm>
          <a:prstGeom prst="rect">
            <a:avLst/>
          </a:prstGeom>
          <a:solidFill>
            <a:srgbClr val="333399"/>
          </a:solidFill>
          <a:ln w="38100">
            <a:solidFill>
              <a:schemeClr val="bg1"/>
            </a:solidFill>
            <a:miter lim="800000"/>
            <a:headEnd/>
            <a:tailEnd/>
          </a:ln>
        </p:spPr>
        <p:txBody>
          <a:bodyPr/>
          <a:lstStyle>
            <a:lvl1pPr marL="457200" indent="-457200" eaLnBrk="0" hangingPunct="0">
              <a:defRPr>
                <a:solidFill>
                  <a:schemeClr val="tx1"/>
                </a:solidFill>
                <a:latin typeface="Biohazard Participants" pitchFamily="2" charset="0"/>
              </a:defRPr>
            </a:lvl1pPr>
            <a:lvl2pPr marL="749300" indent="-29210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20000"/>
              </a:spcBef>
              <a:buClr>
                <a:schemeClr val="hlink"/>
              </a:buClr>
              <a:buSzPct val="110000"/>
              <a:buFont typeface="Wingdings" panose="05000000000000000000" pitchFamily="2" charset="2"/>
              <a:buNone/>
            </a:pPr>
            <a:r>
              <a:rPr lang="en-US" altLang="en-US" sz="2400">
                <a:solidFill>
                  <a:schemeClr val="bg1"/>
                </a:solidFill>
                <a:latin typeface="Tahoma" panose="020B0604030504040204" pitchFamily="34" charset="0"/>
              </a:rPr>
              <a:t>American system</a:t>
            </a:r>
          </a:p>
          <a:p>
            <a:pPr eaLnBrk="1" hangingPunct="1">
              <a:spcBef>
                <a:spcPct val="20000"/>
              </a:spcBef>
              <a:buClr>
                <a:srgbClr val="FF0000"/>
              </a:buClr>
              <a:buSzPct val="110000"/>
              <a:buFontTx/>
              <a:buAutoNum type="arabicPeriod"/>
            </a:pPr>
            <a:r>
              <a:rPr lang="en-US" altLang="en-US" sz="2400">
                <a:solidFill>
                  <a:schemeClr val="bg1"/>
                </a:solidFill>
                <a:latin typeface="Tahoma" panose="020B0604030504040204" pitchFamily="34" charset="0"/>
              </a:rPr>
              <a:t>Private property</a:t>
            </a:r>
          </a:p>
          <a:p>
            <a:pPr eaLnBrk="1" hangingPunct="1">
              <a:spcBef>
                <a:spcPct val="20000"/>
              </a:spcBef>
              <a:buClr>
                <a:srgbClr val="FF0000"/>
              </a:buClr>
              <a:buSzPct val="110000"/>
              <a:buFontTx/>
              <a:buAutoNum type="arabicPeriod"/>
            </a:pPr>
            <a:r>
              <a:rPr lang="en-US" altLang="en-US" sz="2400">
                <a:solidFill>
                  <a:schemeClr val="bg1"/>
                </a:solidFill>
                <a:latin typeface="Tahoma" panose="020B0604030504040204" pitchFamily="34" charset="0"/>
              </a:rPr>
              <a:t>Elections &amp; free assembly</a:t>
            </a:r>
          </a:p>
          <a:p>
            <a:pPr eaLnBrk="1" hangingPunct="1">
              <a:spcBef>
                <a:spcPct val="20000"/>
              </a:spcBef>
              <a:buClr>
                <a:srgbClr val="FF0000"/>
              </a:buClr>
              <a:buSzPct val="110000"/>
              <a:buFontTx/>
              <a:buAutoNum type="arabicPeriod"/>
            </a:pPr>
            <a:r>
              <a:rPr lang="en-US" altLang="en-US" sz="2400">
                <a:solidFill>
                  <a:schemeClr val="bg1"/>
                </a:solidFill>
                <a:latin typeface="Tahoma" panose="020B0604030504040204" pitchFamily="34" charset="0"/>
              </a:rPr>
              <a:t>Freedom of religion </a:t>
            </a:r>
          </a:p>
          <a:p>
            <a:pPr eaLnBrk="1" hangingPunct="1">
              <a:spcBef>
                <a:spcPct val="20000"/>
              </a:spcBef>
              <a:buClr>
                <a:srgbClr val="FF0000"/>
              </a:buClr>
              <a:buSzPct val="110000"/>
              <a:buFontTx/>
              <a:buAutoNum type="arabicPeriod"/>
            </a:pPr>
            <a:r>
              <a:rPr lang="en-US" altLang="en-US" sz="2400">
                <a:solidFill>
                  <a:schemeClr val="bg1"/>
                </a:solidFill>
                <a:latin typeface="Tahoma" panose="020B0604030504040204" pitchFamily="34" charset="0"/>
              </a:rPr>
              <a:t>Limited gov</a:t>
            </a:r>
          </a:p>
          <a:p>
            <a:pPr eaLnBrk="1" hangingPunct="1">
              <a:spcBef>
                <a:spcPct val="20000"/>
              </a:spcBef>
              <a:buClr>
                <a:srgbClr val="FF0000"/>
              </a:buClr>
              <a:buSzPct val="110000"/>
              <a:buFontTx/>
              <a:buAutoNum type="arabicPeriod"/>
            </a:pPr>
            <a:r>
              <a:rPr lang="en-US" altLang="en-US" sz="2400">
                <a:solidFill>
                  <a:schemeClr val="bg1"/>
                </a:solidFill>
                <a:latin typeface="Tahoma" panose="020B0604030504040204" pitchFamily="34" charset="0"/>
              </a:rPr>
              <a:t>Spread “democracy” &amp; </a:t>
            </a:r>
            <a:r>
              <a:rPr lang="en-US" altLang="en-US" sz="2400" b="1">
                <a:solidFill>
                  <a:schemeClr val="bg1"/>
                </a:solidFill>
                <a:latin typeface="Tahoma" panose="020B0604030504040204" pitchFamily="34" charset="0"/>
              </a:rPr>
              <a:t>capitalism</a:t>
            </a:r>
          </a:p>
          <a:p>
            <a:pPr lvl="1" eaLnBrk="1" hangingPunct="1">
              <a:spcBef>
                <a:spcPct val="20000"/>
              </a:spcBef>
              <a:buClr>
                <a:srgbClr val="FF0000"/>
              </a:buClr>
              <a:buSzPct val="110000"/>
              <a:buFont typeface="Arial" panose="020B0604020202020204" pitchFamily="34" charset="0"/>
              <a:buChar char="•"/>
            </a:pPr>
            <a:r>
              <a:rPr lang="en-US" altLang="en-US" sz="2400" i="1">
                <a:solidFill>
                  <a:schemeClr val="bg1"/>
                </a:solidFill>
                <a:latin typeface="Tahoma" panose="020B0604030504040204" pitchFamily="34" charset="0"/>
                <a:cs typeface="Tahoma" panose="020B0604030504040204" pitchFamily="34" charset="0"/>
              </a:rPr>
              <a:t>means of production are privately owned</a:t>
            </a:r>
          </a:p>
          <a:p>
            <a:pPr lvl="1" eaLnBrk="1" hangingPunct="1">
              <a:spcBef>
                <a:spcPct val="20000"/>
              </a:spcBef>
              <a:buClr>
                <a:srgbClr val="FF0000"/>
              </a:buClr>
              <a:buSzPct val="110000"/>
              <a:buFont typeface="Arial" panose="020B0604020202020204" pitchFamily="34" charset="0"/>
              <a:buChar char="•"/>
            </a:pPr>
            <a:r>
              <a:rPr lang="en-US" altLang="en-US" sz="2400">
                <a:solidFill>
                  <a:schemeClr val="bg1"/>
                </a:solidFill>
                <a:latin typeface="Tahoma" panose="020B0604030504040204" pitchFamily="34" charset="0"/>
                <a:cs typeface="Tahoma" panose="020B0604030504040204" pitchFamily="34" charset="0"/>
              </a:rPr>
              <a:t>Guided by supply &amp; demand</a:t>
            </a:r>
          </a:p>
          <a:p>
            <a:pPr eaLnBrk="1" hangingPunct="1">
              <a:spcBef>
                <a:spcPct val="20000"/>
              </a:spcBef>
              <a:buClr>
                <a:srgbClr val="FF0000"/>
              </a:buClr>
              <a:buSzPct val="110000"/>
              <a:buFontTx/>
              <a:buAutoNum type="arabicPeriod"/>
            </a:pPr>
            <a:endParaRPr lang="en-US" altLang="en-US" sz="2400">
              <a:solidFill>
                <a:schemeClr val="bg1"/>
              </a:solidFill>
              <a:latin typeface="Tahoma" panose="020B0604030504040204" pitchFamily="34" charset="0"/>
            </a:endParaRPr>
          </a:p>
        </p:txBody>
      </p:sp>
      <p:sp>
        <p:nvSpPr>
          <p:cNvPr id="7172" name="WordArt 6">
            <a:extLst>
              <a:ext uri="{FF2B5EF4-FFF2-40B4-BE49-F238E27FC236}">
                <a16:creationId xmlns:a16="http://schemas.microsoft.com/office/drawing/2014/main" id="{C9F18850-B6C6-425B-A088-C38FC2F9C5B1}"/>
              </a:ext>
            </a:extLst>
          </p:cNvPr>
          <p:cNvSpPr>
            <a:spLocks noChangeArrowheads="1" noChangeShapeType="1" noTextEdit="1"/>
          </p:cNvSpPr>
          <p:nvPr/>
        </p:nvSpPr>
        <p:spPr bwMode="auto">
          <a:xfrm>
            <a:off x="4114800" y="914400"/>
            <a:ext cx="55245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VS.</a:t>
            </a:r>
          </a:p>
        </p:txBody>
      </p:sp>
      <p:pic>
        <p:nvPicPr>
          <p:cNvPr id="7173" name="Picture 7" descr="I:\RAH - klein\200px-Harry-truman.jpg">
            <a:extLst>
              <a:ext uri="{FF2B5EF4-FFF2-40B4-BE49-F238E27FC236}">
                <a16:creationId xmlns:a16="http://schemas.microsoft.com/office/drawing/2014/main" id="{017764F7-E279-4F5A-A759-35CF0EDF7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I:\RAH - klein\Stalin_02.jpg">
            <a:extLst>
              <a:ext uri="{FF2B5EF4-FFF2-40B4-BE49-F238E27FC236}">
                <a16:creationId xmlns:a16="http://schemas.microsoft.com/office/drawing/2014/main" id="{B9719D19-A2B1-4F7D-B206-A04075202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132556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D3D0A3ED-4744-406E-A00B-C0E91D5C1153}"/>
              </a:ext>
            </a:extLst>
          </p:cNvPr>
          <p:cNvSpPr>
            <a:spLocks noGrp="1" noChangeArrowheads="1"/>
          </p:cNvSpPr>
          <p:nvPr>
            <p:ph type="title"/>
          </p:nvPr>
        </p:nvSpPr>
        <p:spPr bwMode="auto">
          <a:xfrm>
            <a:off x="1524000" y="152400"/>
            <a:ext cx="716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a:solidFill>
                  <a:srgbClr val="FF0000"/>
                </a:solidFill>
              </a:rPr>
              <a:t>Yalta Conference </a:t>
            </a:r>
            <a:r>
              <a:rPr lang="en-US" altLang="en-US" sz="4000">
                <a:solidFill>
                  <a:srgbClr val="FF0000"/>
                </a:solidFill>
              </a:rPr>
              <a:t>(Feb. 1945) </a:t>
            </a:r>
          </a:p>
        </p:txBody>
      </p:sp>
      <p:sp>
        <p:nvSpPr>
          <p:cNvPr id="8195" name="Rectangle 1027">
            <a:extLst>
              <a:ext uri="{FF2B5EF4-FFF2-40B4-BE49-F238E27FC236}">
                <a16:creationId xmlns:a16="http://schemas.microsoft.com/office/drawing/2014/main" id="{CA212284-770A-48A1-A271-44933EA405F3}"/>
              </a:ext>
            </a:extLst>
          </p:cNvPr>
          <p:cNvSpPr>
            <a:spLocks noGrp="1" noChangeArrowheads="1"/>
          </p:cNvSpPr>
          <p:nvPr>
            <p:ph type="body" idx="1"/>
          </p:nvPr>
        </p:nvSpPr>
        <p:spPr bwMode="auto">
          <a:xfrm>
            <a:off x="1752600" y="1066800"/>
            <a:ext cx="7148513"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z="2400" u="sng"/>
              <a:t>Plans for the end of WWII</a:t>
            </a:r>
          </a:p>
          <a:p>
            <a:pPr eaLnBrk="1" hangingPunct="1"/>
            <a:r>
              <a:rPr lang="en-US" altLang="en-US" sz="2400"/>
              <a:t>Stalin, FDR, &amp; Churchill</a:t>
            </a:r>
          </a:p>
          <a:p>
            <a:pPr eaLnBrk="1" hangingPunct="1"/>
            <a:r>
              <a:rPr lang="en-US" altLang="en-US" sz="2400"/>
              <a:t>Germany would be divided into 4 parts</a:t>
            </a:r>
          </a:p>
          <a:p>
            <a:pPr eaLnBrk="1" hangingPunct="1"/>
            <a:r>
              <a:rPr lang="en-US" altLang="en-US" sz="2400"/>
              <a:t>USSR to enter war against Japan</a:t>
            </a:r>
          </a:p>
          <a:p>
            <a:pPr eaLnBrk="1" hangingPunct="1"/>
            <a:r>
              <a:rPr lang="en-US" altLang="en-US" sz="2400"/>
              <a:t>create United Nations</a:t>
            </a:r>
          </a:p>
          <a:p>
            <a:pPr eaLnBrk="1" hangingPunct="1"/>
            <a:r>
              <a:rPr lang="en-US" altLang="en-US" sz="2400"/>
              <a:t>USSR will allow elections in Poland &amp; E. Europe</a:t>
            </a:r>
          </a:p>
        </p:txBody>
      </p:sp>
      <p:sp>
        <p:nvSpPr>
          <p:cNvPr id="8196" name="Rectangle 1028">
            <a:extLst>
              <a:ext uri="{FF2B5EF4-FFF2-40B4-BE49-F238E27FC236}">
                <a16:creationId xmlns:a16="http://schemas.microsoft.com/office/drawing/2014/main" id="{9932183B-32DB-4E14-B75A-FECD01F6BF05}"/>
              </a:ext>
            </a:extLst>
          </p:cNvPr>
          <p:cNvSpPr>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endParaRPr lang="en-US" altLang="en-US"/>
          </a:p>
        </p:txBody>
      </p:sp>
      <p:pic>
        <p:nvPicPr>
          <p:cNvPr id="5" name="Picture 4" descr="yalta big 3 pic.jpg">
            <a:extLst>
              <a:ext uri="{FF2B5EF4-FFF2-40B4-BE49-F238E27FC236}">
                <a16:creationId xmlns:a16="http://schemas.microsoft.com/office/drawing/2014/main" id="{9CA43374-B6E0-476F-BA1A-49E2B74B7A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81425"/>
            <a:ext cx="3810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082671B-E5BC-457B-A088-F0B858C43FF5}"/>
              </a:ext>
            </a:extLst>
          </p:cNvPr>
          <p:cNvSpPr>
            <a:spLocks noGrp="1" noChangeArrowheads="1"/>
          </p:cNvSpPr>
          <p:nvPr>
            <p:ph type="title"/>
          </p:nvPr>
        </p:nvSpPr>
        <p:spPr bwMode="auto">
          <a:xfrm>
            <a:off x="381000" y="2286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a:solidFill>
                  <a:srgbClr val="FF0000"/>
                </a:solidFill>
              </a:rPr>
              <a:t>Potsdam</a:t>
            </a:r>
            <a:r>
              <a:rPr lang="en-US" altLang="en-US" sz="4000">
                <a:solidFill>
                  <a:srgbClr val="FF0000"/>
                </a:solidFill>
              </a:rPr>
              <a:t> (July 1945) </a:t>
            </a:r>
          </a:p>
        </p:txBody>
      </p:sp>
      <p:sp>
        <p:nvSpPr>
          <p:cNvPr id="9219" name="Rectangle 3">
            <a:extLst>
              <a:ext uri="{FF2B5EF4-FFF2-40B4-BE49-F238E27FC236}">
                <a16:creationId xmlns:a16="http://schemas.microsoft.com/office/drawing/2014/main" id="{D2152354-1D9A-4055-92EE-8C3A85A450A8}"/>
              </a:ext>
            </a:extLst>
          </p:cNvPr>
          <p:cNvSpPr>
            <a:spLocks noGrp="1" noChangeArrowheads="1"/>
          </p:cNvSpPr>
          <p:nvPr>
            <p:ph type="body" idx="1"/>
          </p:nvPr>
        </p:nvSpPr>
        <p:spPr bwMode="auto">
          <a:xfrm>
            <a:off x="1752600" y="1143000"/>
            <a:ext cx="7148513"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z="2400" u="sng"/>
              <a:t>How to deal with Germany &amp; Japan</a:t>
            </a:r>
          </a:p>
          <a:p>
            <a:pPr eaLnBrk="1" hangingPunct="1">
              <a:buFont typeface="Wingdings" panose="05000000000000000000" pitchFamily="2" charset="2"/>
              <a:buChar char="§"/>
            </a:pPr>
            <a:r>
              <a:rPr lang="en-US" altLang="en-US" sz="2400"/>
              <a:t>Truman, Stalin, &amp; Churchill</a:t>
            </a:r>
          </a:p>
          <a:p>
            <a:pPr eaLnBrk="1" hangingPunct="1">
              <a:buFont typeface="Wingdings" panose="05000000000000000000" pitchFamily="2" charset="2"/>
              <a:buChar char="§"/>
            </a:pPr>
            <a:r>
              <a:rPr lang="en-US" altLang="en-US" sz="2400"/>
              <a:t>Disagreement over Stalin canceling elections</a:t>
            </a:r>
          </a:p>
          <a:p>
            <a:pPr eaLnBrk="1" hangingPunct="1">
              <a:buFont typeface="Wingdings" panose="05000000000000000000" pitchFamily="2" charset="2"/>
              <a:buChar char="§"/>
            </a:pPr>
            <a:r>
              <a:rPr lang="en-US" altLang="en-US" sz="2400"/>
              <a:t>Germany would be demilitarized</a:t>
            </a:r>
          </a:p>
          <a:p>
            <a:pPr eaLnBrk="1" hangingPunct="1">
              <a:buFont typeface="Wingdings" panose="05000000000000000000" pitchFamily="2" charset="2"/>
              <a:buChar char="§"/>
            </a:pPr>
            <a:r>
              <a:rPr lang="en-US" altLang="en-US" sz="2400"/>
              <a:t>Division of Germany into 4 zones</a:t>
            </a:r>
          </a:p>
          <a:p>
            <a:pPr lvl="1"/>
            <a:r>
              <a:rPr lang="en-US" altLang="en-US" sz="2400"/>
              <a:t>Occupied by U.S., Britain, France, and Soviet Union</a:t>
            </a:r>
          </a:p>
          <a:p>
            <a:pPr lvl="1"/>
            <a:r>
              <a:rPr lang="en-US" altLang="en-US" sz="2400"/>
              <a:t>Berlin (capital) also split  </a:t>
            </a:r>
          </a:p>
          <a:p>
            <a:pPr lvl="1">
              <a:buFontTx/>
              <a:buNone/>
            </a:pPr>
            <a:r>
              <a:rPr lang="en-US" altLang="en-US" sz="2400"/>
              <a:t>    &amp; occupied</a:t>
            </a:r>
          </a:p>
          <a:p>
            <a:pPr eaLnBrk="1" hangingPunct="1">
              <a:buFont typeface="Wingdings" panose="05000000000000000000" pitchFamily="2" charset="2"/>
              <a:buChar char="§"/>
            </a:pPr>
            <a:endParaRPr lang="en-US" altLang="en-US" sz="2400"/>
          </a:p>
        </p:txBody>
      </p:sp>
      <p:sp>
        <p:nvSpPr>
          <p:cNvPr id="9220" name="Rectangle 4">
            <a:extLst>
              <a:ext uri="{FF2B5EF4-FFF2-40B4-BE49-F238E27FC236}">
                <a16:creationId xmlns:a16="http://schemas.microsoft.com/office/drawing/2014/main" id="{1AFD8019-FE38-496E-8FE7-B019C1382697}"/>
              </a:ext>
            </a:extLst>
          </p:cNvPr>
          <p:cNvSpPr>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endParaRPr lang="en-US" altLang="en-US"/>
          </a:p>
        </p:txBody>
      </p:sp>
      <p:pic>
        <p:nvPicPr>
          <p:cNvPr id="5" name="Picture 4" descr="potsdam - w atlee.jpg">
            <a:extLst>
              <a:ext uri="{FF2B5EF4-FFF2-40B4-BE49-F238E27FC236}">
                <a16:creationId xmlns:a16="http://schemas.microsoft.com/office/drawing/2014/main" id="{8281F006-6500-4E4F-8E3D-EEB0DC1F93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5663" y="4213225"/>
            <a:ext cx="320833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CC4834-638D-47D5-AF1C-CFA67C3DF47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0000"/>
                </a:solidFill>
              </a:rPr>
              <a:t>UNITED NATIONS</a:t>
            </a:r>
          </a:p>
        </p:txBody>
      </p:sp>
      <p:sp>
        <p:nvSpPr>
          <p:cNvPr id="10243" name="Rectangle 3">
            <a:extLst>
              <a:ext uri="{FF2B5EF4-FFF2-40B4-BE49-F238E27FC236}">
                <a16:creationId xmlns:a16="http://schemas.microsoft.com/office/drawing/2014/main" id="{FEBFF6FD-9234-4E13-8AEE-B876B7E4C227}"/>
              </a:ext>
            </a:extLst>
          </p:cNvPr>
          <p:cNvSpPr>
            <a:spLocks noGrp="1" noChangeArrowheads="1"/>
          </p:cNvSpPr>
          <p:nvPr>
            <p:ph type="body" idx="1"/>
          </p:nvPr>
        </p:nvSpPr>
        <p:spPr bwMode="auto">
          <a:xfrm>
            <a:off x="1676400" y="16002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a:t>1</a:t>
            </a:r>
            <a:r>
              <a:rPr lang="en-US" altLang="en-US" sz="2400" baseline="30000"/>
              <a:t>st</a:t>
            </a:r>
            <a:r>
              <a:rPr lang="en-US" altLang="en-US" sz="2400"/>
              <a:t> met April 1945</a:t>
            </a:r>
          </a:p>
          <a:p>
            <a:pPr>
              <a:lnSpc>
                <a:spcPct val="80000"/>
              </a:lnSpc>
            </a:pPr>
            <a:r>
              <a:rPr lang="en-US" altLang="en-US" sz="2400"/>
              <a:t>By June 1946: agreed on a charter</a:t>
            </a:r>
          </a:p>
          <a:p>
            <a:pPr>
              <a:lnSpc>
                <a:spcPct val="80000"/>
              </a:lnSpc>
            </a:pPr>
            <a:r>
              <a:rPr lang="en-US" altLang="en-US" sz="2400"/>
              <a:t>General assembly: all UN member states</a:t>
            </a:r>
          </a:p>
          <a:p>
            <a:pPr>
              <a:lnSpc>
                <a:spcPct val="80000"/>
              </a:lnSpc>
            </a:pPr>
            <a:r>
              <a:rPr lang="en-US" altLang="en-US" sz="2400" u="sng"/>
              <a:t>UN council: 5 permanent members:</a:t>
            </a:r>
          </a:p>
          <a:p>
            <a:pPr lvl="1">
              <a:lnSpc>
                <a:spcPct val="80000"/>
              </a:lnSpc>
            </a:pPr>
            <a:r>
              <a:rPr lang="en-US" altLang="en-US" sz="2400" u="sng"/>
              <a:t>U.S., U.K., France, Soviet Union &amp; China</a:t>
            </a:r>
          </a:p>
          <a:p>
            <a:pPr lvl="1">
              <a:lnSpc>
                <a:spcPct val="80000"/>
              </a:lnSpc>
            </a:pPr>
            <a:r>
              <a:rPr lang="en-US" altLang="en-US" sz="2400" u="sng"/>
              <a:t>have power to veto</a:t>
            </a:r>
          </a:p>
          <a:p>
            <a:pPr>
              <a:lnSpc>
                <a:spcPct val="80000"/>
              </a:lnSpc>
            </a:pPr>
            <a:r>
              <a:rPr lang="en-US" altLang="en-US" sz="2400"/>
              <a:t>Elected members are elected by the general assembly for 2 year terms, with five replaced every year</a:t>
            </a:r>
          </a:p>
          <a:p>
            <a:pPr>
              <a:lnSpc>
                <a:spcPct val="80000"/>
              </a:lnSpc>
            </a:pPr>
            <a:r>
              <a:rPr lang="en-US" altLang="en-US" sz="2400" u="sng"/>
              <a:t>UN security council unable to exercise its primary responsibility</a:t>
            </a:r>
          </a:p>
          <a:p>
            <a:pPr lvl="1">
              <a:lnSpc>
                <a:spcPct val="80000"/>
              </a:lnSpc>
            </a:pPr>
            <a:r>
              <a:rPr lang="en-US" altLang="en-US" sz="2400" u="sng"/>
              <a:t>disagreement among the permanent members</a:t>
            </a:r>
            <a:endParaRPr lang="en-US" altLang="en-US" sz="2400"/>
          </a:p>
          <a:p>
            <a:pPr>
              <a:lnSpc>
                <a:spcPct val="80000"/>
              </a:lnSpc>
            </a:pPr>
            <a:endParaRPr lang="en-US" altLang="en-US" sz="1800" b="1">
              <a:solidFill>
                <a:srgbClr val="990033"/>
              </a:solidFill>
            </a:endParaRPr>
          </a:p>
          <a:p>
            <a:pPr>
              <a:lnSpc>
                <a:spcPct val="80000"/>
              </a:lnSpc>
            </a:pPr>
            <a:endParaRPr lang="en-US" altLang="en-US" sz="1800" b="1">
              <a:solidFill>
                <a:srgbClr val="990033"/>
              </a:solidFill>
            </a:endParaRPr>
          </a:p>
          <a:p>
            <a:pPr>
              <a:lnSpc>
                <a:spcPct val="80000"/>
              </a:lnSpc>
              <a:buFontTx/>
              <a:buNone/>
            </a:pPr>
            <a:r>
              <a:rPr lang="en-US" altLang="en-US" sz="1600" b="1">
                <a:solidFill>
                  <a:srgbClr val="990033"/>
                </a:solidFill>
              </a:rPr>
              <a:t>		</a:t>
            </a:r>
          </a:p>
          <a:p>
            <a:pPr lvl="1">
              <a:lnSpc>
                <a:spcPct val="80000"/>
              </a:lnSpc>
            </a:pPr>
            <a:endParaRPr lang="en-US" altLang="en-US" sz="1600" b="1">
              <a:solidFill>
                <a:srgbClr val="990033"/>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1158</Words>
  <Application>Microsoft Office PowerPoint</Application>
  <PresentationFormat>On-screen Show (4:3)</PresentationFormat>
  <Paragraphs>195</Paragraphs>
  <Slides>24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Times New Roman</vt:lpstr>
      <vt:lpstr>Tahoma</vt:lpstr>
      <vt:lpstr>Arial Black</vt:lpstr>
      <vt:lpstr>Calibri</vt:lpstr>
      <vt:lpstr>Comic Sans MS</vt:lpstr>
      <vt:lpstr>Juice ITC</vt:lpstr>
      <vt:lpstr>Papyrus</vt:lpstr>
      <vt:lpstr>Impact</vt:lpstr>
      <vt:lpstr>Wingdings</vt:lpstr>
      <vt:lpstr>Biohazard Participants</vt:lpstr>
      <vt:lpstr>Default Design</vt:lpstr>
      <vt:lpstr>PowerPoint Presentation</vt:lpstr>
      <vt:lpstr>Cold War was a C.O.N.F.L.I.C.T. between the U.S.A. &amp; U.S.S.R. </vt:lpstr>
      <vt:lpstr>PowerPoint Presentation</vt:lpstr>
      <vt:lpstr>END OF WWII ISSUES</vt:lpstr>
      <vt:lpstr>“COLD WAR”</vt:lpstr>
      <vt:lpstr>PowerPoint Presentation</vt:lpstr>
      <vt:lpstr>Yalta Conference (Feb. 1945) </vt:lpstr>
      <vt:lpstr>Potsdam (July 1945) </vt:lpstr>
      <vt:lpstr>UNITED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    Chappaqua, 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Susan M. Pojer</dc:creator>
  <cp:lastModifiedBy>Braun Christine</cp:lastModifiedBy>
  <cp:revision>132</cp:revision>
  <dcterms:created xsi:type="dcterms:W3CDTF">2006-04-22T23:17:06Z</dcterms:created>
  <dcterms:modified xsi:type="dcterms:W3CDTF">2019-04-11T15:40:53Z</dcterms:modified>
</cp:coreProperties>
</file>