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8"/>
  </p:notesMasterIdLst>
  <p:sldIdLst>
    <p:sldId id="256" r:id="rId2"/>
    <p:sldId id="259" r:id="rId3"/>
    <p:sldId id="260" r:id="rId4"/>
    <p:sldId id="261" r:id="rId5"/>
    <p:sldId id="290" r:id="rId6"/>
    <p:sldId id="263" r:id="rId7"/>
    <p:sldId id="265" r:id="rId8"/>
    <p:sldId id="268" r:id="rId9"/>
    <p:sldId id="269" r:id="rId10"/>
    <p:sldId id="271" r:id="rId11"/>
    <p:sldId id="274" r:id="rId12"/>
    <p:sldId id="301" r:id="rId13"/>
    <p:sldId id="279" r:id="rId14"/>
    <p:sldId id="292" r:id="rId15"/>
    <p:sldId id="358" r:id="rId16"/>
    <p:sldId id="357" r:id="rId17"/>
    <p:sldId id="319" r:id="rId18"/>
    <p:sldId id="321" r:id="rId19"/>
    <p:sldId id="332" r:id="rId20"/>
    <p:sldId id="281" r:id="rId21"/>
    <p:sldId id="280" r:id="rId22"/>
    <p:sldId id="324" r:id="rId23"/>
    <p:sldId id="302" r:id="rId24"/>
    <p:sldId id="303" r:id="rId25"/>
    <p:sldId id="327" r:id="rId26"/>
    <p:sldId id="295" r:id="rId27"/>
    <p:sldId id="294" r:id="rId28"/>
    <p:sldId id="342" r:id="rId29"/>
    <p:sldId id="323" r:id="rId30"/>
    <p:sldId id="359" r:id="rId31"/>
    <p:sldId id="344" r:id="rId32"/>
    <p:sldId id="354" r:id="rId33"/>
    <p:sldId id="350" r:id="rId34"/>
    <p:sldId id="355" r:id="rId35"/>
    <p:sldId id="356" r:id="rId36"/>
    <p:sldId id="285" r:id="rId37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2000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ctr" rtl="0" fontAlgn="base">
      <a:spcBef>
        <a:spcPct val="2000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ctr" rtl="0" fontAlgn="base">
      <a:spcBef>
        <a:spcPct val="2000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ctr" rtl="0" fontAlgn="base">
      <a:spcBef>
        <a:spcPct val="2000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ctr" rtl="0" fontAlgn="base">
      <a:spcBef>
        <a:spcPct val="2000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3" autoAdjust="0"/>
    <p:restoredTop sz="94693" autoAdjust="0"/>
  </p:normalViewPr>
  <p:slideViewPr>
    <p:cSldViewPr>
      <p:cViewPr varScale="1">
        <p:scale>
          <a:sx n="70" d="100"/>
          <a:sy n="70" d="100"/>
        </p:scale>
        <p:origin x="1392" y="72"/>
      </p:cViewPr>
      <p:guideLst>
        <p:guide orient="horz" pos="2160"/>
        <p:guide pos="2880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958"/>
    </p:cViewPr>
  </p:sorterViewPr>
  <p:notesViewPr>
    <p:cSldViewPr>
      <p:cViewPr varScale="1">
        <p:scale>
          <a:sx n="58" d="100"/>
          <a:sy n="58" d="100"/>
        </p:scale>
        <p:origin x="-181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 smtClean="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 smtClean="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/>
            </a:lvl1pPr>
          </a:lstStyle>
          <a:p>
            <a:fld id="{75866883-C5AC-461D-BF95-BADE37BDC25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76517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E4A943B5-68F9-4783-BB38-CFDB3DC4BB17}" type="slidenum">
              <a:rPr lang="en-US" altLang="en-US" sz="1200"/>
              <a:pPr eaLnBrk="1" hangingPunct="1"/>
              <a:t>1</a:t>
            </a:fld>
            <a:endParaRPr lang="en-US" altLang="en-US" sz="1200"/>
          </a:p>
        </p:txBody>
      </p:sp>
      <p:sp>
        <p:nvSpPr>
          <p:cNvPr id="491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26355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8380ECEB-C5C0-45EA-8926-AB86AA52985A}" type="slidenum">
              <a:rPr lang="en-US" altLang="en-US" sz="1200"/>
              <a:pPr eaLnBrk="1" hangingPunct="1"/>
              <a:t>10</a:t>
            </a:fld>
            <a:endParaRPr lang="en-US" altLang="en-US" sz="1200"/>
          </a:p>
        </p:txBody>
      </p:sp>
      <p:sp>
        <p:nvSpPr>
          <p:cNvPr id="593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03564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7DDE2BF1-469A-43C2-A5BB-D2FF58F18A8A}" type="slidenum">
              <a:rPr lang="en-US" altLang="en-US" sz="1200"/>
              <a:pPr eaLnBrk="1" hangingPunct="1"/>
              <a:t>11</a:t>
            </a:fld>
            <a:endParaRPr lang="en-US" altLang="en-US" sz="1200"/>
          </a:p>
        </p:txBody>
      </p:sp>
      <p:sp>
        <p:nvSpPr>
          <p:cNvPr id="604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11727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CEE88E36-4F9B-4606-BA5A-6733E2D074A6}" type="slidenum">
              <a:rPr lang="en-US" altLang="en-US" sz="1200"/>
              <a:pPr eaLnBrk="1" hangingPunct="1"/>
              <a:t>12</a:t>
            </a:fld>
            <a:endParaRPr lang="en-US" altLang="en-US" sz="1200"/>
          </a:p>
        </p:txBody>
      </p:sp>
      <p:sp>
        <p:nvSpPr>
          <p:cNvPr id="614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93773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E6C550BD-5431-4717-9A6D-441AA31D108F}" type="slidenum">
              <a:rPr lang="en-US" altLang="en-US" sz="1200"/>
              <a:pPr eaLnBrk="1" hangingPunct="1"/>
              <a:t>13</a:t>
            </a:fld>
            <a:endParaRPr lang="en-US" altLang="en-US" sz="1200"/>
          </a:p>
        </p:txBody>
      </p:sp>
      <p:sp>
        <p:nvSpPr>
          <p:cNvPr id="624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2404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B9B1B465-AC9A-4787-B76B-4AD251B86363}" type="slidenum">
              <a:rPr lang="en-US" altLang="en-US" sz="1200"/>
              <a:pPr eaLnBrk="1" hangingPunct="1"/>
              <a:t>14</a:t>
            </a:fld>
            <a:endParaRPr lang="en-US" altLang="en-US" sz="1200"/>
          </a:p>
        </p:txBody>
      </p:sp>
      <p:sp>
        <p:nvSpPr>
          <p:cNvPr id="634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31027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19B59343-5108-46D2-B0DA-6C2F336A44D1}" type="slidenum">
              <a:rPr lang="en-US" altLang="en-US" sz="1200"/>
              <a:pPr eaLnBrk="1" hangingPunct="1"/>
              <a:t>15</a:t>
            </a:fld>
            <a:endParaRPr lang="en-US" altLang="en-US" sz="1200"/>
          </a:p>
        </p:txBody>
      </p:sp>
      <p:sp>
        <p:nvSpPr>
          <p:cNvPr id="645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44415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3AA5EA85-11E1-43F2-AB89-082DC4811EF7}" type="slidenum">
              <a:rPr lang="en-US" altLang="en-US" sz="1200"/>
              <a:pPr eaLnBrk="1" hangingPunct="1"/>
              <a:t>16</a:t>
            </a:fld>
            <a:endParaRPr lang="en-US" altLang="en-US" sz="1200"/>
          </a:p>
        </p:txBody>
      </p:sp>
      <p:sp>
        <p:nvSpPr>
          <p:cNvPr id="655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25855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6498E7C4-B136-4ADF-A829-40065C586FF0}" type="slidenum">
              <a:rPr lang="en-US" altLang="en-US" sz="1200"/>
              <a:pPr eaLnBrk="1" hangingPunct="1"/>
              <a:t>17</a:t>
            </a:fld>
            <a:endParaRPr lang="en-US" altLang="en-US" sz="1200"/>
          </a:p>
        </p:txBody>
      </p:sp>
      <p:sp>
        <p:nvSpPr>
          <p:cNvPr id="686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96584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71CA4042-7FD9-4B53-A0D2-FD701CD7C910}" type="slidenum">
              <a:rPr lang="en-US" altLang="en-US" sz="1200"/>
              <a:pPr eaLnBrk="1" hangingPunct="1"/>
              <a:t>18</a:t>
            </a:fld>
            <a:endParaRPr lang="en-US" altLang="en-US" sz="1200"/>
          </a:p>
        </p:txBody>
      </p:sp>
      <p:sp>
        <p:nvSpPr>
          <p:cNvPr id="696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29057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1942F704-60D5-4FE9-923E-184632EB65CA}" type="slidenum">
              <a:rPr lang="en-US" altLang="en-US" sz="1200"/>
              <a:pPr eaLnBrk="1" hangingPunct="1"/>
              <a:t>19</a:t>
            </a:fld>
            <a:endParaRPr lang="en-US" altLang="en-US" sz="1200"/>
          </a:p>
        </p:txBody>
      </p:sp>
      <p:sp>
        <p:nvSpPr>
          <p:cNvPr id="706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2169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99D63AFB-4251-43F8-A6D5-E4F607EF8583}" type="slidenum">
              <a:rPr lang="en-US" altLang="en-US" sz="1200"/>
              <a:pPr eaLnBrk="1" hangingPunct="1"/>
              <a:t>2</a:t>
            </a:fld>
            <a:endParaRPr lang="en-US" altLang="en-US" sz="1200"/>
          </a:p>
        </p:txBody>
      </p:sp>
      <p:sp>
        <p:nvSpPr>
          <p:cNvPr id="512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369943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F1A65A08-41ED-4EB4-B66A-844CA15E2AE9}" type="slidenum">
              <a:rPr lang="en-US" altLang="en-US" sz="1200"/>
              <a:pPr eaLnBrk="1" hangingPunct="1"/>
              <a:t>20</a:t>
            </a:fld>
            <a:endParaRPr lang="en-US" altLang="en-US" sz="1200"/>
          </a:p>
        </p:txBody>
      </p:sp>
      <p:sp>
        <p:nvSpPr>
          <p:cNvPr id="7168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205657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35FC67EA-12A5-4D21-A756-C4258BD2A224}" type="slidenum">
              <a:rPr lang="en-US" altLang="en-US" sz="1200"/>
              <a:pPr eaLnBrk="1" hangingPunct="1"/>
              <a:t>21</a:t>
            </a:fld>
            <a:endParaRPr lang="en-US" altLang="en-US" sz="1200"/>
          </a:p>
        </p:txBody>
      </p:sp>
      <p:sp>
        <p:nvSpPr>
          <p:cNvPr id="727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607235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DD3E8B01-94CC-4115-9350-68A621ABDA08}" type="slidenum">
              <a:rPr lang="en-US" altLang="en-US" sz="1200"/>
              <a:pPr eaLnBrk="1" hangingPunct="1"/>
              <a:t>22</a:t>
            </a:fld>
            <a:endParaRPr lang="en-US" altLang="en-US" sz="1200"/>
          </a:p>
        </p:txBody>
      </p:sp>
      <p:sp>
        <p:nvSpPr>
          <p:cNvPr id="737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166650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AF56BF53-FBF7-4CAD-B734-D0A6CD01726D}" type="slidenum">
              <a:rPr lang="en-US" altLang="en-US" sz="1200"/>
              <a:pPr eaLnBrk="1" hangingPunct="1"/>
              <a:t>23</a:t>
            </a:fld>
            <a:endParaRPr lang="en-US" altLang="en-US" sz="1200"/>
          </a:p>
        </p:txBody>
      </p:sp>
      <p:sp>
        <p:nvSpPr>
          <p:cNvPr id="74755" name="Rectangle 1026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543955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1B1D87BE-FB7B-4F4F-8C09-BCE3185F7BE9}" type="slidenum">
              <a:rPr lang="en-US" altLang="en-US" sz="1200"/>
              <a:pPr eaLnBrk="1" hangingPunct="1"/>
              <a:t>24</a:t>
            </a:fld>
            <a:endParaRPr lang="en-US" altLang="en-US" sz="1200"/>
          </a:p>
        </p:txBody>
      </p:sp>
      <p:sp>
        <p:nvSpPr>
          <p:cNvPr id="757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179450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16C9C2A8-897A-40B6-8304-BB25929A235E}" type="slidenum">
              <a:rPr lang="en-US" altLang="en-US" sz="1200"/>
              <a:pPr eaLnBrk="1" hangingPunct="1"/>
              <a:t>25</a:t>
            </a:fld>
            <a:endParaRPr lang="en-US" altLang="en-US" sz="1200"/>
          </a:p>
        </p:txBody>
      </p:sp>
      <p:sp>
        <p:nvSpPr>
          <p:cNvPr id="768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277694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9D2741BD-1CFA-45AF-B89E-449572E8E99B}" type="slidenum">
              <a:rPr lang="en-US" altLang="en-US" sz="1200"/>
              <a:pPr eaLnBrk="1" hangingPunct="1"/>
              <a:t>26</a:t>
            </a:fld>
            <a:endParaRPr lang="en-US" altLang="en-US" sz="1200"/>
          </a:p>
        </p:txBody>
      </p:sp>
      <p:sp>
        <p:nvSpPr>
          <p:cNvPr id="778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507827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751D1928-A372-4C78-8051-E1B87D70DB7E}" type="slidenum">
              <a:rPr lang="en-US" altLang="en-US" sz="1200"/>
              <a:pPr eaLnBrk="1" hangingPunct="1"/>
              <a:t>27</a:t>
            </a:fld>
            <a:endParaRPr lang="en-US" altLang="en-US" sz="1200"/>
          </a:p>
        </p:txBody>
      </p:sp>
      <p:sp>
        <p:nvSpPr>
          <p:cNvPr id="788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799073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DBFC830D-5CEA-4D46-BD2E-9F860CB81EDF}" type="slidenum">
              <a:rPr lang="en-US" altLang="en-US" sz="1200"/>
              <a:pPr eaLnBrk="1" hangingPunct="1"/>
              <a:t>28</a:t>
            </a:fld>
            <a:endParaRPr lang="en-US" altLang="en-US" sz="1200"/>
          </a:p>
        </p:txBody>
      </p:sp>
      <p:sp>
        <p:nvSpPr>
          <p:cNvPr id="7987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744151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A5651326-58B2-44D1-9E4A-7571BD1A801E}" type="slidenum">
              <a:rPr lang="en-US" altLang="en-US" sz="1200"/>
              <a:pPr eaLnBrk="1" hangingPunct="1"/>
              <a:t>29</a:t>
            </a:fld>
            <a:endParaRPr lang="en-US" altLang="en-US" sz="1200"/>
          </a:p>
        </p:txBody>
      </p:sp>
      <p:sp>
        <p:nvSpPr>
          <p:cNvPr id="808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52354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222FBEDD-7B2D-4C47-A07F-096DC95BDC8E}" type="slidenum">
              <a:rPr lang="en-US" altLang="en-US" sz="1200"/>
              <a:pPr eaLnBrk="1" hangingPunct="1"/>
              <a:t>3</a:t>
            </a:fld>
            <a:endParaRPr lang="en-US" altLang="en-US" sz="1200"/>
          </a:p>
        </p:txBody>
      </p:sp>
      <p:sp>
        <p:nvSpPr>
          <p:cNvPr id="52227" name="Rectangle 1026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487282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CADA89DB-D64E-4597-A0E5-410CB0B8139F}" type="slidenum">
              <a:rPr lang="en-US" altLang="en-US" sz="1200"/>
              <a:pPr eaLnBrk="1" hangingPunct="1"/>
              <a:t>30</a:t>
            </a:fld>
            <a:endParaRPr lang="en-US" altLang="en-US" sz="1200"/>
          </a:p>
        </p:txBody>
      </p:sp>
      <p:sp>
        <p:nvSpPr>
          <p:cNvPr id="819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655774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D9BE78C6-DE7A-4888-A643-C2E9E46AF609}" type="slidenum">
              <a:rPr lang="en-US" altLang="en-US" sz="1200"/>
              <a:pPr eaLnBrk="1" hangingPunct="1"/>
              <a:t>31</a:t>
            </a:fld>
            <a:endParaRPr lang="en-US" altLang="en-US" sz="1200"/>
          </a:p>
        </p:txBody>
      </p:sp>
      <p:sp>
        <p:nvSpPr>
          <p:cNvPr id="829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587072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21BF1022-52BB-49F4-9BDB-5A94C5ADADB0}" type="slidenum">
              <a:rPr lang="en-US" altLang="en-US" sz="1200"/>
              <a:pPr eaLnBrk="1" hangingPunct="1"/>
              <a:t>32</a:t>
            </a:fld>
            <a:endParaRPr lang="en-US" altLang="en-US" sz="1200"/>
          </a:p>
        </p:txBody>
      </p:sp>
      <p:sp>
        <p:nvSpPr>
          <p:cNvPr id="860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920996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3F76A7A9-0EC7-4EE9-BCE9-37966E84482F}" type="slidenum">
              <a:rPr lang="en-US" altLang="en-US" sz="1200"/>
              <a:pPr eaLnBrk="1" hangingPunct="1"/>
              <a:t>33</a:t>
            </a:fld>
            <a:endParaRPr lang="en-US" altLang="en-US" sz="1200"/>
          </a:p>
        </p:txBody>
      </p:sp>
      <p:sp>
        <p:nvSpPr>
          <p:cNvPr id="880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509065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D3F76758-15F2-4FDF-9454-C8E2B742ED95}" type="slidenum">
              <a:rPr lang="en-US" altLang="en-US" sz="1200"/>
              <a:pPr eaLnBrk="1" hangingPunct="1"/>
              <a:t>34</a:t>
            </a:fld>
            <a:endParaRPr lang="en-US" altLang="en-US" sz="1200"/>
          </a:p>
        </p:txBody>
      </p:sp>
      <p:sp>
        <p:nvSpPr>
          <p:cNvPr id="911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775204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4E1489CB-CFAE-4B3B-837D-530D374FD02C}" type="slidenum">
              <a:rPr lang="en-US" altLang="en-US" sz="1200"/>
              <a:pPr eaLnBrk="1" hangingPunct="1"/>
              <a:t>35</a:t>
            </a:fld>
            <a:endParaRPr lang="en-US" altLang="en-US" sz="1200"/>
          </a:p>
        </p:txBody>
      </p:sp>
      <p:sp>
        <p:nvSpPr>
          <p:cNvPr id="921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293257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3C29977A-F11F-48B2-9163-A60B225E68B8}" type="slidenum">
              <a:rPr lang="en-US" altLang="en-US" sz="1200"/>
              <a:pPr eaLnBrk="1" hangingPunct="1"/>
              <a:t>36</a:t>
            </a:fld>
            <a:endParaRPr lang="en-US" altLang="en-US" sz="1200"/>
          </a:p>
        </p:txBody>
      </p:sp>
      <p:sp>
        <p:nvSpPr>
          <p:cNvPr id="931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23516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49A4BA50-7DFB-4E3E-B0EB-5CF3091BE284}" type="slidenum">
              <a:rPr lang="en-US" altLang="en-US" sz="1200"/>
              <a:pPr eaLnBrk="1" hangingPunct="1"/>
              <a:t>4</a:t>
            </a:fld>
            <a:endParaRPr lang="en-US" altLang="en-US" sz="1200"/>
          </a:p>
        </p:txBody>
      </p:sp>
      <p:sp>
        <p:nvSpPr>
          <p:cNvPr id="53251" name="Rectangle 1026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92418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619DDFBB-393B-45F4-9236-A954CA27CC27}" type="slidenum">
              <a:rPr lang="en-US" altLang="en-US" sz="1200"/>
              <a:pPr eaLnBrk="1" hangingPunct="1"/>
              <a:t>5</a:t>
            </a:fld>
            <a:endParaRPr lang="en-US" altLang="en-US" sz="1200"/>
          </a:p>
        </p:txBody>
      </p:sp>
      <p:sp>
        <p:nvSpPr>
          <p:cNvPr id="5427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58264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F577F00D-8A9E-489E-A7A1-D8D1F35825C5}" type="slidenum">
              <a:rPr lang="en-US" altLang="en-US" sz="1200"/>
              <a:pPr eaLnBrk="1" hangingPunct="1"/>
              <a:t>6</a:t>
            </a:fld>
            <a:endParaRPr lang="en-US" altLang="en-US" sz="1200"/>
          </a:p>
        </p:txBody>
      </p:sp>
      <p:sp>
        <p:nvSpPr>
          <p:cNvPr id="552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32162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EE6AD323-876F-4856-8D15-F6026990E2B8}" type="slidenum">
              <a:rPr lang="en-US" altLang="en-US" sz="1200"/>
              <a:pPr eaLnBrk="1" hangingPunct="1"/>
              <a:t>7</a:t>
            </a:fld>
            <a:endParaRPr lang="en-US" altLang="en-US" sz="1200"/>
          </a:p>
        </p:txBody>
      </p:sp>
      <p:sp>
        <p:nvSpPr>
          <p:cNvPr id="563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18601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8DC5EDD9-9FB6-42B7-B9DD-11FB7206C6C8}" type="slidenum">
              <a:rPr lang="en-US" altLang="en-US" sz="1200"/>
              <a:pPr eaLnBrk="1" hangingPunct="1"/>
              <a:t>8</a:t>
            </a:fld>
            <a:endParaRPr lang="en-US" altLang="en-US" sz="1200"/>
          </a:p>
        </p:txBody>
      </p:sp>
      <p:sp>
        <p:nvSpPr>
          <p:cNvPr id="573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0251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3652E59E-67B6-44C7-88DB-0ED96605995F}" type="slidenum">
              <a:rPr lang="en-US" altLang="en-US" sz="1200"/>
              <a:pPr eaLnBrk="1" hangingPunct="1"/>
              <a:t>9</a:t>
            </a:fld>
            <a:endParaRPr lang="en-US" altLang="en-US" sz="1200"/>
          </a:p>
        </p:txBody>
      </p:sp>
      <p:sp>
        <p:nvSpPr>
          <p:cNvPr id="583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80223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0" y="0"/>
            <a:ext cx="6362700" cy="6858000"/>
            <a:chOff x="0" y="0"/>
            <a:chExt cx="4008" cy="4320"/>
          </a:xfrm>
        </p:grpSpPr>
        <p:pic>
          <p:nvPicPr>
            <p:cNvPr id="5" name="Picture 8" descr="Expbanna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invGray">
            <a:xfrm>
              <a:off x="0" y="0"/>
              <a:ext cx="432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9" descr="EXPHORSA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8" y="3600"/>
              <a:ext cx="1800" cy="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" name="Picture 10" descr="EXPHORS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657600"/>
            <a:ext cx="5715000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52600" y="990600"/>
            <a:ext cx="6400800" cy="2514600"/>
          </a:xfrm>
          <a:ln w="76200" cmpd="tri"/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52600" y="3886200"/>
            <a:ext cx="6400800" cy="1752600"/>
          </a:xfrm>
          <a:ln w="6350"/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400800"/>
            <a:ext cx="1905000" cy="457200"/>
          </a:xfrm>
        </p:spPr>
        <p:txBody>
          <a:bodyPr anchorCtr="0"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505200" y="6400800"/>
            <a:ext cx="2895600" cy="457200"/>
          </a:xfrm>
        </p:spPr>
        <p:txBody>
          <a:bodyPr anchorCtr="0"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 anchorCtr="0"/>
          <a:lstStyle>
            <a:lvl1pPr>
              <a:defRPr/>
            </a:lvl1pPr>
          </a:lstStyle>
          <a:p>
            <a:fld id="{BD84C01D-7F3B-47B9-9C4C-41D51FEE43E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6559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001BDB-91E9-45EA-92EA-E0A870C5C2F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862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6100" y="381000"/>
            <a:ext cx="1943100" cy="54991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2038" y="381000"/>
            <a:ext cx="5681662" cy="54991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123606-641F-42B3-A167-8B238805C19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5978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EFEF6F-8729-4D72-9F18-1352CA8FDF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1210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E39903-9666-4A76-A035-E5D276157DE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5677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2038" y="1766888"/>
            <a:ext cx="3808412" cy="4113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2850" y="1766888"/>
            <a:ext cx="3808413" cy="4113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2827E2-9FE1-4DDB-A789-9DBEC9F8F38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0385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6A81E2-D857-4934-87DE-0EFD70D2BC2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7786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91E883-DA48-431B-9743-3943ABDFAC9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9187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3A905D-7BE7-4A46-8DDF-33A1F233595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2782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1BECBD-C5BF-4912-A635-B1287E49EAA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9667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B1C932-D2D2-4A88-93DD-F6AF60DF9F8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70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xpbanna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0"/>
            <a:ext cx="685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810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 smtClean="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 smtClean="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fld id="{F5DFCA30-AEE4-4A7F-AA30-2D640CDDAE49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031" name="Picture 7" descr="EXPHORSA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574800"/>
            <a:ext cx="7772400" cy="13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2038" y="1766888"/>
            <a:ext cx="7769225" cy="411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6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Blip>
          <a:blip r:embed="rId17"/>
        </a:buBlip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s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s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s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s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s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s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ln w="9525" cmpd="sng"/>
          <a:extLst>
            <a:ext uri="{91240B29-F687-4F45-9708-019B960494DF}">
              <a14:hiddenLine xmlns:a14="http://schemas.microsoft.com/office/drawing/2010/main" w="76200" cmpd="tri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/>
              <a:t>The Atlantic Slave Trade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ln w="9525"/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Spain and Portugal lead the way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en-US" smtClean="0"/>
              <a:t>During the 1600’s, Brazil dominated the sugar market – and as it grew, so did the need for slaves.</a:t>
            </a:r>
          </a:p>
          <a:p>
            <a:pPr eaLnBrk="1" hangingPunct="1"/>
            <a:r>
              <a:rPr lang="en-US" altLang="en-US" smtClean="0"/>
              <a:t>During the late 17</a:t>
            </a:r>
            <a:r>
              <a:rPr lang="en-US" altLang="en-US" baseline="30000" smtClean="0"/>
              <a:t>th</a:t>
            </a:r>
            <a:r>
              <a:rPr lang="en-US" altLang="en-US" smtClean="0"/>
              <a:t> century, nearly 40% of the slaves from Africa were taken to Brazil.</a:t>
            </a:r>
          </a:p>
          <a:p>
            <a:pPr eaLnBrk="1" hangingPunct="1"/>
            <a:r>
              <a:rPr lang="en-US" altLang="en-US" smtClean="0"/>
              <a:t>Brazil, by the end of the slave trade, had 10 times the amount of slaves than in North America.</a:t>
            </a:r>
          </a:p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Slavery Spreads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England then dominated the slave trade from the 1690 until 1807.</a:t>
            </a:r>
          </a:p>
          <a:p>
            <a:pPr eaLnBrk="1" hangingPunct="1"/>
            <a:r>
              <a:rPr lang="en-US" altLang="en-US" smtClean="0"/>
              <a:t>By 1830, there were nearly 2 million African slaves in North America.</a:t>
            </a:r>
          </a:p>
          <a:p>
            <a:pPr eaLnBrk="1" hangingPunct="1"/>
            <a:r>
              <a:rPr lang="en-US" altLang="en-US" smtClean="0"/>
              <a:t>African merchants, with the help of local rulers, captured fellow Africans to be enslaved.</a:t>
            </a:r>
          </a:p>
          <a:p>
            <a:pPr eaLnBrk="1" hangingPunct="1"/>
            <a:r>
              <a:rPr lang="en-US" altLang="en-US" smtClean="0"/>
              <a:t>They delivered them to the Europeans in exchange for gold, guns and other goods.</a:t>
            </a:r>
          </a:p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 descr="c_m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838200"/>
            <a:ext cx="8077200" cy="489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Forced Journey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 trade routes formed a Triangle, becoming known as the triangular trade.</a:t>
            </a:r>
          </a:p>
          <a:p>
            <a:pPr lvl="1" eaLnBrk="1" hangingPunct="1"/>
            <a:r>
              <a:rPr lang="en-US" altLang="en-US" smtClean="0"/>
              <a:t>Manufactured goods from Europe to Africa</a:t>
            </a:r>
          </a:p>
          <a:p>
            <a:pPr lvl="1" eaLnBrk="1" hangingPunct="1"/>
            <a:r>
              <a:rPr lang="en-US" altLang="en-US" smtClean="0"/>
              <a:t>Slaves from Africa to the Americas</a:t>
            </a:r>
          </a:p>
          <a:p>
            <a:pPr lvl="1" eaLnBrk="1" hangingPunct="1"/>
            <a:r>
              <a:rPr lang="en-US" altLang="en-US" smtClean="0"/>
              <a:t>Rum, and other goods from the Americas to Europe</a:t>
            </a:r>
          </a:p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Middle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0"/>
            <a:ext cx="6858000" cy="679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destinations_of_the_atlantic_slave_trad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563"/>
            <a:ext cx="9144000" cy="628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Forced Journey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 voyage across the Atlantic was dehumanizing, and deadly</a:t>
            </a:r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Nearly 1/3 died between capture and sailing</a:t>
            </a:r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Another 1/3 died in the crossing</a:t>
            </a:r>
          </a:p>
          <a:p>
            <a:pPr eaLnBrk="1" hangingPunct="1"/>
            <a:endParaRPr lang="en-US" altLang="en-US" smtClean="0"/>
          </a:p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apecoast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71550"/>
            <a:ext cx="8229600" cy="491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slav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5" y="92075"/>
            <a:ext cx="8847138" cy="667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1870SlaveTrade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85800"/>
            <a:ext cx="8229600" cy="517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Terms and Names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Atlantic Slave Trade</a:t>
            </a:r>
          </a:p>
          <a:p>
            <a:pPr eaLnBrk="1" hangingPunct="1"/>
            <a:r>
              <a:rPr lang="en-US" altLang="en-US" smtClean="0"/>
              <a:t>Triangular trade</a:t>
            </a:r>
          </a:p>
          <a:p>
            <a:pPr eaLnBrk="1" hangingPunct="1"/>
            <a:r>
              <a:rPr lang="en-US" altLang="en-US" smtClean="0"/>
              <a:t>Middle Passage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Forced Journey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Many Africans jumped overboard to their deaths rather than be enslaved.</a:t>
            </a:r>
          </a:p>
          <a:p>
            <a:pPr eaLnBrk="1" hangingPunct="1"/>
            <a:r>
              <a:rPr lang="en-US" altLang="en-US" smtClean="0"/>
              <a:t>Diseases ravaged the “passengers”</a:t>
            </a:r>
          </a:p>
          <a:p>
            <a:pPr eaLnBrk="1" hangingPunct="1"/>
            <a:r>
              <a:rPr lang="en-US" altLang="en-US" smtClean="0"/>
              <a:t>Cruel treatment ravaged more</a:t>
            </a:r>
          </a:p>
          <a:p>
            <a:pPr eaLnBrk="1" hangingPunct="1"/>
            <a:endParaRPr lang="en-US" altLang="en-US" smtClean="0"/>
          </a:p>
          <a:p>
            <a:pPr eaLnBrk="1" hangingPunct="1"/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Forced Journey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 second part of the journey, from Africa to the Americas was known as the Middle Passage.</a:t>
            </a:r>
          </a:p>
          <a:p>
            <a:pPr eaLnBrk="1" hangingPunct="1"/>
            <a:r>
              <a:rPr lang="en-US" altLang="en-US" smtClean="0"/>
              <a:t>Formula – 2 slaves per tonne</a:t>
            </a:r>
          </a:p>
          <a:p>
            <a:pPr eaLnBrk="1" hangingPunct="1"/>
            <a:r>
              <a:rPr lang="en-US" altLang="en-US" smtClean="0"/>
              <a:t>Loose Pack and Tight Pack</a:t>
            </a:r>
          </a:p>
          <a:p>
            <a:pPr eaLnBrk="1" hangingPunct="1">
              <a:buFontTx/>
              <a:buNone/>
            </a:pPr>
            <a:endParaRPr lang="en-US" altLang="en-US" smtClean="0"/>
          </a:p>
        </p:txBody>
      </p:sp>
      <p:pic>
        <p:nvPicPr>
          <p:cNvPr id="26628" name="Picture 5" descr="ton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971800"/>
            <a:ext cx="1905000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 Slavers</a:t>
            </a:r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Small and narrow ships</a:t>
            </a:r>
          </a:p>
          <a:p>
            <a:pPr eaLnBrk="1" hangingPunct="1"/>
            <a:r>
              <a:rPr lang="en-US" altLang="en-US" smtClean="0"/>
              <a:t>Two slaves per ship tonnage formula</a:t>
            </a:r>
          </a:p>
          <a:p>
            <a:pPr eaLnBrk="1" hangingPunct="1"/>
            <a:r>
              <a:rPr lang="en-US" altLang="en-US" smtClean="0"/>
              <a:t>Most captains are “tight packers” </a:t>
            </a:r>
          </a:p>
          <a:p>
            <a:pPr lvl="1" eaLnBrk="1" hangingPunct="1"/>
            <a:r>
              <a:rPr lang="en-US" altLang="en-US" smtClean="0"/>
              <a:t>ignored formula in the name of profits</a:t>
            </a:r>
          </a:p>
          <a:p>
            <a:pPr eaLnBrk="1" hangingPunct="1">
              <a:buFontTx/>
              <a:buNone/>
            </a:pPr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2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2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2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2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2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2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2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2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819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5" descr="slave_shi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0"/>
            <a:ext cx="48752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5" descr="0120001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0"/>
            <a:ext cx="46672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 Slavers (cont.)</a:t>
            </a:r>
          </a:p>
        </p:txBody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/>
              <a:t>Crowded, unsanitary conditions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 Slaves ride on planks 66” x 15” 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mtClean="0"/>
              <a:t>only 20”– 25” of headroom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Males chained together in pairs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Kept apart from women and children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High mortality rates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mtClean="0"/>
              <a:t>1/3 perish between capture and embarkation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8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8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8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8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8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8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8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8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8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8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8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8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8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8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96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fe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0" r="16371" b="590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Belowde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33400"/>
            <a:ext cx="8458200" cy="582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Provisions for the Middle Passage</a:t>
            </a:r>
          </a:p>
        </p:txBody>
      </p:sp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Slaves fed twice per day</a:t>
            </a:r>
          </a:p>
          <a:p>
            <a:pPr lvl="1" eaLnBrk="1" hangingPunct="1"/>
            <a:r>
              <a:rPr lang="en-US" altLang="en-US" smtClean="0"/>
              <a:t>Poor and insufficient diet</a:t>
            </a:r>
          </a:p>
          <a:p>
            <a:pPr lvl="2" eaLnBrk="1" hangingPunct="1"/>
            <a:r>
              <a:rPr lang="en-US" altLang="en-US" smtClean="0"/>
              <a:t>Vegetable pulps, stews, and fruits </a:t>
            </a:r>
          </a:p>
          <a:p>
            <a:pPr lvl="2" eaLnBrk="1" hangingPunct="1"/>
            <a:r>
              <a:rPr lang="en-US" altLang="en-US" smtClean="0"/>
              <a:t>Denied meat or fish</a:t>
            </a:r>
          </a:p>
          <a:p>
            <a:pPr lvl="2" eaLnBrk="1" hangingPunct="1"/>
            <a:r>
              <a:rPr lang="en-US" altLang="en-US" smtClean="0"/>
              <a:t>Ten people eating from one bucket</a:t>
            </a:r>
          </a:p>
          <a:p>
            <a:pPr lvl="2" eaLnBrk="1" hangingPunct="1"/>
            <a:r>
              <a:rPr lang="en-US" altLang="en-US" smtClean="0"/>
              <a:t>Unwashed hands spread disease</a:t>
            </a:r>
          </a:p>
          <a:p>
            <a:pPr lvl="2" eaLnBrk="1" hangingPunct="1"/>
            <a:r>
              <a:rPr lang="en-US" altLang="en-US" smtClean="0"/>
              <a:t>Malnutrition ~ weakness ~ depression ~ death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9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99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99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99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99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99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99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68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 Crossing</a:t>
            </a:r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Canary Islands to the Windward Islands</a:t>
            </a:r>
          </a:p>
          <a:p>
            <a:pPr eaLnBrk="1" hangingPunct="1"/>
            <a:r>
              <a:rPr lang="en-US" altLang="en-US" smtClean="0"/>
              <a:t>40 to 180 days to reach the Caribbean</a:t>
            </a:r>
          </a:p>
          <a:p>
            <a:pPr eaLnBrk="1" hangingPunct="1"/>
            <a:r>
              <a:rPr lang="en-US" altLang="en-US" smtClean="0"/>
              <a:t>Pirates attacked Spanish ships</a:t>
            </a:r>
          </a:p>
          <a:p>
            <a:pPr eaLnBrk="1" hangingPunct="1"/>
            <a:r>
              <a:rPr lang="en-US" altLang="en-US" smtClean="0"/>
              <a:t>Frightening experience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0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0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0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0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0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0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0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0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77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Setting the Stage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Sugar plantations and tobacco farms required a large supply of workers to make them profitable for their owners.  Since most of the Native Americans that were used for labor had died, they turned to Africa for a new source of labor.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smtClean="0"/>
              <a:t> Growth of the Atlantic Slave Trade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Harsher in the Americas</a:t>
            </a:r>
          </a:p>
          <a:p>
            <a:pPr eaLnBrk="1" hangingPunct="1"/>
            <a:r>
              <a:rPr lang="en-US" altLang="en-US" sz="2800" smtClean="0"/>
              <a:t>Based on race</a:t>
            </a:r>
          </a:p>
          <a:p>
            <a:pPr eaLnBrk="1" hangingPunct="1"/>
            <a:r>
              <a:rPr lang="en-US" altLang="en-US" sz="2800" smtClean="0"/>
              <a:t>Most were males </a:t>
            </a:r>
          </a:p>
          <a:p>
            <a:pPr lvl="1" eaLnBrk="1" hangingPunct="1"/>
            <a:r>
              <a:rPr lang="en-US" altLang="en-US" smtClean="0"/>
              <a:t>Believed they were stronger laborers than females</a:t>
            </a:r>
          </a:p>
          <a:p>
            <a:pPr eaLnBrk="1" hangingPunct="1"/>
            <a:r>
              <a:rPr lang="en-US" altLang="en-US" sz="2800" smtClean="0"/>
              <a:t>Agricultural workers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2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2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2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2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2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2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2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2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2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2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2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2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099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Resistance and Revolt at Sea</a:t>
            </a:r>
          </a:p>
        </p:txBody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Uprisings were common</a:t>
            </a:r>
          </a:p>
          <a:p>
            <a:pPr lvl="1" eaLnBrk="1" hangingPunct="1"/>
            <a:r>
              <a:rPr lang="en-US" altLang="en-US" smtClean="0"/>
              <a:t>Most rebellions before sailing</a:t>
            </a:r>
          </a:p>
          <a:p>
            <a:pPr lvl="1" eaLnBrk="1" hangingPunct="1"/>
            <a:r>
              <a:rPr lang="en-US" altLang="en-US" smtClean="0"/>
              <a:t>Some preferred death to bondage</a:t>
            </a:r>
          </a:p>
          <a:p>
            <a:pPr lvl="1" eaLnBrk="1" hangingPunct="1"/>
            <a:r>
              <a:rPr lang="en-US" altLang="en-US" smtClean="0"/>
              <a:t>Justification for harsh treatment by slavers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3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03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03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03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779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smtClean="0"/>
              <a:t>The End of the Journey</a:t>
            </a:r>
          </a:p>
        </p:txBody>
      </p:sp>
      <p:sp>
        <p:nvSpPr>
          <p:cNvPr id="224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724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/>
              <a:t>Survival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One-third died 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mtClean="0"/>
              <a:t>men died at a greater rate than women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Adapt to new foods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Learn a new language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mtClean="0"/>
              <a:t>Creole dialect well enough to obey commands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Psychological ~ no longer suicidal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mtClean="0"/>
              <a:t>Africans retain culture despite the hardships and cruel treatment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mtClean="0"/>
              <a:t>Created bonds with shipmates that replaced blood kinship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4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4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4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4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4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4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4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4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4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4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42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42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42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42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42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42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242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42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4259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slave_trade_a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5972175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IX. The Ending of the Atlantic Slave Trade</a:t>
            </a:r>
          </a:p>
        </p:txBody>
      </p:sp>
      <p:sp>
        <p:nvSpPr>
          <p:cNvPr id="226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267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/>
              <a:t>Cruelties help end Atlantic slave trade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Great Britain bans Atlantic slave trade in 1807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Patrols African coast to enforce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United states congress outlaws slave trade in 1808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Guinea and western central African kingdoms oppose banning slave trade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6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6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6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6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6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6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6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6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6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6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307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smtClean="0"/>
              <a:t>Conclusion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Nine to eleven million Africans brought to the Americas during three centuries of trade</a:t>
            </a:r>
          </a:p>
          <a:p>
            <a:pPr lvl="1" eaLnBrk="1" hangingPunct="1"/>
            <a:r>
              <a:rPr lang="en-US" altLang="en-US" smtClean="0"/>
              <a:t>Millions more died</a:t>
            </a:r>
          </a:p>
          <a:p>
            <a:pPr lvl="1" eaLnBrk="1" hangingPunct="1"/>
            <a:r>
              <a:rPr lang="en-US" altLang="en-US" smtClean="0"/>
              <a:t>Most arrived between 1701 and 1810</a:t>
            </a:r>
          </a:p>
          <a:p>
            <a:pPr lvl="1" eaLnBrk="1" hangingPunct="1"/>
            <a:r>
              <a:rPr lang="en-US" altLang="en-US" smtClean="0"/>
              <a:t>Only 600,000 reached the British colonies of north America</a:t>
            </a:r>
          </a:p>
          <a:p>
            <a:pPr lvl="1" eaLnBrk="1" hangingPunct="1"/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Consequences of the Atlantic Slave Trade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800" smtClean="0"/>
              <a:t>In Africa, numerous cultures lost generations of their strongest members, both men and women.</a:t>
            </a:r>
          </a:p>
          <a:p>
            <a:pPr eaLnBrk="1" hangingPunct="1"/>
            <a:r>
              <a:rPr lang="en-US" altLang="en-US" sz="2800" smtClean="0"/>
              <a:t>The slave trade introduced guns to the African continent</a:t>
            </a:r>
          </a:p>
          <a:p>
            <a:pPr eaLnBrk="1" hangingPunct="1"/>
            <a:r>
              <a:rPr lang="en-US" altLang="en-US" sz="2800" smtClean="0"/>
              <a:t>African slaves contributed greatly to the cultural and economic development of the Americas.</a:t>
            </a:r>
          </a:p>
          <a:p>
            <a:pPr eaLnBrk="1" hangingPunct="1"/>
            <a:r>
              <a:rPr lang="en-US" altLang="en-US" sz="2800" smtClean="0"/>
              <a:t>Africans brought their culture to the Americas</a:t>
            </a:r>
          </a:p>
          <a:p>
            <a:pPr eaLnBrk="1" hangingPunct="1"/>
            <a:endParaRPr lang="en-US" altLang="en-US" smtClean="0"/>
          </a:p>
          <a:p>
            <a:pPr eaLnBrk="1" hangingPunct="1"/>
            <a:endParaRPr lang="en-US" altLang="en-US" smtClean="0"/>
          </a:p>
          <a:p>
            <a:pPr eaLnBrk="1" hangingPunct="1"/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 Evolution of African Slavery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800" smtClean="0"/>
              <a:t>Slavery in Africa, as in other parts of the world, had existed for ages</a:t>
            </a:r>
          </a:p>
          <a:p>
            <a:pPr eaLnBrk="1" hangingPunct="1">
              <a:buFontTx/>
              <a:buNone/>
            </a:pPr>
            <a:endParaRPr lang="en-US" altLang="en-US" sz="2800" smtClean="0"/>
          </a:p>
          <a:p>
            <a:pPr eaLnBrk="1" hangingPunct="1"/>
            <a:r>
              <a:rPr lang="en-US" altLang="en-US" sz="2800" smtClean="0"/>
              <a:t>Slavery is thought to be as old as civilization itself</a:t>
            </a:r>
          </a:p>
          <a:p>
            <a:pPr eaLnBrk="1" hangingPunct="1">
              <a:buFontTx/>
              <a:buNone/>
            </a:pPr>
            <a:endParaRPr lang="en-US" altLang="en-US" sz="2800" smtClean="0"/>
          </a:p>
          <a:p>
            <a:pPr eaLnBrk="1" hangingPunct="1"/>
            <a:r>
              <a:rPr lang="en-US" altLang="en-US" sz="2800" smtClean="0"/>
              <a:t>New agricultural techniques created a need for more labor, and prisoners of war were put to use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African Slaves in Egyp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5875"/>
            <a:ext cx="7315200" cy="684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Evolution of African Slavery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800" smtClean="0"/>
              <a:t>African rulers justified the sale of slaves through their Muslim beliefs.</a:t>
            </a:r>
          </a:p>
          <a:p>
            <a:pPr eaLnBrk="1" hangingPunct="1"/>
            <a:r>
              <a:rPr lang="en-US" altLang="en-US" sz="2800" smtClean="0"/>
              <a:t>Between the years 650 and 1600, black and white Muslims transported 4.8 million African to Muslim lands in SW Asia.</a:t>
            </a:r>
          </a:p>
          <a:p>
            <a:pPr eaLnBrk="1" hangingPunct="1"/>
            <a:r>
              <a:rPr lang="en-US" altLang="en-US" sz="2800" smtClean="0"/>
              <a:t>In African and Muslim societies, slaves had rights and the opportunity for social mobility.</a:t>
            </a:r>
          </a:p>
          <a:p>
            <a:pPr eaLnBrk="1" hangingPunct="1"/>
            <a:r>
              <a:rPr lang="en-US" altLang="en-US" sz="2800" smtClean="0"/>
              <a:t>Slavery in African and Muslim societies was NOT hereditary.</a:t>
            </a:r>
          </a:p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 Desire for Africans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The Portuguese were the first Europeans to Explore Africa.</a:t>
            </a:r>
          </a:p>
          <a:p>
            <a:pPr eaLnBrk="1" hangingPunct="1"/>
            <a:r>
              <a:rPr lang="en-US" altLang="en-US" dirty="0" smtClean="0"/>
              <a:t>They were more interested in trading for gold than for slaves.</a:t>
            </a:r>
          </a:p>
          <a:p>
            <a:pPr eaLnBrk="1" hangingPunct="1"/>
            <a:r>
              <a:rPr lang="en-US" altLang="en-US" dirty="0" smtClean="0"/>
              <a:t>The colonization of the Americas changed the focus of trade</a:t>
            </a:r>
            <a:r>
              <a:rPr lang="en-US" altLang="en-US" dirty="0" smtClean="0"/>
              <a:t>.</a:t>
            </a:r>
            <a:endParaRPr lang="en-US" altLang="en-US" dirty="0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 Desire for Africans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There were several advantages in using Africans:</a:t>
            </a:r>
          </a:p>
          <a:p>
            <a:pPr lvl="1" eaLnBrk="1" hangingPunct="1"/>
            <a:r>
              <a:rPr lang="en-US" altLang="en-US" smtClean="0"/>
              <a:t>They had been exposed to European diseases</a:t>
            </a:r>
          </a:p>
          <a:p>
            <a:pPr lvl="1" eaLnBrk="1" hangingPunct="1"/>
            <a:r>
              <a:rPr lang="en-US" altLang="en-US" smtClean="0"/>
              <a:t>They had experience in farming</a:t>
            </a:r>
          </a:p>
          <a:p>
            <a:pPr lvl="1" eaLnBrk="1" hangingPunct="1"/>
            <a:r>
              <a:rPr lang="en-US" altLang="en-US" smtClean="0"/>
              <a:t>They had little knowledge of the land and there were no familiar tribes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 Desire for Africans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This trade for slaves became the Atlantic Slave Trade</a:t>
            </a:r>
          </a:p>
          <a:p>
            <a:pPr eaLnBrk="1" hangingPunct="1"/>
            <a:r>
              <a:rPr lang="en-US" altLang="en-US" smtClean="0"/>
              <a:t>Between 1500 and 1600, about 300,000 slaves were taken to the Americas.</a:t>
            </a:r>
          </a:p>
          <a:p>
            <a:pPr eaLnBrk="1" hangingPunct="1"/>
            <a:r>
              <a:rPr lang="en-US" altLang="en-US" smtClean="0"/>
              <a:t>During the next 100 years, the number jumped to 1.5 million, and by 1870 the number was about 9.5 million.</a:t>
            </a:r>
          </a:p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Expedition">
  <a:themeElements>
    <a:clrScheme name="Expedition 2">
      <a:dk1>
        <a:srgbClr val="000000"/>
      </a:dk1>
      <a:lt1>
        <a:srgbClr val="FFFFFF"/>
      </a:lt1>
      <a:dk2>
        <a:srgbClr val="482400"/>
      </a:dk2>
      <a:lt2>
        <a:srgbClr val="808080"/>
      </a:lt2>
      <a:accent1>
        <a:srgbClr val="DFD6C3"/>
      </a:accent1>
      <a:accent2>
        <a:srgbClr val="D69B80"/>
      </a:accent2>
      <a:accent3>
        <a:srgbClr val="FFFFFF"/>
      </a:accent3>
      <a:accent4>
        <a:srgbClr val="000000"/>
      </a:accent4>
      <a:accent5>
        <a:srgbClr val="ECE8DE"/>
      </a:accent5>
      <a:accent6>
        <a:srgbClr val="C28C73"/>
      </a:accent6>
      <a:hlink>
        <a:srgbClr val="993300"/>
      </a:hlink>
      <a:folHlink>
        <a:srgbClr val="666600"/>
      </a:folHlink>
    </a:clrScheme>
    <a:fontScheme name="Expedi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Expedition 1">
        <a:dk1>
          <a:srgbClr val="000000"/>
        </a:dk1>
        <a:lt1>
          <a:srgbClr val="A7947B"/>
        </a:lt1>
        <a:dk2>
          <a:srgbClr val="482400"/>
        </a:dk2>
        <a:lt2>
          <a:srgbClr val="808080"/>
        </a:lt2>
        <a:accent1>
          <a:srgbClr val="DFD6C3"/>
        </a:accent1>
        <a:accent2>
          <a:srgbClr val="D69B80"/>
        </a:accent2>
        <a:accent3>
          <a:srgbClr val="D0C8BF"/>
        </a:accent3>
        <a:accent4>
          <a:srgbClr val="000000"/>
        </a:accent4>
        <a:accent5>
          <a:srgbClr val="ECE8DE"/>
        </a:accent5>
        <a:accent6>
          <a:srgbClr val="C28C73"/>
        </a:accent6>
        <a:hlink>
          <a:srgbClr val="993300"/>
        </a:hlink>
        <a:folHlink>
          <a:srgbClr val="66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xpedition 2">
        <a:dk1>
          <a:srgbClr val="000000"/>
        </a:dk1>
        <a:lt1>
          <a:srgbClr val="FFFFFF"/>
        </a:lt1>
        <a:dk2>
          <a:srgbClr val="482400"/>
        </a:dk2>
        <a:lt2>
          <a:srgbClr val="808080"/>
        </a:lt2>
        <a:accent1>
          <a:srgbClr val="DFD6C3"/>
        </a:accent1>
        <a:accent2>
          <a:srgbClr val="D69B80"/>
        </a:accent2>
        <a:accent3>
          <a:srgbClr val="FFFFFF"/>
        </a:accent3>
        <a:accent4>
          <a:srgbClr val="000000"/>
        </a:accent4>
        <a:accent5>
          <a:srgbClr val="ECE8DE"/>
        </a:accent5>
        <a:accent6>
          <a:srgbClr val="C28C73"/>
        </a:accent6>
        <a:hlink>
          <a:srgbClr val="993300"/>
        </a:hlink>
        <a:folHlink>
          <a:srgbClr val="66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xpeditio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xpedition 4">
        <a:dk1>
          <a:srgbClr val="000000"/>
        </a:dk1>
        <a:lt1>
          <a:srgbClr val="9D7643"/>
        </a:lt1>
        <a:dk2>
          <a:srgbClr val="FFFFFF"/>
        </a:dk2>
        <a:lt2>
          <a:srgbClr val="554025"/>
        </a:lt2>
        <a:accent1>
          <a:srgbClr val="CAA966"/>
        </a:accent1>
        <a:accent2>
          <a:srgbClr val="8488AC"/>
        </a:accent2>
        <a:accent3>
          <a:srgbClr val="CCBDB0"/>
        </a:accent3>
        <a:accent4>
          <a:srgbClr val="000000"/>
        </a:accent4>
        <a:accent5>
          <a:srgbClr val="E1D1B8"/>
        </a:accent5>
        <a:accent6>
          <a:srgbClr val="777B9B"/>
        </a:accent6>
        <a:hlink>
          <a:srgbClr val="993300"/>
        </a:hlink>
        <a:folHlink>
          <a:srgbClr val="66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Designs\Expedition.pot</Template>
  <TotalTime>332</TotalTime>
  <Words>953</Words>
  <Application>Microsoft Office PowerPoint</Application>
  <PresentationFormat>On-screen Show (4:3)</PresentationFormat>
  <Paragraphs>159</Paragraphs>
  <Slides>36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0" baseType="lpstr">
      <vt:lpstr>Times New Roman</vt:lpstr>
      <vt:lpstr>Arial</vt:lpstr>
      <vt:lpstr>Wingdings</vt:lpstr>
      <vt:lpstr>Expedition</vt:lpstr>
      <vt:lpstr>The Atlantic Slave Trade</vt:lpstr>
      <vt:lpstr>Terms and Names</vt:lpstr>
      <vt:lpstr>Setting the Stage</vt:lpstr>
      <vt:lpstr>The Evolution of African Slavery</vt:lpstr>
      <vt:lpstr>PowerPoint Presentation</vt:lpstr>
      <vt:lpstr>Evolution of African Slavery</vt:lpstr>
      <vt:lpstr>The Desire for Africans</vt:lpstr>
      <vt:lpstr>The Desire for Africans</vt:lpstr>
      <vt:lpstr>The Desire for Africans</vt:lpstr>
      <vt:lpstr>Spain and Portugal lead the way</vt:lpstr>
      <vt:lpstr>Slavery Spreads</vt:lpstr>
      <vt:lpstr>PowerPoint Presentation</vt:lpstr>
      <vt:lpstr>Forced Journey</vt:lpstr>
      <vt:lpstr>PowerPoint Presentation</vt:lpstr>
      <vt:lpstr>PowerPoint Presentation</vt:lpstr>
      <vt:lpstr>Forced Journey</vt:lpstr>
      <vt:lpstr>PowerPoint Presentation</vt:lpstr>
      <vt:lpstr>PowerPoint Presentation</vt:lpstr>
      <vt:lpstr>PowerPoint Presentation</vt:lpstr>
      <vt:lpstr>Forced Journey</vt:lpstr>
      <vt:lpstr>Forced Journey</vt:lpstr>
      <vt:lpstr>The Slavers</vt:lpstr>
      <vt:lpstr>PowerPoint Presentation</vt:lpstr>
      <vt:lpstr>PowerPoint Presentation</vt:lpstr>
      <vt:lpstr>The Slavers (cont.)</vt:lpstr>
      <vt:lpstr>PowerPoint Presentation</vt:lpstr>
      <vt:lpstr>PowerPoint Presentation</vt:lpstr>
      <vt:lpstr>Provisions for the Middle Passage</vt:lpstr>
      <vt:lpstr>The Crossing</vt:lpstr>
      <vt:lpstr> Growth of the Atlantic Slave Trade</vt:lpstr>
      <vt:lpstr>Resistance and Revolt at Sea</vt:lpstr>
      <vt:lpstr>The End of the Journey</vt:lpstr>
      <vt:lpstr>PowerPoint Presentation</vt:lpstr>
      <vt:lpstr>IX. The Ending of the Atlantic Slave Trade</vt:lpstr>
      <vt:lpstr>Conclusion</vt:lpstr>
      <vt:lpstr>Consequences of the Atlantic Slave Trade</vt:lpstr>
    </vt:vector>
  </TitlesOfParts>
  <Company>Hardin County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Atlantic Slave Trade</dc:title>
  <dc:creator>Tony Garrison</dc:creator>
  <cp:lastModifiedBy>Braun Christine</cp:lastModifiedBy>
  <cp:revision>12</cp:revision>
  <cp:lastPrinted>1601-01-01T00:00:00Z</cp:lastPrinted>
  <dcterms:created xsi:type="dcterms:W3CDTF">2004-10-27T16:45:28Z</dcterms:created>
  <dcterms:modified xsi:type="dcterms:W3CDTF">2016-12-02T14:46:14Z</dcterms:modified>
</cp:coreProperties>
</file>