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63" r:id="rId2"/>
    <p:sldId id="318" r:id="rId3"/>
    <p:sldId id="343" r:id="rId4"/>
    <p:sldId id="345" r:id="rId5"/>
    <p:sldId id="346" r:id="rId6"/>
    <p:sldId id="347" r:id="rId7"/>
    <p:sldId id="349" r:id="rId8"/>
    <p:sldId id="35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C0A"/>
    <a:srgbClr val="E13314"/>
    <a:srgbClr val="37827D"/>
    <a:srgbClr val="FFA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01"/>
    <p:restoredTop sz="94705"/>
  </p:normalViewPr>
  <p:slideViewPr>
    <p:cSldViewPr snapToGrid="0">
      <p:cViewPr varScale="1">
        <p:scale>
          <a:sx n="63" d="100"/>
          <a:sy n="63" d="100"/>
        </p:scale>
        <p:origin x="28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CC7C4-CE44-3A49-960C-9C6F7AD59078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0D10C-CD6E-FA4B-B8FD-F3CA9E48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8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0D10C-CD6E-FA4B-B8FD-F3CA9E4899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9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2185-2E89-4A6C-92A0-61620D426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2F0E8-4756-42A9-A2C9-7AF6AE7D5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16776-89DF-4A92-87FC-D497772B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C0797-6754-4DAE-AADB-F6D8EB55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8D083-B171-40D7-AEB9-EBA10AD9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6048-E21C-4C0C-9303-6EDB1125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E4BA6-96B4-4DBE-90B9-BDDF3B655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4EA14-FBCE-407A-A186-E6C1FD13B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890D0-284B-4F8D-AA82-D67D56D9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83419-64E6-4055-B6B3-D5B9F7AF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9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343B9-CCDB-429E-BF13-EF95AC157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60D5A-D869-408B-86A9-BF48B4B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0B1B3-1878-4BCE-82A6-1D7212A8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1F16C-D988-4023-BC7A-20F47A85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B26AE-5DFB-49CA-90BD-85D4482A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F644-CA44-4867-8E9C-E79ED158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B2FFD-429E-488D-8D49-DF9579E10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79C7-9F91-4453-8D33-A621480C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3049B-1FA2-4640-BD00-E3DF3A78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7C417-AFA5-402A-867F-71FB8331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4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AE30-7B64-40FD-83AC-DE681F53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DFABA-56A0-493C-B25D-3D134D06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0E740-26F7-4241-9842-69C5232AD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D2A23-5E70-4E2E-840B-87F376B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DFE5B-7B84-4A93-B52E-D0C771CB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5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00FD-C575-4945-8A1D-10F5045C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4E67-5105-4E8F-8742-E3B914709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961E4-087B-4A0B-9C07-D8BD82501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72C4C-528A-4C92-8B9D-6C82DFB3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150C5-0907-43C2-94BE-429BE6B9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F5B40-2EEE-40D6-9172-1AD0FFB1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027A-E509-44CF-A08B-4DBA1E2D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3CCA2-FC9D-4D6F-8C1B-8D998C510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82493-D041-4D1D-8456-6C3F00709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B6E211-B289-44EF-8693-AD786EC7D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B081A-C9B8-4DE6-8DE4-DAC577947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40ECC-58B7-49E3-8FA9-32636BFA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B67B7-3FB4-4E86-92F6-CA158D5D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D13E6-1222-4144-A928-7FAFA0C1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4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4D309-3A89-467A-8247-6C7FE6CD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BEFE54-CDE7-4CAC-AB56-24B81CB9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F1BA3-FAC3-49AC-AA14-A75F3DD9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CB3B8-9C5C-4E5F-B437-8E6484FA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83583-92E4-40A3-BD71-8CD01161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CAD110-F5CE-4A37-AE99-620D3A02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3C313-6461-43BF-85CD-DBECFA18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A68A0-DE62-41C4-8A34-F3AF313F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26BF-9538-4D0A-9C32-A6DC78A2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3F62B-EABB-4A19-A354-2182BF60E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F8ABD-E8E2-45B5-AE4B-09147707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57070-54AE-41F4-A1BC-0F3B9256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D4B1E-1522-48D4-84D7-A588022A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BFC2-6A75-4A98-BA8E-15FD6FF7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54998-20C8-4ABF-ADB5-CDA68607A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C429E-ABF4-4B10-9688-D36C03AD9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73B98-E0A9-4161-AB72-667584A7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36375-A122-4C07-B359-2ACE042A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B5715-8D3C-460D-B7ED-AFC6A41A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4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0F297-EB5A-47E8-9EEE-A35BDA92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F1F66-6A1D-4A93-9C1F-7BC733AC9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01A2C-EB91-4D60-8E66-54D5473BE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86853-EEEE-43B2-93F3-2AC8F02F53D6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D73FD-90F4-4B1B-B616-DEA490FAF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C8438-D759-4DF5-A1C4-FBDC6FF86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45C5F-692C-4BEE-AC4F-13EE95CB5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3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789763" y="112682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© Morgan AP Teaching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68E67ED0-0CBD-4D20-BC5C-13674A743FEC}"/>
              </a:ext>
            </a:extLst>
          </p:cNvPr>
          <p:cNvSpPr/>
          <p:nvPr/>
        </p:nvSpPr>
        <p:spPr>
          <a:xfrm>
            <a:off x="461270" y="4416054"/>
            <a:ext cx="5707141" cy="225941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>
                <a:latin typeface="Cooper Black" panose="0208090404030B020404" pitchFamily="18" charset="0"/>
              </a:rPr>
              <a:t>Period 1: 1450 CE -1648 CE</a:t>
            </a:r>
          </a:p>
          <a:p>
            <a:pPr algn="r"/>
            <a:r>
              <a:rPr lang="en-US" sz="4800" dirty="0">
                <a:latin typeface="Cooper Black" panose="0208090404030B020404" pitchFamily="18" charset="0"/>
              </a:rPr>
              <a:t>The Age of</a:t>
            </a:r>
          </a:p>
          <a:p>
            <a:pPr algn="r"/>
            <a:r>
              <a:rPr lang="en-US" sz="4800" dirty="0">
                <a:latin typeface="Cooper Black" panose="0208090404030B020404" pitchFamily="18" charset="0"/>
              </a:rPr>
              <a:t>Exploration</a:t>
            </a:r>
            <a:endParaRPr lang="en-US" sz="2400" dirty="0">
              <a:latin typeface="Cooper Black" panose="0208090404030B020404" pitchFamily="18" charset="0"/>
            </a:endParaRPr>
          </a:p>
          <a:p>
            <a:pPr algn="r"/>
            <a:endParaRPr lang="en-US" sz="24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0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390578" y="1963710"/>
            <a:ext cx="7524229" cy="401424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Searching for a route to join the lucrative Indian Ocean Trade Network, Europeans stumbled up the Americas in the late 1400s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While the Spanish and Portuguese were the first to initiate large-scale exploration, all Europeans were inspired to explore by the </a:t>
            </a:r>
            <a:r>
              <a:rPr lang="en-US" b="1" dirty="0"/>
              <a:t>three </a:t>
            </a:r>
            <a:r>
              <a:rPr lang="en-US" b="1" dirty="0" err="1"/>
              <a:t>Gs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Portuguese focused more on setting up </a:t>
            </a:r>
            <a:r>
              <a:rPr lang="en-US" b="1" dirty="0"/>
              <a:t>trade posts </a:t>
            </a:r>
            <a:r>
              <a:rPr lang="en-US" dirty="0"/>
              <a:t>in Africa and South/East Asia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Spanish focused more on </a:t>
            </a:r>
            <a:r>
              <a:rPr lang="en-US" u="sng" dirty="0"/>
              <a:t>conquering</a:t>
            </a:r>
            <a:r>
              <a:rPr lang="en-US" dirty="0"/>
              <a:t> the Americas, Caribbean, &amp; Pacific by </a:t>
            </a:r>
            <a:r>
              <a:rPr lang="en-US" u="sng" dirty="0"/>
              <a:t>forming colonies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Spain and its vast silver mining</a:t>
            </a:r>
            <a:r>
              <a:rPr lang="en-US" dirty="0"/>
              <a:t> would make it the most powerful European state up until the end of the Thirty Years War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847265" y="834625"/>
            <a:ext cx="6302794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Cooper Black" panose="0208090404030B020404" pitchFamily="18" charset="0"/>
              </a:rPr>
              <a:t>Spain and Portugal Begin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6331612-867F-AB4A-A491-92A1A5253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87" y="1963710"/>
            <a:ext cx="2877595" cy="40142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916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B4643736-EADB-A84D-8C38-F0E3974B1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24"/>
            <a:ext cx="12192000" cy="61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2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519187" y="2146047"/>
            <a:ext cx="6362755" cy="369736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Lateen sails, stern-post rudder</a:t>
            </a:r>
            <a:r>
              <a:rPr lang="en-US" sz="2000" dirty="0"/>
              <a:t>, and the </a:t>
            </a:r>
            <a:r>
              <a:rPr lang="en-US" sz="2000" b="1" dirty="0"/>
              <a:t>caravel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Understanding of </a:t>
            </a:r>
            <a:r>
              <a:rPr lang="en-US" sz="2000" u="sng" dirty="0"/>
              <a:t>wind patterns</a:t>
            </a:r>
            <a:r>
              <a:rPr lang="en-US" sz="2000" dirty="0"/>
              <a:t> (</a:t>
            </a:r>
            <a:r>
              <a:rPr lang="en-US" sz="2000" b="1" dirty="0"/>
              <a:t>trade winds </a:t>
            </a:r>
            <a:r>
              <a:rPr lang="en-US" sz="2000" dirty="0"/>
              <a:t>and </a:t>
            </a:r>
            <a:r>
              <a:rPr lang="en-US" sz="2000" b="1" dirty="0"/>
              <a:t>Westerlies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Compass, astrolabe, </a:t>
            </a:r>
            <a:r>
              <a:rPr lang="en-US" sz="2000" dirty="0"/>
              <a:t>and </a:t>
            </a:r>
            <a:r>
              <a:rPr lang="en-US" sz="2000" b="1" dirty="0"/>
              <a:t>portolan maps </a:t>
            </a:r>
            <a:r>
              <a:rPr lang="en-US" sz="2000" dirty="0"/>
              <a:t>for navigation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Royal patronage </a:t>
            </a:r>
            <a:r>
              <a:rPr lang="en-US" sz="2000" dirty="0"/>
              <a:t>and </a:t>
            </a:r>
            <a:r>
              <a:rPr lang="en-US" sz="2000" b="1" dirty="0"/>
              <a:t>joint-stock investment </a:t>
            </a:r>
            <a:r>
              <a:rPr lang="en-US" sz="2000" dirty="0"/>
              <a:t>funded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Guns and cannons </a:t>
            </a:r>
            <a:r>
              <a:rPr lang="en-US" sz="2000" dirty="0"/>
              <a:t>allowed for easy conquest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1052152" y="1121188"/>
            <a:ext cx="4911622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Travel Technology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35B56C-F15C-FC46-97FF-1953DCF7DE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940" y="416800"/>
            <a:ext cx="1487589" cy="14087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467248-0DF8-D84B-9FBF-50A69B67B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547" y="1996415"/>
            <a:ext cx="1767982" cy="19859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62CA81-6078-D545-B583-9125104D17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087" y="4148527"/>
            <a:ext cx="3677443" cy="25558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1F7F5A9-30F2-0A4A-9F6B-4CE41BEC03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774" y="1121188"/>
            <a:ext cx="2407515" cy="28611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103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12799" y="1594164"/>
            <a:ext cx="7052303" cy="468834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the New World:  </a:t>
            </a:r>
            <a:r>
              <a:rPr lang="en-US" u="sng" dirty="0"/>
              <a:t>cattle, horses, pigs, smallpox, measles, rice, wheat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the Old World:  </a:t>
            </a:r>
            <a:r>
              <a:rPr lang="en-US" u="sng" dirty="0"/>
              <a:t>tomatoes, potatoes, corn, tobacco, turkey, syphilis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Impact on Old World: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Massive population growth due to calorie-dense foods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Vast amounts of wealth due to increased trade with foreign nations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Atlantic States now had the economic power—not the Italian city-states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Impact on New World: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Massive population loss due to the spreading of Old World disease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Oppression due to plantations, mines, and slavery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Forced conversion to Christianity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412799" y="440575"/>
            <a:ext cx="5343423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Columbian Exchange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54520-79CD-6440-8073-4316E38EE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12" y="2038663"/>
            <a:ext cx="4092530" cy="34650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975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12799" y="1813810"/>
            <a:ext cx="10664932" cy="4468703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Entering the exploration scene late, the other Atlantic states </a:t>
            </a:r>
          </a:p>
          <a:p>
            <a:r>
              <a:rPr lang="en-US" dirty="0"/>
              <a:t>     attempted to grab themselves some lucrative colonies as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three started colonies in North America, </a:t>
            </a:r>
            <a:r>
              <a:rPr lang="en-US" u="sng" dirty="0"/>
              <a:t>the Caribbean</a:t>
            </a:r>
            <a:r>
              <a:rPr lang="en-US" dirty="0"/>
              <a:t>, the Dutch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established a colony in </a:t>
            </a:r>
            <a:r>
              <a:rPr lang="en-US" b="1" dirty="0"/>
              <a:t>Indonesia</a:t>
            </a:r>
            <a:r>
              <a:rPr lang="en-US" dirty="0"/>
              <a:t>, and the </a:t>
            </a:r>
            <a:r>
              <a:rPr lang="en-US" b="1" dirty="0"/>
              <a:t>French and British in India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These five dominated world trade for the next two centuries</a:t>
            </a:r>
            <a:r>
              <a:rPr lang="en-US" dirty="0"/>
              <a:t>, fighting</a:t>
            </a:r>
          </a:p>
          <a:p>
            <a:r>
              <a:rPr lang="en-US" dirty="0"/>
              <a:t>     in Europe, and </a:t>
            </a:r>
            <a:r>
              <a:rPr lang="en-US" u="sng" dirty="0"/>
              <a:t>competing for colonies and resources throughout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fact, the Dutch and English particularly developed a whole new set of economic tactics with which to compete with other Europeans: </a:t>
            </a:r>
            <a:r>
              <a:rPr lang="en-US" b="1" dirty="0"/>
              <a:t>mercantilism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goal of mercantilism being to </a:t>
            </a:r>
            <a:r>
              <a:rPr lang="en-US" u="sng" dirty="0"/>
              <a:t>increase exports, decrease imports</a:t>
            </a:r>
            <a:r>
              <a:rPr lang="en-US" dirty="0"/>
              <a:t>, as well as </a:t>
            </a:r>
            <a:r>
              <a:rPr lang="en-US" u="sng" dirty="0"/>
              <a:t>disrupt the trade of other competing countries</a:t>
            </a:r>
            <a:r>
              <a:rPr lang="en-US" dirty="0"/>
              <a:t> with privateering and pirating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412799" y="440575"/>
            <a:ext cx="9150926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England, France, and the Netherlands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2F3C8E-997F-1F47-90AF-7F2788416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47" y="1548924"/>
            <a:ext cx="3835290" cy="21901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684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12799" y="1594164"/>
            <a:ext cx="9720552" cy="468834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</a:t>
            </a:r>
            <a:r>
              <a:rPr lang="en-US" u="sng" dirty="0"/>
              <a:t>primary motivations for the Catholic explorers was missionary</a:t>
            </a:r>
          </a:p>
          <a:p>
            <a:r>
              <a:rPr lang="en-US" dirty="0"/>
              <a:t>     </a:t>
            </a:r>
            <a:r>
              <a:rPr lang="en-US" u="sng" dirty="0"/>
              <a:t>work</a:t>
            </a:r>
            <a:r>
              <a:rPr lang="en-US" dirty="0"/>
              <a:t>: </a:t>
            </a:r>
            <a:r>
              <a:rPr lang="en-US" u="sng" dirty="0"/>
              <a:t>to convert</a:t>
            </a:r>
            <a:r>
              <a:rPr lang="en-US" dirty="0"/>
              <a:t>, in some cases by force, Native Americans to Catholicism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While some missionaries were kind, and converting people</a:t>
            </a:r>
          </a:p>
          <a:p>
            <a:r>
              <a:rPr lang="en-US" dirty="0"/>
              <a:t>     with their kind treatment, help, and attitudes, </a:t>
            </a:r>
            <a:r>
              <a:rPr lang="en-US" u="sng" dirty="0"/>
              <a:t>many were quite violent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Natives working for colonial rulers were </a:t>
            </a:r>
            <a:r>
              <a:rPr lang="en-US" u="sng" dirty="0"/>
              <a:t>often required to practice</a:t>
            </a:r>
          </a:p>
          <a:p>
            <a:r>
              <a:rPr lang="en-US" dirty="0"/>
              <a:t>     </a:t>
            </a:r>
            <a:r>
              <a:rPr lang="en-US" u="sng" dirty="0"/>
              <a:t>Christianity, and forced to hide their beliefs through syncretism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Additionally, most Spanish and Portuguese rulers viewed the Natives as </a:t>
            </a:r>
            <a:r>
              <a:rPr lang="en-US" u="sng" dirty="0"/>
              <a:t>barbaric and inferior</a:t>
            </a:r>
            <a:r>
              <a:rPr lang="en-US" dirty="0"/>
              <a:t>, and </a:t>
            </a:r>
            <a:r>
              <a:rPr lang="en-US" u="sng" dirty="0"/>
              <a:t>required civilizing and enlightenment</a:t>
            </a:r>
            <a:r>
              <a:rPr lang="en-US" dirty="0"/>
              <a:t> from Christianity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Europeans, however, opposed Native treatment and the </a:t>
            </a:r>
            <a:r>
              <a:rPr lang="en-US" dirty="0" err="1"/>
              <a:t>encomiendas</a:t>
            </a:r>
            <a:r>
              <a:rPr lang="en-US" dirty="0"/>
              <a:t> System, such </a:t>
            </a:r>
            <a:r>
              <a:rPr lang="en-US" u="sng" dirty="0"/>
              <a:t>as </a:t>
            </a:r>
            <a:r>
              <a:rPr lang="en-US" b="1" dirty="0"/>
              <a:t>Bartolome de las Casas</a:t>
            </a:r>
            <a:r>
              <a:rPr lang="en-US" dirty="0"/>
              <a:t>, </a:t>
            </a:r>
            <a:r>
              <a:rPr lang="en-US" u="sng" dirty="0"/>
              <a:t>arguing such treatment is un-Christian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412799" y="440575"/>
            <a:ext cx="5343423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Treatment of Natives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DF46F6-2369-3D44-B109-85DDCF19E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534" y="1053912"/>
            <a:ext cx="3639457" cy="30703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655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56682-E21D-4EDA-8396-DD94667D8E7C}"/>
              </a:ext>
            </a:extLst>
          </p:cNvPr>
          <p:cNvSpPr txBox="1"/>
          <p:nvPr/>
        </p:nvSpPr>
        <p:spPr>
          <a:xfrm>
            <a:off x="9900739" y="102021"/>
            <a:ext cx="2402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© Morgan AP Teaching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3DED8D-8063-40E0-93D3-E4F341D791EA}"/>
              </a:ext>
            </a:extLst>
          </p:cNvPr>
          <p:cNvSpPr/>
          <p:nvPr/>
        </p:nvSpPr>
        <p:spPr>
          <a:xfrm>
            <a:off x="412799" y="1594164"/>
            <a:ext cx="7546978" cy="468834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Exploration not only </a:t>
            </a:r>
            <a:r>
              <a:rPr lang="en-US" sz="1900" u="sng" dirty="0"/>
              <a:t>harmed Native Americans forced to work under the</a:t>
            </a:r>
            <a:r>
              <a:rPr lang="en-US" sz="1900" dirty="0"/>
              <a:t> </a:t>
            </a:r>
            <a:r>
              <a:rPr lang="en-US" sz="1900" b="1" dirty="0"/>
              <a:t>encomienda</a:t>
            </a:r>
            <a:r>
              <a:rPr lang="en-US" sz="1900" dirty="0"/>
              <a:t> </a:t>
            </a:r>
            <a:r>
              <a:rPr lang="en-US" sz="1900" b="1" dirty="0"/>
              <a:t>system </a:t>
            </a:r>
            <a:r>
              <a:rPr lang="en-US" sz="1900" u="sng" dirty="0"/>
              <a:t>on mines and plantations</a:t>
            </a:r>
            <a:r>
              <a:rPr lang="en-US" sz="1900" dirty="0"/>
              <a:t> (</a:t>
            </a:r>
            <a:r>
              <a:rPr lang="en-US" sz="1900" b="1" dirty="0"/>
              <a:t>haciendas</a:t>
            </a:r>
            <a:r>
              <a:rPr lang="en-US" sz="1900" dirty="0"/>
              <a:t>), but </a:t>
            </a:r>
            <a:r>
              <a:rPr lang="en-US" sz="1900" u="sng" dirty="0"/>
              <a:t>Africans as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In need of cheap and/or free labor, the </a:t>
            </a:r>
            <a:r>
              <a:rPr lang="en-US" sz="1900" b="1" dirty="0"/>
              <a:t>Atlantic Slave Trade </a:t>
            </a:r>
            <a:r>
              <a:rPr lang="en-US" sz="1900" dirty="0"/>
              <a:t>began, in which Europeans bought or captured West Africans for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African slaves were forced to endure the grueling </a:t>
            </a:r>
            <a:r>
              <a:rPr lang="en-US" b="1" dirty="0"/>
              <a:t>Middle Passage </a:t>
            </a:r>
            <a:r>
              <a:rPr lang="en-US" dirty="0"/>
              <a:t>Trip from Africa as a part of the </a:t>
            </a:r>
            <a:r>
              <a:rPr lang="en-US" b="1" dirty="0"/>
              <a:t>Triangular Trade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 this system, goods from the New World came to Europe, Were </a:t>
            </a:r>
            <a:r>
              <a:rPr lang="en-US" u="sng" dirty="0"/>
              <a:t>either sold or used for light manufactured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profits or goods were then sold to West Africa and Asia allowing more slaves to be purchased for the haciendas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0CEF78-F410-4A43-A2D5-8BBEC2679806}"/>
              </a:ext>
            </a:extLst>
          </p:cNvPr>
          <p:cNvSpPr/>
          <p:nvPr/>
        </p:nvSpPr>
        <p:spPr>
          <a:xfrm>
            <a:off x="412799" y="440575"/>
            <a:ext cx="3619555" cy="8339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ooper Black" panose="0208090404030B020404" pitchFamily="18" charset="0"/>
              </a:rPr>
              <a:t>Consequences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34F85-C3CD-9545-B5C2-9A1043C65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411" y="1594164"/>
            <a:ext cx="3624790" cy="39890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513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31922</TotalTime>
  <Words>656</Words>
  <Application>Microsoft Office PowerPoint</Application>
  <PresentationFormat>Widescreen</PresentationFormat>
  <Paragraphs>81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</dc:title>
  <dc:creator>Michael Morgan</dc:creator>
  <cp:lastModifiedBy>Braun Christine</cp:lastModifiedBy>
  <cp:revision>188</cp:revision>
  <dcterms:created xsi:type="dcterms:W3CDTF">2017-08-07T18:53:06Z</dcterms:created>
  <dcterms:modified xsi:type="dcterms:W3CDTF">2019-09-03T14:34:57Z</dcterms:modified>
</cp:coreProperties>
</file>