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7"/>
  </p:notesMasterIdLst>
  <p:sldIdLst>
    <p:sldId id="263" r:id="rId2"/>
    <p:sldId id="318" r:id="rId3"/>
    <p:sldId id="328" r:id="rId4"/>
    <p:sldId id="343" r:id="rId5"/>
    <p:sldId id="34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C0A"/>
    <a:srgbClr val="E13314"/>
    <a:srgbClr val="37827D"/>
    <a:srgbClr val="FFA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01"/>
    <p:restoredTop sz="94705"/>
  </p:normalViewPr>
  <p:slideViewPr>
    <p:cSldViewPr snapToGrid="0">
      <p:cViewPr varScale="1">
        <p:scale>
          <a:sx n="63" d="100"/>
          <a:sy n="63" d="100"/>
        </p:scale>
        <p:origin x="28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CC7C4-CE44-3A49-960C-9C6F7AD59078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0D10C-CD6E-FA4B-B8FD-F3CA9E48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8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0D10C-CD6E-FA4B-B8FD-F3CA9E4899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9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22185-2E89-4A6C-92A0-61620D426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2F0E8-4756-42A9-A2C9-7AF6AE7D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16776-89DF-4A92-87FC-D497772BE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C0797-6754-4DAE-AADB-F6D8EB554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8D083-B171-40D7-AEB9-EBA10AD9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6048-E21C-4C0C-9303-6EDB1125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E4BA6-96B4-4DBE-90B9-BDDF3B655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4EA14-FBCE-407A-A186-E6C1FD13B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890D0-284B-4F8D-AA82-D67D56D9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83419-64E6-4055-B6B3-D5B9F7AF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9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2343B9-CCDB-429E-BF13-EF95AC157B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60D5A-D869-408B-86A9-BF48B4B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0B1B3-1878-4BCE-82A6-1D7212A8A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1F16C-D988-4023-BC7A-20F47A85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B26AE-5DFB-49CA-90BD-85D4482A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F644-CA44-4867-8E9C-E79ED1580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B2FFD-429E-488D-8D49-DF9579E10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179C7-9F91-4453-8D33-A621480C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3049B-1FA2-4640-BD00-E3DF3A787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7C417-AFA5-402A-867F-71FB8331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4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AE30-7B64-40FD-83AC-DE681F538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DFABA-56A0-493C-B25D-3D134D06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0E740-26F7-4241-9842-69C5232AD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D2A23-5E70-4E2E-840B-87F376B7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DFE5B-7B84-4A93-B52E-D0C771CB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5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600FD-C575-4945-8A1D-10F5045CF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04E67-5105-4E8F-8742-E3B914709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961E4-087B-4A0B-9C07-D8BD82501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72C4C-528A-4C92-8B9D-6C82DFB3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150C5-0907-43C2-94BE-429BE6B9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F5B40-2EEE-40D6-9172-1AD0FFB12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3027A-E509-44CF-A08B-4DBA1E2D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3CCA2-FC9D-4D6F-8C1B-8D998C510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82493-D041-4D1D-8456-6C3F00709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B6E211-B289-44EF-8693-AD786EC7D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6B081A-C9B8-4DE6-8DE4-DAC577947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C40ECC-58B7-49E3-8FA9-32636BFAB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B67B7-3FB4-4E86-92F6-CA158D5D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7D13E6-1222-4144-A928-7FAFA0C1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4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4D309-3A89-467A-8247-6C7FE6CD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BEFE54-CDE7-4CAC-AB56-24B81CB9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F1BA3-FAC3-49AC-AA14-A75F3DD9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CB3B8-9C5C-4E5F-B437-8E6484FA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83583-92E4-40A3-BD71-8CD01161E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CAD110-F5CE-4A37-AE99-620D3A02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3C313-6461-43BF-85CD-DBECFA18C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2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A68A0-DE62-41C4-8A34-F3AF313F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526BF-9538-4D0A-9C32-A6DC78A2B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23F62B-EABB-4A19-A354-2182BF60E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F8ABD-E8E2-45B5-AE4B-091477077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57070-54AE-41F4-A1BC-0F3B9256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D4B1E-1522-48D4-84D7-A588022A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7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BFC2-6A75-4A98-BA8E-15FD6FF7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E54998-20C8-4ABF-ADB5-CDA68607A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C429E-ABF4-4B10-9688-D36C03AD9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73B98-E0A9-4161-AB72-667584A7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36375-A122-4C07-B359-2ACE042A6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B5715-8D3C-460D-B7ED-AFC6A41A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4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E0F297-EB5A-47E8-9EEE-A35BDA92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F1F66-6A1D-4A93-9C1F-7BC733AC9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01A2C-EB91-4D60-8E66-54D5473BE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D73FD-90F4-4B1B-B616-DEA490FAF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C8438-D759-4DF5-A1C4-FBDC6FF86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3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789763" y="112682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© Morgan AP Teaching</a:t>
            </a: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68E67ED0-0CBD-4D20-BC5C-13674A743FEC}"/>
              </a:ext>
            </a:extLst>
          </p:cNvPr>
          <p:cNvSpPr/>
          <p:nvPr/>
        </p:nvSpPr>
        <p:spPr>
          <a:xfrm>
            <a:off x="768460" y="4253728"/>
            <a:ext cx="5682859" cy="238677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Cooper Black" panose="0208090404030B020404" pitchFamily="18" charset="0"/>
              </a:rPr>
              <a:t>Period 1: 1450 CE -1648 CE</a:t>
            </a:r>
          </a:p>
          <a:p>
            <a:pPr algn="r"/>
            <a:r>
              <a:rPr lang="en-US" sz="4800" dirty="0">
                <a:latin typeface="Cooper Black" panose="0208090404030B020404" pitchFamily="18" charset="0"/>
              </a:rPr>
              <a:t>State Control </a:t>
            </a:r>
          </a:p>
          <a:p>
            <a:pPr algn="r"/>
            <a:r>
              <a:rPr lang="en-US" sz="4800" dirty="0">
                <a:latin typeface="Cooper Black" panose="0208090404030B020404" pitchFamily="18" charset="0"/>
              </a:rPr>
              <a:t>of Religion</a:t>
            </a:r>
            <a:endParaRPr lang="en-US" sz="2400" dirty="0">
              <a:latin typeface="Cooper Black" panose="0208090404030B020404" pitchFamily="18" charset="0"/>
            </a:endParaRPr>
          </a:p>
          <a:p>
            <a:pPr algn="r"/>
            <a:endParaRPr lang="en-US" sz="24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0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412799" y="1529080"/>
            <a:ext cx="7517543" cy="478178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of the best examples of monarchs reforming religion to greater </a:t>
            </a:r>
            <a:r>
              <a:rPr lang="en-US" u="sng" dirty="0"/>
              <a:t>control their country and its morals/religion</a:t>
            </a:r>
            <a:r>
              <a:rPr lang="en-US" dirty="0"/>
              <a:t> is </a:t>
            </a:r>
            <a:r>
              <a:rPr lang="en-US" b="1" dirty="0"/>
              <a:t>Henry VIII of England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1534 Henry VIII, King of England, joined the Protestant movement, and started his own church:  </a:t>
            </a:r>
            <a:r>
              <a:rPr lang="en-US" b="1" dirty="0"/>
              <a:t>The Church of England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Henry’s ambitions to form a unique Protestant Church </a:t>
            </a:r>
            <a:r>
              <a:rPr lang="en-US" u="sng" dirty="0"/>
              <a:t>were not like Luther or Calvin who opposed Catholic views</a:t>
            </a:r>
            <a:r>
              <a:rPr lang="en-US" dirty="0"/>
              <a:t>—it was so he could get a divorce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such, </a:t>
            </a:r>
            <a:r>
              <a:rPr lang="en-US" u="sng" dirty="0"/>
              <a:t>Henry did not care about the theological issues </a:t>
            </a:r>
            <a:r>
              <a:rPr lang="en-US" dirty="0"/>
              <a:t>and differences Luther and Calvin had with Catholicism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 while the Anglican Church (Church of England) is considered Protestant, </a:t>
            </a:r>
            <a:r>
              <a:rPr lang="en-US" u="sng" dirty="0"/>
              <a:t>it operated very similarly to the Catholic Church</a:t>
            </a:r>
            <a:r>
              <a:rPr lang="en-US" dirty="0"/>
              <a:t>, </a:t>
            </a:r>
            <a:r>
              <a:rPr lang="en-US" u="sng" dirty="0"/>
              <a:t>with the king at the head</a:t>
            </a:r>
            <a:r>
              <a:rPr lang="en-US" dirty="0"/>
              <a:t>—not the pope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767475" y="518160"/>
            <a:ext cx="5508315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Henry VIII of England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EEF7051-39F1-8C45-9B47-10515A0FD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538" y="1529081"/>
            <a:ext cx="3867615" cy="47817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916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485952" y="1822669"/>
            <a:ext cx="8131593" cy="380082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Another example of a monarch bringing about religious reforms to greater control their state was </a:t>
            </a:r>
            <a:r>
              <a:rPr lang="en-US" b="1" dirty="0"/>
              <a:t>Elizabeth I of England- </a:t>
            </a:r>
            <a:r>
              <a:rPr lang="en-US" dirty="0"/>
              <a:t>Henry VIII’s daughter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Henry VIII, Queen Mary I of England returned England to a Catholic nation, and </a:t>
            </a:r>
            <a:r>
              <a:rPr lang="en-US" u="sng" dirty="0"/>
              <a:t>attempted to imprison and execute many of the new Anglicans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However, after her short reign and imprisonment, Henry’s daughter, Elizabeth I took over and </a:t>
            </a:r>
            <a:r>
              <a:rPr lang="en-US" u="sng" dirty="0"/>
              <a:t>re-established the new Church of England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Her two important and controlling reforms were: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The Act of Supremacy </a:t>
            </a:r>
            <a:r>
              <a:rPr lang="en-US" dirty="0"/>
              <a:t>– made Elizabeth I the head of the Church of England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The Act of Uniformity </a:t>
            </a:r>
            <a:r>
              <a:rPr lang="en-US" dirty="0"/>
              <a:t>– required all England attend church on Sunday at 			    an Anglican Church with the Book of Common Prayer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1055492" y="748859"/>
            <a:ext cx="5508315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Elizabeth I of England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0C3FED3-971D-9846-AAD4-9D3F912441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955" y="1635863"/>
            <a:ext cx="2853343" cy="417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9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517303" y="1943325"/>
            <a:ext cx="8281838" cy="423981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Like the Huguenots in France and the Calvinists in the Netherlands, a group in England called the </a:t>
            </a:r>
            <a:r>
              <a:rPr lang="en-US" b="1" dirty="0"/>
              <a:t>Puritans </a:t>
            </a:r>
            <a:r>
              <a:rPr lang="en-US" dirty="0"/>
              <a:t>also used religious conflict to challenge their monarch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Puritans were a radical group of Protestants in England that </a:t>
            </a:r>
            <a:r>
              <a:rPr lang="en-US" u="sng" dirty="0"/>
              <a:t>felt the Church of England was far too similar to the Roman Catholic Church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had very </a:t>
            </a:r>
            <a:r>
              <a:rPr lang="en-US" u="sng" dirty="0"/>
              <a:t>similar traditions and structure</a:t>
            </a:r>
            <a:r>
              <a:rPr lang="en-US" dirty="0"/>
              <a:t>, and the Puritans felt very strongly that the Anglican Church needed to </a:t>
            </a:r>
            <a:r>
              <a:rPr lang="en-US" u="sng" dirty="0"/>
              <a:t>be more like its Lutheran and Calvinist counterparts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Since they were so critical of the Anglican Church, they were </a:t>
            </a:r>
            <a:r>
              <a:rPr lang="en-US" u="sng" dirty="0"/>
              <a:t>often persecuted by the government</a:t>
            </a:r>
            <a:r>
              <a:rPr lang="en-US" dirty="0"/>
              <a:t>, with harsh laws and unfair treatment against their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did, however, resist and continue their faith, eventually leaving England due to </a:t>
            </a:r>
            <a:r>
              <a:rPr lang="en-US" u="sng" dirty="0"/>
              <a:t>extensive persecution and violence for the Netherlands and Americas (pilgrims)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935314" y="957864"/>
            <a:ext cx="3514624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The Puritans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5C060-829D-F64D-B32E-233517101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6424" r="11247" b="7979"/>
          <a:stretch/>
        </p:blipFill>
        <p:spPr>
          <a:xfrm>
            <a:off x="8925528" y="1582362"/>
            <a:ext cx="2970668" cy="4961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342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987565" y="1886275"/>
            <a:ext cx="8584898" cy="438484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While many states attempted to control religion, and many</a:t>
            </a:r>
          </a:p>
          <a:p>
            <a:r>
              <a:rPr lang="en-US" dirty="0"/>
              <a:t>     groups like the Puritans, Calvinists, and Anabaptists resisted, </a:t>
            </a:r>
          </a:p>
          <a:p>
            <a:r>
              <a:rPr lang="en-US" dirty="0"/>
              <a:t>     some areas took a different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the Spanish were defeated in the Netherlands in 1648, </a:t>
            </a:r>
          </a:p>
          <a:p>
            <a:r>
              <a:rPr lang="en-US" dirty="0"/>
              <a:t>     the Dutch parliament voted for </a:t>
            </a:r>
            <a:r>
              <a:rPr lang="en-US" b="1" dirty="0"/>
              <a:t>religious pluralism</a:t>
            </a:r>
            <a:r>
              <a:rPr lang="en-US" dirty="0"/>
              <a:t> (freedom) </a:t>
            </a:r>
          </a:p>
          <a:p>
            <a:r>
              <a:rPr lang="en-US" dirty="0"/>
              <a:t>     in the new 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Rather than worry about enforcing Calvinism or Catholicism, the Dutch </a:t>
            </a:r>
          </a:p>
          <a:p>
            <a:r>
              <a:rPr lang="en-US" dirty="0"/>
              <a:t>     simply </a:t>
            </a:r>
            <a:r>
              <a:rPr lang="en-US" u="sng" dirty="0"/>
              <a:t>allowed general religious freedom to maintain peace and 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Likewise, earlier in France, </a:t>
            </a:r>
            <a:r>
              <a:rPr lang="en-US" u="sng" dirty="0"/>
              <a:t>Henry of Navarre</a:t>
            </a:r>
            <a:r>
              <a:rPr lang="en-US" dirty="0"/>
              <a:t> had already allowed religious </a:t>
            </a:r>
          </a:p>
          <a:p>
            <a:r>
              <a:rPr lang="en-US" dirty="0"/>
              <a:t>      pluralism in the Kingdom of France with the </a:t>
            </a:r>
            <a:r>
              <a:rPr lang="en-US" u="sng" dirty="0"/>
              <a:t>Edict of Nantes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Both of these </a:t>
            </a:r>
            <a:r>
              <a:rPr lang="en-US" u="sng" dirty="0"/>
              <a:t>were early European examples of religious pluralism to maintain peace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1264498" y="889937"/>
            <a:ext cx="4983660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Religious Pluralism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FDBC25-4D1D-A349-9C1D-E3DAC59D8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817" y="1409343"/>
            <a:ext cx="3894015" cy="26472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103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30568</TotalTime>
  <Words>531</Words>
  <Application>Microsoft Office PowerPoint</Application>
  <PresentationFormat>Widescreen</PresentationFormat>
  <Paragraphs>55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</dc:title>
  <dc:creator>Michael Morgan</dc:creator>
  <cp:lastModifiedBy>Braun Christine</cp:lastModifiedBy>
  <cp:revision>182</cp:revision>
  <dcterms:created xsi:type="dcterms:W3CDTF">2017-08-07T18:53:06Z</dcterms:created>
  <dcterms:modified xsi:type="dcterms:W3CDTF">2019-09-03T14:25:02Z</dcterms:modified>
</cp:coreProperties>
</file>