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2" r:id="rId4"/>
    <p:sldId id="258" r:id="rId5"/>
    <p:sldId id="301" r:id="rId6"/>
    <p:sldId id="261" r:id="rId7"/>
    <p:sldId id="303" r:id="rId8"/>
    <p:sldId id="302" r:id="rId9"/>
    <p:sldId id="264" r:id="rId10"/>
    <p:sldId id="304" r:id="rId11"/>
    <p:sldId id="305" r:id="rId12"/>
    <p:sldId id="306" r:id="rId13"/>
    <p:sldId id="268" r:id="rId14"/>
    <p:sldId id="336" r:id="rId15"/>
    <p:sldId id="339" r:id="rId16"/>
    <p:sldId id="337" r:id="rId17"/>
    <p:sldId id="338" r:id="rId18"/>
    <p:sldId id="273" r:id="rId19"/>
    <p:sldId id="312" r:id="rId20"/>
    <p:sldId id="278" r:id="rId21"/>
    <p:sldId id="316" r:id="rId22"/>
    <p:sldId id="317" r:id="rId23"/>
    <p:sldId id="282" r:id="rId24"/>
    <p:sldId id="319" r:id="rId25"/>
    <p:sldId id="341" r:id="rId26"/>
    <p:sldId id="333" r:id="rId27"/>
    <p:sldId id="342" r:id="rId28"/>
    <p:sldId id="299" r:id="rId29"/>
    <p:sldId id="33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2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096C5AD-1053-4C42-BDAF-D0A88E23DB24}"/>
              </a:ext>
            </a:extLst>
          </p:cNvPr>
          <p:cNvSpPr>
            <a:spLocks noGrp="1"/>
          </p:cNvSpPr>
          <p:nvPr>
            <p:ph type="dt" sz="half" idx="10"/>
          </p:nvPr>
        </p:nvSpPr>
        <p:spPr/>
        <p:txBody>
          <a:bodyPr/>
          <a:lstStyle>
            <a:lvl1pPr>
              <a:defRPr/>
            </a:lvl1pPr>
          </a:lstStyle>
          <a:p>
            <a:fld id="{3E27A1F0-3DD6-468D-A372-FF1301B0D77D}" type="datetimeFigureOut">
              <a:rPr lang="en-US" altLang="en-US"/>
              <a:pPr/>
              <a:t>12/5/2017</a:t>
            </a:fld>
            <a:endParaRPr lang="en-US" altLang="en-US"/>
          </a:p>
        </p:txBody>
      </p:sp>
      <p:sp>
        <p:nvSpPr>
          <p:cNvPr id="5" name="Footer Placeholder 4">
            <a:extLst>
              <a:ext uri="{FF2B5EF4-FFF2-40B4-BE49-F238E27FC236}">
                <a16:creationId xmlns:a16="http://schemas.microsoft.com/office/drawing/2014/main" id="{A619A82D-A317-447F-8274-14176756E7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7B1C32-3FF4-4328-88EE-D842788D0758}"/>
              </a:ext>
            </a:extLst>
          </p:cNvPr>
          <p:cNvSpPr>
            <a:spLocks noGrp="1"/>
          </p:cNvSpPr>
          <p:nvPr>
            <p:ph type="sldNum" sz="quarter" idx="12"/>
          </p:nvPr>
        </p:nvSpPr>
        <p:spPr/>
        <p:txBody>
          <a:bodyPr/>
          <a:lstStyle>
            <a:lvl1pPr>
              <a:defRPr/>
            </a:lvl1pPr>
          </a:lstStyle>
          <a:p>
            <a:fld id="{92032E28-0C0D-463C-8898-CF47BAD8EA6A}" type="slidenum">
              <a:rPr lang="en-US" altLang="en-US"/>
              <a:pPr/>
              <a:t>‹#›</a:t>
            </a:fld>
            <a:endParaRPr lang="en-US" altLang="en-US"/>
          </a:p>
        </p:txBody>
      </p:sp>
    </p:spTree>
    <p:extLst>
      <p:ext uri="{BB962C8B-B14F-4D97-AF65-F5344CB8AC3E}">
        <p14:creationId xmlns:p14="http://schemas.microsoft.com/office/powerpoint/2010/main" val="6684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E9BB8-9F3A-486C-87F2-92A471A7D7AA}"/>
              </a:ext>
            </a:extLst>
          </p:cNvPr>
          <p:cNvSpPr>
            <a:spLocks noGrp="1"/>
          </p:cNvSpPr>
          <p:nvPr>
            <p:ph type="dt" sz="half" idx="10"/>
          </p:nvPr>
        </p:nvSpPr>
        <p:spPr/>
        <p:txBody>
          <a:bodyPr/>
          <a:lstStyle>
            <a:lvl1pPr>
              <a:defRPr/>
            </a:lvl1pPr>
          </a:lstStyle>
          <a:p>
            <a:fld id="{033EAFC8-DDAF-423D-9A38-F9B74CB87609}" type="datetimeFigureOut">
              <a:rPr lang="en-US" altLang="en-US"/>
              <a:pPr/>
              <a:t>12/5/2017</a:t>
            </a:fld>
            <a:endParaRPr lang="en-US" altLang="en-US"/>
          </a:p>
        </p:txBody>
      </p:sp>
      <p:sp>
        <p:nvSpPr>
          <p:cNvPr id="5" name="Footer Placeholder 4">
            <a:extLst>
              <a:ext uri="{FF2B5EF4-FFF2-40B4-BE49-F238E27FC236}">
                <a16:creationId xmlns:a16="http://schemas.microsoft.com/office/drawing/2014/main" id="{A972C6F2-EF8B-4A50-97FF-1A48929F57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920634-DC62-4D61-89A8-11381E71C9DF}"/>
              </a:ext>
            </a:extLst>
          </p:cNvPr>
          <p:cNvSpPr>
            <a:spLocks noGrp="1"/>
          </p:cNvSpPr>
          <p:nvPr>
            <p:ph type="sldNum" sz="quarter" idx="12"/>
          </p:nvPr>
        </p:nvSpPr>
        <p:spPr/>
        <p:txBody>
          <a:bodyPr/>
          <a:lstStyle>
            <a:lvl1pPr>
              <a:defRPr/>
            </a:lvl1pPr>
          </a:lstStyle>
          <a:p>
            <a:fld id="{8B1B35DC-8178-4CC0-BE15-CA17D8147FBE}" type="slidenum">
              <a:rPr lang="en-US" altLang="en-US"/>
              <a:pPr/>
              <a:t>‹#›</a:t>
            </a:fld>
            <a:endParaRPr lang="en-US" altLang="en-US"/>
          </a:p>
        </p:txBody>
      </p:sp>
    </p:spTree>
    <p:extLst>
      <p:ext uri="{BB962C8B-B14F-4D97-AF65-F5344CB8AC3E}">
        <p14:creationId xmlns:p14="http://schemas.microsoft.com/office/powerpoint/2010/main" val="197257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AB38C-512B-44CF-A3F8-538BADEC8D33}"/>
              </a:ext>
            </a:extLst>
          </p:cNvPr>
          <p:cNvSpPr>
            <a:spLocks noGrp="1"/>
          </p:cNvSpPr>
          <p:nvPr>
            <p:ph type="dt" sz="half" idx="10"/>
          </p:nvPr>
        </p:nvSpPr>
        <p:spPr/>
        <p:txBody>
          <a:bodyPr/>
          <a:lstStyle>
            <a:lvl1pPr>
              <a:defRPr/>
            </a:lvl1pPr>
          </a:lstStyle>
          <a:p>
            <a:fld id="{3D8B57B1-D823-4FA0-B2F9-5623AB1DC545}" type="datetimeFigureOut">
              <a:rPr lang="en-US" altLang="en-US"/>
              <a:pPr/>
              <a:t>12/5/2017</a:t>
            </a:fld>
            <a:endParaRPr lang="en-US" altLang="en-US"/>
          </a:p>
        </p:txBody>
      </p:sp>
      <p:sp>
        <p:nvSpPr>
          <p:cNvPr id="5" name="Footer Placeholder 4">
            <a:extLst>
              <a:ext uri="{FF2B5EF4-FFF2-40B4-BE49-F238E27FC236}">
                <a16:creationId xmlns:a16="http://schemas.microsoft.com/office/drawing/2014/main" id="{E7640BD9-474E-4E0A-A7E3-230A9A7428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F4511F-7012-4BAD-B72A-61081B6A8AA4}"/>
              </a:ext>
            </a:extLst>
          </p:cNvPr>
          <p:cNvSpPr>
            <a:spLocks noGrp="1"/>
          </p:cNvSpPr>
          <p:nvPr>
            <p:ph type="sldNum" sz="quarter" idx="12"/>
          </p:nvPr>
        </p:nvSpPr>
        <p:spPr/>
        <p:txBody>
          <a:bodyPr/>
          <a:lstStyle>
            <a:lvl1pPr>
              <a:defRPr/>
            </a:lvl1pPr>
          </a:lstStyle>
          <a:p>
            <a:fld id="{E9718405-5DBC-4273-9861-0F91AB315C6E}" type="slidenum">
              <a:rPr lang="en-US" altLang="en-US"/>
              <a:pPr/>
              <a:t>‹#›</a:t>
            </a:fld>
            <a:endParaRPr lang="en-US" altLang="en-US"/>
          </a:p>
        </p:txBody>
      </p:sp>
    </p:spTree>
    <p:extLst>
      <p:ext uri="{BB962C8B-B14F-4D97-AF65-F5344CB8AC3E}">
        <p14:creationId xmlns:p14="http://schemas.microsoft.com/office/powerpoint/2010/main" val="281340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1D93E-E7F6-48A8-80D1-5EE9380EAEEB}"/>
              </a:ext>
            </a:extLst>
          </p:cNvPr>
          <p:cNvSpPr>
            <a:spLocks noGrp="1"/>
          </p:cNvSpPr>
          <p:nvPr>
            <p:ph type="dt" sz="half" idx="10"/>
          </p:nvPr>
        </p:nvSpPr>
        <p:spPr/>
        <p:txBody>
          <a:bodyPr/>
          <a:lstStyle>
            <a:lvl1pPr>
              <a:defRPr/>
            </a:lvl1pPr>
          </a:lstStyle>
          <a:p>
            <a:fld id="{C224D8FF-EE19-4986-A2FE-80C767BB7E07}" type="datetimeFigureOut">
              <a:rPr lang="en-US" altLang="en-US"/>
              <a:pPr/>
              <a:t>12/5/2017</a:t>
            </a:fld>
            <a:endParaRPr lang="en-US" altLang="en-US"/>
          </a:p>
        </p:txBody>
      </p:sp>
      <p:sp>
        <p:nvSpPr>
          <p:cNvPr id="5" name="Footer Placeholder 4">
            <a:extLst>
              <a:ext uri="{FF2B5EF4-FFF2-40B4-BE49-F238E27FC236}">
                <a16:creationId xmlns:a16="http://schemas.microsoft.com/office/drawing/2014/main" id="{5AFC3266-F366-41C6-B388-59C1B815C4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A25BF9-D6FE-4E1C-81DB-7E0B5194988E}"/>
              </a:ext>
            </a:extLst>
          </p:cNvPr>
          <p:cNvSpPr>
            <a:spLocks noGrp="1"/>
          </p:cNvSpPr>
          <p:nvPr>
            <p:ph type="sldNum" sz="quarter" idx="12"/>
          </p:nvPr>
        </p:nvSpPr>
        <p:spPr/>
        <p:txBody>
          <a:bodyPr/>
          <a:lstStyle>
            <a:lvl1pPr>
              <a:defRPr/>
            </a:lvl1pPr>
          </a:lstStyle>
          <a:p>
            <a:fld id="{F6B0D406-342D-422D-9EAD-EFBA2A1A492E}" type="slidenum">
              <a:rPr lang="en-US" altLang="en-US"/>
              <a:pPr/>
              <a:t>‹#›</a:t>
            </a:fld>
            <a:endParaRPr lang="en-US" altLang="en-US"/>
          </a:p>
        </p:txBody>
      </p:sp>
    </p:spTree>
    <p:extLst>
      <p:ext uri="{BB962C8B-B14F-4D97-AF65-F5344CB8AC3E}">
        <p14:creationId xmlns:p14="http://schemas.microsoft.com/office/powerpoint/2010/main" val="138728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5E7D0A-C195-4CAF-86F4-2E355B43BBD2}"/>
              </a:ext>
            </a:extLst>
          </p:cNvPr>
          <p:cNvSpPr>
            <a:spLocks noGrp="1"/>
          </p:cNvSpPr>
          <p:nvPr>
            <p:ph type="dt" sz="half" idx="10"/>
          </p:nvPr>
        </p:nvSpPr>
        <p:spPr/>
        <p:txBody>
          <a:bodyPr/>
          <a:lstStyle>
            <a:lvl1pPr>
              <a:defRPr/>
            </a:lvl1pPr>
          </a:lstStyle>
          <a:p>
            <a:fld id="{B3F32EC7-C8C7-4756-B457-2EFAB242E297}" type="datetimeFigureOut">
              <a:rPr lang="en-US" altLang="en-US"/>
              <a:pPr/>
              <a:t>12/5/2017</a:t>
            </a:fld>
            <a:endParaRPr lang="en-US" altLang="en-US"/>
          </a:p>
        </p:txBody>
      </p:sp>
      <p:sp>
        <p:nvSpPr>
          <p:cNvPr id="5" name="Footer Placeholder 4">
            <a:extLst>
              <a:ext uri="{FF2B5EF4-FFF2-40B4-BE49-F238E27FC236}">
                <a16:creationId xmlns:a16="http://schemas.microsoft.com/office/drawing/2014/main" id="{F5FF6025-FD4A-411F-8E37-D18E0CB3FA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442ECC-5965-49D8-9EBB-09089E2DF790}"/>
              </a:ext>
            </a:extLst>
          </p:cNvPr>
          <p:cNvSpPr>
            <a:spLocks noGrp="1"/>
          </p:cNvSpPr>
          <p:nvPr>
            <p:ph type="sldNum" sz="quarter" idx="12"/>
          </p:nvPr>
        </p:nvSpPr>
        <p:spPr/>
        <p:txBody>
          <a:bodyPr/>
          <a:lstStyle>
            <a:lvl1pPr>
              <a:defRPr/>
            </a:lvl1pPr>
          </a:lstStyle>
          <a:p>
            <a:fld id="{BB6C0342-5B5C-42F1-B676-BC689E6417A0}" type="slidenum">
              <a:rPr lang="en-US" altLang="en-US"/>
              <a:pPr/>
              <a:t>‹#›</a:t>
            </a:fld>
            <a:endParaRPr lang="en-US" altLang="en-US"/>
          </a:p>
        </p:txBody>
      </p:sp>
    </p:spTree>
    <p:extLst>
      <p:ext uri="{BB962C8B-B14F-4D97-AF65-F5344CB8AC3E}">
        <p14:creationId xmlns:p14="http://schemas.microsoft.com/office/powerpoint/2010/main" val="86815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E23401C-A413-45FB-A7EB-5DFE049A4A88}"/>
              </a:ext>
            </a:extLst>
          </p:cNvPr>
          <p:cNvSpPr>
            <a:spLocks noGrp="1"/>
          </p:cNvSpPr>
          <p:nvPr>
            <p:ph type="dt" sz="half" idx="10"/>
          </p:nvPr>
        </p:nvSpPr>
        <p:spPr/>
        <p:txBody>
          <a:bodyPr/>
          <a:lstStyle>
            <a:lvl1pPr>
              <a:defRPr/>
            </a:lvl1pPr>
          </a:lstStyle>
          <a:p>
            <a:fld id="{0F17C5A8-AF5B-4E7C-AC53-73D0F8F4061A}" type="datetimeFigureOut">
              <a:rPr lang="en-US" altLang="en-US"/>
              <a:pPr/>
              <a:t>12/5/2017</a:t>
            </a:fld>
            <a:endParaRPr lang="en-US" altLang="en-US"/>
          </a:p>
        </p:txBody>
      </p:sp>
      <p:sp>
        <p:nvSpPr>
          <p:cNvPr id="6" name="Footer Placeholder 4">
            <a:extLst>
              <a:ext uri="{FF2B5EF4-FFF2-40B4-BE49-F238E27FC236}">
                <a16:creationId xmlns:a16="http://schemas.microsoft.com/office/drawing/2014/main" id="{97E3C156-2830-49C9-B390-B9DB741CFF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469F01-89F6-4515-8B9E-6D73C3F94B64}"/>
              </a:ext>
            </a:extLst>
          </p:cNvPr>
          <p:cNvSpPr>
            <a:spLocks noGrp="1"/>
          </p:cNvSpPr>
          <p:nvPr>
            <p:ph type="sldNum" sz="quarter" idx="12"/>
          </p:nvPr>
        </p:nvSpPr>
        <p:spPr/>
        <p:txBody>
          <a:bodyPr/>
          <a:lstStyle>
            <a:lvl1pPr>
              <a:defRPr/>
            </a:lvl1pPr>
          </a:lstStyle>
          <a:p>
            <a:fld id="{68105F00-F1A7-4CDE-96B5-55607F4BD864}" type="slidenum">
              <a:rPr lang="en-US" altLang="en-US"/>
              <a:pPr/>
              <a:t>‹#›</a:t>
            </a:fld>
            <a:endParaRPr lang="en-US" altLang="en-US"/>
          </a:p>
        </p:txBody>
      </p:sp>
    </p:spTree>
    <p:extLst>
      <p:ext uri="{BB962C8B-B14F-4D97-AF65-F5344CB8AC3E}">
        <p14:creationId xmlns:p14="http://schemas.microsoft.com/office/powerpoint/2010/main" val="161694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7695EDE-88F8-4EFB-A3D2-5AD6174E8406}"/>
              </a:ext>
            </a:extLst>
          </p:cNvPr>
          <p:cNvSpPr>
            <a:spLocks noGrp="1"/>
          </p:cNvSpPr>
          <p:nvPr>
            <p:ph type="dt" sz="half" idx="10"/>
          </p:nvPr>
        </p:nvSpPr>
        <p:spPr/>
        <p:txBody>
          <a:bodyPr/>
          <a:lstStyle>
            <a:lvl1pPr>
              <a:defRPr/>
            </a:lvl1pPr>
          </a:lstStyle>
          <a:p>
            <a:fld id="{ED155138-7DB0-4ABD-8D5F-0FD001E148E6}" type="datetimeFigureOut">
              <a:rPr lang="en-US" altLang="en-US"/>
              <a:pPr/>
              <a:t>12/5/2017</a:t>
            </a:fld>
            <a:endParaRPr lang="en-US" altLang="en-US"/>
          </a:p>
        </p:txBody>
      </p:sp>
      <p:sp>
        <p:nvSpPr>
          <p:cNvPr id="8" name="Footer Placeholder 4">
            <a:extLst>
              <a:ext uri="{FF2B5EF4-FFF2-40B4-BE49-F238E27FC236}">
                <a16:creationId xmlns:a16="http://schemas.microsoft.com/office/drawing/2014/main" id="{49A58239-F9D4-4647-B01E-B2243A0B3B0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4C1715B-45C7-4BF1-89FD-2514100201E2}"/>
              </a:ext>
            </a:extLst>
          </p:cNvPr>
          <p:cNvSpPr>
            <a:spLocks noGrp="1"/>
          </p:cNvSpPr>
          <p:nvPr>
            <p:ph type="sldNum" sz="quarter" idx="12"/>
          </p:nvPr>
        </p:nvSpPr>
        <p:spPr/>
        <p:txBody>
          <a:bodyPr/>
          <a:lstStyle>
            <a:lvl1pPr>
              <a:defRPr/>
            </a:lvl1pPr>
          </a:lstStyle>
          <a:p>
            <a:fld id="{60563609-0EDE-4C36-BE03-EEF5CFC1304F}" type="slidenum">
              <a:rPr lang="en-US" altLang="en-US"/>
              <a:pPr/>
              <a:t>‹#›</a:t>
            </a:fld>
            <a:endParaRPr lang="en-US" altLang="en-US"/>
          </a:p>
        </p:txBody>
      </p:sp>
    </p:spTree>
    <p:extLst>
      <p:ext uri="{BB962C8B-B14F-4D97-AF65-F5344CB8AC3E}">
        <p14:creationId xmlns:p14="http://schemas.microsoft.com/office/powerpoint/2010/main" val="90464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409B73B-BB01-4938-A509-A0AE74EA9300}"/>
              </a:ext>
            </a:extLst>
          </p:cNvPr>
          <p:cNvSpPr>
            <a:spLocks noGrp="1"/>
          </p:cNvSpPr>
          <p:nvPr>
            <p:ph type="dt" sz="half" idx="10"/>
          </p:nvPr>
        </p:nvSpPr>
        <p:spPr/>
        <p:txBody>
          <a:bodyPr/>
          <a:lstStyle>
            <a:lvl1pPr>
              <a:defRPr/>
            </a:lvl1pPr>
          </a:lstStyle>
          <a:p>
            <a:fld id="{186CBAEA-18FB-48C9-9406-A6E1AA376FBC}" type="datetimeFigureOut">
              <a:rPr lang="en-US" altLang="en-US"/>
              <a:pPr/>
              <a:t>12/5/2017</a:t>
            </a:fld>
            <a:endParaRPr lang="en-US" altLang="en-US"/>
          </a:p>
        </p:txBody>
      </p:sp>
      <p:sp>
        <p:nvSpPr>
          <p:cNvPr id="4" name="Footer Placeholder 4">
            <a:extLst>
              <a:ext uri="{FF2B5EF4-FFF2-40B4-BE49-F238E27FC236}">
                <a16:creationId xmlns:a16="http://schemas.microsoft.com/office/drawing/2014/main" id="{EC1E1F95-6FA8-4B1D-9FC2-3A3D5A0A659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474623F-3766-4CC7-B672-00AB4DCC1B25}"/>
              </a:ext>
            </a:extLst>
          </p:cNvPr>
          <p:cNvSpPr>
            <a:spLocks noGrp="1"/>
          </p:cNvSpPr>
          <p:nvPr>
            <p:ph type="sldNum" sz="quarter" idx="12"/>
          </p:nvPr>
        </p:nvSpPr>
        <p:spPr/>
        <p:txBody>
          <a:bodyPr/>
          <a:lstStyle>
            <a:lvl1pPr>
              <a:defRPr/>
            </a:lvl1pPr>
          </a:lstStyle>
          <a:p>
            <a:fld id="{FF36BA0F-15E6-44FF-9655-476127C244D1}" type="slidenum">
              <a:rPr lang="en-US" altLang="en-US"/>
              <a:pPr/>
              <a:t>‹#›</a:t>
            </a:fld>
            <a:endParaRPr lang="en-US" altLang="en-US"/>
          </a:p>
        </p:txBody>
      </p:sp>
    </p:spTree>
    <p:extLst>
      <p:ext uri="{BB962C8B-B14F-4D97-AF65-F5344CB8AC3E}">
        <p14:creationId xmlns:p14="http://schemas.microsoft.com/office/powerpoint/2010/main" val="37290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F07147-3961-4B6B-9A98-E13EF9AAB995}"/>
              </a:ext>
            </a:extLst>
          </p:cNvPr>
          <p:cNvSpPr>
            <a:spLocks noGrp="1"/>
          </p:cNvSpPr>
          <p:nvPr>
            <p:ph type="dt" sz="half" idx="10"/>
          </p:nvPr>
        </p:nvSpPr>
        <p:spPr/>
        <p:txBody>
          <a:bodyPr/>
          <a:lstStyle>
            <a:lvl1pPr>
              <a:defRPr/>
            </a:lvl1pPr>
          </a:lstStyle>
          <a:p>
            <a:fld id="{2CDBCD41-291D-4AEF-8F33-79BA9141DE4A}" type="datetimeFigureOut">
              <a:rPr lang="en-US" altLang="en-US"/>
              <a:pPr/>
              <a:t>12/5/2017</a:t>
            </a:fld>
            <a:endParaRPr lang="en-US" altLang="en-US"/>
          </a:p>
        </p:txBody>
      </p:sp>
      <p:sp>
        <p:nvSpPr>
          <p:cNvPr id="3" name="Footer Placeholder 4">
            <a:extLst>
              <a:ext uri="{FF2B5EF4-FFF2-40B4-BE49-F238E27FC236}">
                <a16:creationId xmlns:a16="http://schemas.microsoft.com/office/drawing/2014/main" id="{D5474AD7-2698-4DCF-A6F2-FA71567EABD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BEE096-C44C-4BFE-B83E-A5F39EACDB53}"/>
              </a:ext>
            </a:extLst>
          </p:cNvPr>
          <p:cNvSpPr>
            <a:spLocks noGrp="1"/>
          </p:cNvSpPr>
          <p:nvPr>
            <p:ph type="sldNum" sz="quarter" idx="12"/>
          </p:nvPr>
        </p:nvSpPr>
        <p:spPr/>
        <p:txBody>
          <a:bodyPr/>
          <a:lstStyle>
            <a:lvl1pPr>
              <a:defRPr/>
            </a:lvl1pPr>
          </a:lstStyle>
          <a:p>
            <a:fld id="{0EEA87E6-52F3-4B3D-834A-5306D4CEA212}" type="slidenum">
              <a:rPr lang="en-US" altLang="en-US"/>
              <a:pPr/>
              <a:t>‹#›</a:t>
            </a:fld>
            <a:endParaRPr lang="en-US" altLang="en-US"/>
          </a:p>
        </p:txBody>
      </p:sp>
    </p:spTree>
    <p:extLst>
      <p:ext uri="{BB962C8B-B14F-4D97-AF65-F5344CB8AC3E}">
        <p14:creationId xmlns:p14="http://schemas.microsoft.com/office/powerpoint/2010/main" val="244877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2234BB1-4D2D-4B39-8D82-39B57487FC5D}"/>
              </a:ext>
            </a:extLst>
          </p:cNvPr>
          <p:cNvSpPr>
            <a:spLocks noGrp="1"/>
          </p:cNvSpPr>
          <p:nvPr>
            <p:ph type="dt" sz="half" idx="10"/>
          </p:nvPr>
        </p:nvSpPr>
        <p:spPr/>
        <p:txBody>
          <a:bodyPr/>
          <a:lstStyle>
            <a:lvl1pPr>
              <a:defRPr/>
            </a:lvl1pPr>
          </a:lstStyle>
          <a:p>
            <a:fld id="{3BF7FC7F-C155-4E8F-A2D4-2D240122AC10}" type="datetimeFigureOut">
              <a:rPr lang="en-US" altLang="en-US"/>
              <a:pPr/>
              <a:t>12/5/2017</a:t>
            </a:fld>
            <a:endParaRPr lang="en-US" altLang="en-US"/>
          </a:p>
        </p:txBody>
      </p:sp>
      <p:sp>
        <p:nvSpPr>
          <p:cNvPr id="6" name="Footer Placeholder 4">
            <a:extLst>
              <a:ext uri="{FF2B5EF4-FFF2-40B4-BE49-F238E27FC236}">
                <a16:creationId xmlns:a16="http://schemas.microsoft.com/office/drawing/2014/main" id="{ADD5F975-D9C4-4407-9F30-2588AE41FD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AD5F84-77DF-4469-82D0-C52F3A355656}"/>
              </a:ext>
            </a:extLst>
          </p:cNvPr>
          <p:cNvSpPr>
            <a:spLocks noGrp="1"/>
          </p:cNvSpPr>
          <p:nvPr>
            <p:ph type="sldNum" sz="quarter" idx="12"/>
          </p:nvPr>
        </p:nvSpPr>
        <p:spPr/>
        <p:txBody>
          <a:bodyPr/>
          <a:lstStyle>
            <a:lvl1pPr>
              <a:defRPr/>
            </a:lvl1pPr>
          </a:lstStyle>
          <a:p>
            <a:fld id="{5C46B593-9191-4A36-98AA-924B7CADF555}" type="slidenum">
              <a:rPr lang="en-US" altLang="en-US"/>
              <a:pPr/>
              <a:t>‹#›</a:t>
            </a:fld>
            <a:endParaRPr lang="en-US" altLang="en-US"/>
          </a:p>
        </p:txBody>
      </p:sp>
    </p:spTree>
    <p:extLst>
      <p:ext uri="{BB962C8B-B14F-4D97-AF65-F5344CB8AC3E}">
        <p14:creationId xmlns:p14="http://schemas.microsoft.com/office/powerpoint/2010/main" val="12114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5ECE3E-96E2-47E8-8FEF-82BAE9CE4841}"/>
              </a:ext>
            </a:extLst>
          </p:cNvPr>
          <p:cNvSpPr>
            <a:spLocks noGrp="1"/>
          </p:cNvSpPr>
          <p:nvPr>
            <p:ph type="dt" sz="half" idx="10"/>
          </p:nvPr>
        </p:nvSpPr>
        <p:spPr/>
        <p:txBody>
          <a:bodyPr/>
          <a:lstStyle>
            <a:lvl1pPr>
              <a:defRPr/>
            </a:lvl1pPr>
          </a:lstStyle>
          <a:p>
            <a:fld id="{E2ADB593-17A5-4DD3-9C55-A1BBDE708C84}" type="datetimeFigureOut">
              <a:rPr lang="en-US" altLang="en-US"/>
              <a:pPr/>
              <a:t>12/5/2017</a:t>
            </a:fld>
            <a:endParaRPr lang="en-US" altLang="en-US"/>
          </a:p>
        </p:txBody>
      </p:sp>
      <p:sp>
        <p:nvSpPr>
          <p:cNvPr id="6" name="Footer Placeholder 4">
            <a:extLst>
              <a:ext uri="{FF2B5EF4-FFF2-40B4-BE49-F238E27FC236}">
                <a16:creationId xmlns:a16="http://schemas.microsoft.com/office/drawing/2014/main" id="{42D9CBAB-E106-4550-BF68-F1C4E18D40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B76D2B-7345-4EE9-BAE1-53E67EE77BB8}"/>
              </a:ext>
            </a:extLst>
          </p:cNvPr>
          <p:cNvSpPr>
            <a:spLocks noGrp="1"/>
          </p:cNvSpPr>
          <p:nvPr>
            <p:ph type="sldNum" sz="quarter" idx="12"/>
          </p:nvPr>
        </p:nvSpPr>
        <p:spPr/>
        <p:txBody>
          <a:bodyPr/>
          <a:lstStyle>
            <a:lvl1pPr>
              <a:defRPr/>
            </a:lvl1pPr>
          </a:lstStyle>
          <a:p>
            <a:fld id="{2C209D82-12FC-40E7-85E1-6DA775FB7B9D}" type="slidenum">
              <a:rPr lang="en-US" altLang="en-US"/>
              <a:pPr/>
              <a:t>‹#›</a:t>
            </a:fld>
            <a:endParaRPr lang="en-US" altLang="en-US"/>
          </a:p>
        </p:txBody>
      </p:sp>
    </p:spTree>
    <p:extLst>
      <p:ext uri="{BB962C8B-B14F-4D97-AF65-F5344CB8AC3E}">
        <p14:creationId xmlns:p14="http://schemas.microsoft.com/office/powerpoint/2010/main" val="298551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50FA4C1-A78E-4A5B-B2BA-5B34661D38F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0955471-90D1-4827-9D55-88D9AB4D573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B3312B2-E041-4F10-A1A0-140E4E5EB42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5B9EAC29-D42A-4D0A-97D7-5DA9EA4DACB2}" type="datetimeFigureOut">
              <a:rPr lang="en-US" altLang="en-US"/>
              <a:pPr/>
              <a:t>12/5/2017</a:t>
            </a:fld>
            <a:endParaRPr lang="en-US" altLang="en-US"/>
          </a:p>
        </p:txBody>
      </p:sp>
      <p:sp>
        <p:nvSpPr>
          <p:cNvPr id="5" name="Footer Placeholder 4">
            <a:extLst>
              <a:ext uri="{FF2B5EF4-FFF2-40B4-BE49-F238E27FC236}">
                <a16:creationId xmlns:a16="http://schemas.microsoft.com/office/drawing/2014/main" id="{EBBEBD19-A403-4BDD-948E-FEBD9EFBFA3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C338B48-C316-460A-BAA4-D5AEF0CDE3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45BA000C-19AD-426E-AA72-4631C6A90D3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d/de/West-Indisch_Huis.jpg"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a:extLst>
              <a:ext uri="{FF2B5EF4-FFF2-40B4-BE49-F238E27FC236}">
                <a16:creationId xmlns:a16="http://schemas.microsoft.com/office/drawing/2014/main" id="{4D7F6E3F-7938-403C-B65A-34EBDAE224F7}"/>
              </a:ext>
            </a:extLst>
          </p:cNvPr>
          <p:cNvSpPr>
            <a:spLocks/>
          </p:cNvSpPr>
          <p:nvPr/>
        </p:nvSpPr>
        <p:spPr bwMode="auto">
          <a:xfrm>
            <a:off x="1981200" y="6097588"/>
            <a:ext cx="5257800" cy="684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20000"/>
              </a:spcBef>
              <a:buFont typeface="Arial" charset="0"/>
              <a:buNone/>
              <a:defRPr/>
            </a:pPr>
            <a:r>
              <a:rPr lang="en-US" sz="3200" dirty="0">
                <a:solidFill>
                  <a:srgbClr val="898989"/>
                </a:solidFill>
                <a:latin typeface="Arial" charset="0"/>
                <a:ea typeface="ＭＳ Ｐゴシック" charset="0"/>
                <a:cs typeface="Arial" charset="0"/>
              </a:rPr>
              <a:t>AP EURO</a:t>
            </a:r>
          </a:p>
        </p:txBody>
      </p:sp>
      <p:sp>
        <p:nvSpPr>
          <p:cNvPr id="2051" name="Title 1">
            <a:extLst>
              <a:ext uri="{FF2B5EF4-FFF2-40B4-BE49-F238E27FC236}">
                <a16:creationId xmlns:a16="http://schemas.microsoft.com/office/drawing/2014/main" id="{560E052C-CDF6-4D73-B7CF-F9E4E0475314}"/>
              </a:ext>
            </a:extLst>
          </p:cNvPr>
          <p:cNvSpPr>
            <a:spLocks/>
          </p:cNvSpPr>
          <p:nvPr/>
        </p:nvSpPr>
        <p:spPr bwMode="auto">
          <a:xfrm>
            <a:off x="685800" y="3048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5000" b="1" dirty="0">
                <a:cs typeface="Arial" panose="020B0604020202020204" pitchFamily="34" charset="0"/>
              </a:rPr>
              <a:t>Chapter 8</a:t>
            </a:r>
            <a:br>
              <a:rPr lang="en-US" altLang="en-US" sz="5000" b="1" dirty="0">
                <a:cs typeface="Arial" panose="020B0604020202020204" pitchFamily="34" charset="0"/>
              </a:rPr>
            </a:br>
            <a:br>
              <a:rPr lang="en-US" altLang="en-US" sz="4100" dirty="0">
                <a:cs typeface="Arial" panose="020B0604020202020204" pitchFamily="34" charset="0"/>
              </a:rPr>
            </a:br>
            <a:r>
              <a:rPr lang="en-US" altLang="en-US" sz="4100" dirty="0">
                <a:cs typeface="Arial" panose="020B0604020202020204" pitchFamily="34" charset="0"/>
              </a:rPr>
              <a:t>The Atlantic System and Africa,</a:t>
            </a:r>
            <a:br>
              <a:rPr lang="en-US" altLang="en-US" sz="4100" dirty="0">
                <a:cs typeface="Arial" panose="020B0604020202020204" pitchFamily="34" charset="0"/>
              </a:rPr>
            </a:br>
            <a:r>
              <a:rPr lang="en-US" altLang="en-US" sz="4100" dirty="0">
                <a:cs typeface="Arial" panose="020B0604020202020204" pitchFamily="34" charset="0"/>
              </a:rPr>
              <a:t>1500 - 1800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E9658E8-A859-4094-856D-EF16C9179C8B}"/>
              </a:ext>
            </a:extLst>
          </p:cNvPr>
          <p:cNvSpPr>
            <a:spLocks/>
          </p:cNvSpPr>
          <p:nvPr/>
        </p:nvSpPr>
        <p:spPr bwMode="auto">
          <a:xfrm>
            <a:off x="152400" y="54102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A sugar plantation was a complex investment because it had to be a factory as well as a farm. Freshly cut cane needed to be crushed within a few hours to extract the sugary sap.</a:t>
            </a:r>
            <a:endParaRPr lang="en-US">
              <a:latin typeface="Arial" charset="0"/>
              <a:ea typeface="ＭＳ Ｐゴシック" charset="0"/>
              <a:cs typeface="Arial" charset="0"/>
            </a:endParaRPr>
          </a:p>
        </p:txBody>
      </p:sp>
      <p:pic>
        <p:nvPicPr>
          <p:cNvPr id="22530" name="Picture 4" descr="bhbrugaltour0004">
            <a:extLst>
              <a:ext uri="{FF2B5EF4-FFF2-40B4-BE49-F238E27FC236}">
                <a16:creationId xmlns:a16="http://schemas.microsoft.com/office/drawing/2014/main" id="{0067A7D8-59C5-4387-AB81-29F99356E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617220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DCE976D-A391-4225-8134-1CD97AF9CD1C}"/>
              </a:ext>
            </a:extLst>
          </p:cNvPr>
          <p:cNvSpPr>
            <a:spLocks/>
          </p:cNvSpPr>
          <p:nvPr/>
        </p:nvSpPr>
        <p:spPr bwMode="auto">
          <a:xfrm>
            <a:off x="152400" y="54864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Combined with soil exhaustion and deforestation, the ecological balance of the West Indies was altered by the introduction of cattle, pigs, horses, bananas, okra, yams, millet and sorghum.</a:t>
            </a:r>
            <a:endParaRPr lang="en-US">
              <a:latin typeface="Arial" charset="0"/>
              <a:ea typeface="ＭＳ Ｐゴシック" charset="0"/>
              <a:cs typeface="Arial" charset="0"/>
            </a:endParaRPr>
          </a:p>
        </p:txBody>
      </p:sp>
      <p:pic>
        <p:nvPicPr>
          <p:cNvPr id="23554" name="Picture 6" descr="illegal-deforestation-and-land">
            <a:extLst>
              <a:ext uri="{FF2B5EF4-FFF2-40B4-BE49-F238E27FC236}">
                <a16:creationId xmlns:a16="http://schemas.microsoft.com/office/drawing/2014/main" id="{7C03043D-C8DF-4D6C-B952-5051D7C48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54" b="8362"/>
          <a:stretch>
            <a:fillRect/>
          </a:stretch>
        </p:blipFill>
        <p:spPr bwMode="auto">
          <a:xfrm>
            <a:off x="198438" y="228600"/>
            <a:ext cx="216376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 descr="ANd9GcTLbTRaGywhS3G0DlmYq_mUriVbv-9fGCg28Fh3Y7b4zmHFza4&amp;t=1&amp;usg=__5T3wo9YccsxSwiwUq_n9EgLKMTQ=">
            <a:extLst>
              <a:ext uri="{FF2B5EF4-FFF2-40B4-BE49-F238E27FC236}">
                <a16:creationId xmlns:a16="http://schemas.microsoft.com/office/drawing/2014/main" id="{A39F86C0-60E6-4BD8-9360-22A14A404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2" descr="ANd9GcS4WsnZiEqHZshYi1E23v0nl7igChhWcd5-lma1muZUMUCPMrE&amp;t=1&amp;usg=__OmZeKMO6E2bckth5KQA5HldqxxA=">
            <a:extLst>
              <a:ext uri="{FF2B5EF4-FFF2-40B4-BE49-F238E27FC236}">
                <a16:creationId xmlns:a16="http://schemas.microsoft.com/office/drawing/2014/main" id="{D0445D1E-77A9-4F8A-88FF-4C75977D1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25675"/>
            <a:ext cx="1905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14" descr="9k=">
            <a:extLst>
              <a:ext uri="{FF2B5EF4-FFF2-40B4-BE49-F238E27FC236}">
                <a16:creationId xmlns:a16="http://schemas.microsoft.com/office/drawing/2014/main" id="{F2AB0846-40F3-4D03-9BEC-E885E67C45D7}"/>
              </a:ext>
            </a:extLst>
          </p:cNvPr>
          <p:cNvSpPr>
            <a:spLocks noChangeAspect="1" noChangeArrowheads="1"/>
          </p:cNvSpPr>
          <p:nvPr/>
        </p:nvSpPr>
        <p:spPr bwMode="auto">
          <a:xfrm>
            <a:off x="3505200" y="2357438"/>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58" name="AutoShape 16" descr="9k=">
            <a:extLst>
              <a:ext uri="{FF2B5EF4-FFF2-40B4-BE49-F238E27FC236}">
                <a16:creationId xmlns:a16="http://schemas.microsoft.com/office/drawing/2014/main" id="{BCB2C88F-F6BC-4C94-8EA9-F2F258021B6D}"/>
              </a:ext>
            </a:extLst>
          </p:cNvPr>
          <p:cNvSpPr>
            <a:spLocks noChangeAspect="1" noChangeArrowheads="1"/>
          </p:cNvSpPr>
          <p:nvPr/>
        </p:nvSpPr>
        <p:spPr bwMode="auto">
          <a:xfrm>
            <a:off x="3505200" y="2357438"/>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59" name="AutoShape 18" descr="9k=">
            <a:extLst>
              <a:ext uri="{FF2B5EF4-FFF2-40B4-BE49-F238E27FC236}">
                <a16:creationId xmlns:a16="http://schemas.microsoft.com/office/drawing/2014/main" id="{43A9FBA5-EC22-4AD0-A1A4-B7CF0294E467}"/>
              </a:ext>
            </a:extLst>
          </p:cNvPr>
          <p:cNvSpPr>
            <a:spLocks noChangeAspect="1" noChangeArrowheads="1"/>
          </p:cNvSpPr>
          <p:nvPr/>
        </p:nvSpPr>
        <p:spPr bwMode="auto">
          <a:xfrm>
            <a:off x="3795713" y="2647950"/>
            <a:ext cx="15525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3560" name="Picture 20" descr="yams">
            <a:extLst>
              <a:ext uri="{FF2B5EF4-FFF2-40B4-BE49-F238E27FC236}">
                <a16:creationId xmlns:a16="http://schemas.microsoft.com/office/drawing/2014/main" id="{02BFB47B-885E-4A54-BF1C-60951E62D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819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2" descr="millet">
            <a:extLst>
              <a:ext uri="{FF2B5EF4-FFF2-40B4-BE49-F238E27FC236}">
                <a16:creationId xmlns:a16="http://schemas.microsoft.com/office/drawing/2014/main" id="{0A23D36F-C45E-4A41-9AAB-426D2EC987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595688"/>
            <a:ext cx="17526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24" descr="grain_sorghum">
            <a:extLst>
              <a:ext uri="{FF2B5EF4-FFF2-40B4-BE49-F238E27FC236}">
                <a16:creationId xmlns:a16="http://schemas.microsoft.com/office/drawing/2014/main" id="{DD28EC23-4B33-48B1-A6FE-CED7024A2B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0213"/>
          <a:stretch>
            <a:fillRect/>
          </a:stretch>
        </p:blipFill>
        <p:spPr bwMode="auto">
          <a:xfrm>
            <a:off x="7010400" y="2743200"/>
            <a:ext cx="1695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6" descr="cattle-5">
            <a:extLst>
              <a:ext uri="{FF2B5EF4-FFF2-40B4-BE49-F238E27FC236}">
                <a16:creationId xmlns:a16="http://schemas.microsoft.com/office/drawing/2014/main" id="{AF50748E-8A41-4C59-B2E6-973AF44031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0135" t="26785" r="40178" b="8928"/>
          <a:stretch>
            <a:fillRect/>
          </a:stretch>
        </p:blipFill>
        <p:spPr bwMode="auto">
          <a:xfrm>
            <a:off x="2617788" y="533400"/>
            <a:ext cx="12684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8" descr="0205pigs_narrowweb__300x3650">
            <a:extLst>
              <a:ext uri="{FF2B5EF4-FFF2-40B4-BE49-F238E27FC236}">
                <a16:creationId xmlns:a16="http://schemas.microsoft.com/office/drawing/2014/main" id="{B6EDE47A-CC6E-4B44-96C4-0055F3F46E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1836"/>
          <a:stretch>
            <a:fillRect/>
          </a:stretch>
        </p:blipFill>
        <p:spPr bwMode="auto">
          <a:xfrm>
            <a:off x="4322763" y="2286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30" descr="horse-La-Comb-Shemal">
            <a:extLst>
              <a:ext uri="{FF2B5EF4-FFF2-40B4-BE49-F238E27FC236}">
                <a16:creationId xmlns:a16="http://schemas.microsoft.com/office/drawing/2014/main" id="{248219E6-19CF-481F-8058-582A3C4D10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534988"/>
            <a:ext cx="19812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148672B-1197-4316-A405-7FE5F98535DD}"/>
              </a:ext>
            </a:extLst>
          </p:cNvPr>
          <p:cNvSpPr>
            <a:spLocks/>
          </p:cNvSpPr>
          <p:nvPr/>
        </p:nvSpPr>
        <p:spPr bwMode="auto">
          <a:xfrm>
            <a:off x="152400" y="54864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cs typeface="Arial" panose="020B0604020202020204" pitchFamily="34" charset="0"/>
              </a:rPr>
              <a:t>The Arawak (Taino) peoples of the large islands were </a:t>
            </a:r>
          </a:p>
          <a:p>
            <a:pPr algn="ctr" eaLnBrk="1" hangingPunct="1"/>
            <a:r>
              <a:rPr lang="en-US" altLang="en-US">
                <a:cs typeface="Arial" panose="020B0604020202020204" pitchFamily="34" charset="0"/>
              </a:rPr>
              <a:t>wiped out by disease and abuse within fifty years of </a:t>
            </a:r>
          </a:p>
          <a:p>
            <a:pPr algn="ctr" eaLnBrk="1" hangingPunct="1"/>
            <a:r>
              <a:rPr lang="en-US" altLang="en-US">
                <a:cs typeface="Arial" panose="020B0604020202020204" pitchFamily="34" charset="0"/>
              </a:rPr>
              <a:t>Columbus</a:t>
            </a:r>
            <a:r>
              <a:rPr lang="ja-JP" altLang="en-US">
                <a:cs typeface="Arial" panose="020B0604020202020204" pitchFamily="34" charset="0"/>
              </a:rPr>
              <a:t>’</a:t>
            </a:r>
            <a:r>
              <a:rPr lang="en-US" altLang="ja-JP">
                <a:cs typeface="Arial" panose="020B0604020202020204" pitchFamily="34" charset="0"/>
              </a:rPr>
              <a:t>s first voyage.</a:t>
            </a:r>
            <a:endParaRPr lang="en-US" altLang="en-US" sz="1800">
              <a:cs typeface="Arial" panose="020B0604020202020204" pitchFamily="34" charset="0"/>
            </a:endParaRPr>
          </a:p>
        </p:txBody>
      </p:sp>
      <p:pic>
        <p:nvPicPr>
          <p:cNvPr id="24578" name="Picture 6" descr="Taino_village">
            <a:extLst>
              <a:ext uri="{FF2B5EF4-FFF2-40B4-BE49-F238E27FC236}">
                <a16:creationId xmlns:a16="http://schemas.microsoft.com/office/drawing/2014/main" id="{FAE05F6D-FE39-49DA-89C5-9D8389A05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67818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33A7C-9B0A-43BF-B29A-A9264AAE9B82}"/>
              </a:ext>
            </a:extLst>
          </p:cNvPr>
          <p:cNvSpPr>
            <a:spLocks noGrp="1"/>
          </p:cNvSpPr>
          <p:nvPr>
            <p:ph idx="1"/>
          </p:nvPr>
        </p:nvSpPr>
        <p:spPr/>
        <p:txBody>
          <a:bodyPr>
            <a:normAutofit fontScale="92500" lnSpcReduction="10000"/>
          </a:bodyPr>
          <a:lstStyle/>
          <a:p>
            <a:pPr eaLnBrk="1" hangingPunct="1">
              <a:lnSpc>
                <a:spcPct val="80000"/>
              </a:lnSpc>
              <a:buFont typeface="Arial" charset="0"/>
              <a:buNone/>
              <a:defRPr/>
            </a:pPr>
            <a:r>
              <a:rPr lang="en-US" dirty="0">
                <a:latin typeface="Arial" charset="0"/>
                <a:ea typeface="+mn-ea"/>
                <a:cs typeface="+mn-cs"/>
              </a:rPr>
              <a:t>	  Slaves Lives</a:t>
            </a:r>
          </a:p>
          <a:p>
            <a:pPr lvl="2" eaLnBrk="1" hangingPunct="1">
              <a:lnSpc>
                <a:spcPct val="80000"/>
              </a:lnSpc>
              <a:buFont typeface="Arial" charset="0"/>
              <a:buChar char="•"/>
              <a:defRPr/>
            </a:pPr>
            <a:r>
              <a:rPr lang="en-US" dirty="0">
                <a:latin typeface="Arial" charset="0"/>
                <a:ea typeface="+mn-ea"/>
              </a:rPr>
              <a:t>Society consisted of wealthy land owning plantocracy and slaves.</a:t>
            </a:r>
          </a:p>
          <a:p>
            <a:pPr lvl="2" eaLnBrk="1" hangingPunct="1">
              <a:lnSpc>
                <a:spcPct val="80000"/>
              </a:lnSpc>
              <a:buFont typeface="Arial" charset="0"/>
              <a:buChar char="•"/>
              <a:defRPr/>
            </a:pPr>
            <a:r>
              <a:rPr lang="en-US" dirty="0">
                <a:latin typeface="Arial" charset="0"/>
                <a:ea typeface="+mn-ea"/>
              </a:rPr>
              <a:t>Plantations had to extract as much labor as possible from its slaves.</a:t>
            </a:r>
          </a:p>
          <a:p>
            <a:pPr lvl="2" eaLnBrk="1" hangingPunct="1">
              <a:lnSpc>
                <a:spcPct val="80000"/>
              </a:lnSpc>
              <a:buFont typeface="Arial" charset="0"/>
              <a:buChar char="•"/>
              <a:defRPr/>
            </a:pPr>
            <a:r>
              <a:rPr lang="en-US" dirty="0">
                <a:latin typeface="Arial" charset="0"/>
                <a:ea typeface="+mn-ea"/>
              </a:rPr>
              <a:t>Slaves were both rewarded and punished for their work or lack of.  Slaves cultivated their own crops on Sundays and had very little rest or relaxation, no education, and little family life.</a:t>
            </a:r>
          </a:p>
          <a:p>
            <a:pPr lvl="2" eaLnBrk="1" hangingPunct="1">
              <a:lnSpc>
                <a:spcPct val="80000"/>
              </a:lnSpc>
              <a:buFont typeface="Arial" charset="0"/>
              <a:buChar char="•"/>
              <a:defRPr/>
            </a:pPr>
            <a:r>
              <a:rPr lang="en-US" dirty="0">
                <a:latin typeface="Arial" charset="0"/>
                <a:ea typeface="+mn-ea"/>
              </a:rPr>
              <a:t>Disease, harsh working conditions, and dangerous mill machinery all contributed slaves short life expectancy.</a:t>
            </a:r>
          </a:p>
          <a:p>
            <a:pPr lvl="2" eaLnBrk="1" hangingPunct="1">
              <a:lnSpc>
                <a:spcPct val="80000"/>
              </a:lnSpc>
              <a:buFont typeface="Arial" charset="0"/>
              <a:buChar char="•"/>
              <a:defRPr/>
            </a:pPr>
            <a:r>
              <a:rPr lang="en-US" dirty="0">
                <a:latin typeface="Arial" charset="0"/>
                <a:ea typeface="+mn-ea"/>
              </a:rPr>
              <a:t>Occasional rebellions and frequently ran away.  (Tacky in Jamaica)</a:t>
            </a:r>
          </a:p>
          <a:p>
            <a:pPr lvl="2" eaLnBrk="1" hangingPunct="1">
              <a:lnSpc>
                <a:spcPct val="80000"/>
              </a:lnSpc>
              <a:buFont typeface="Arial" charset="0"/>
              <a:buChar char="•"/>
              <a:defRPr/>
            </a:pPr>
            <a:r>
              <a:rPr lang="en-US" dirty="0">
                <a:latin typeface="Arial" charset="0"/>
                <a:ea typeface="+mn-ea"/>
              </a:rPr>
              <a:t>Planters sought to prevent rebellions by curtailing African cultural traditions, religions, and languages.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EA825ED-E170-4CFF-91D1-8182614D88D3}"/>
              </a:ext>
            </a:extLst>
          </p:cNvPr>
          <p:cNvSpPr>
            <a:spLocks/>
          </p:cNvSpPr>
          <p:nvPr/>
        </p:nvSpPr>
        <p:spPr bwMode="auto">
          <a:xfrm>
            <a:off x="152400" y="55626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A plantocracy consisted of a small number of very rich men </a:t>
            </a:r>
          </a:p>
          <a:p>
            <a:pPr algn="ctr">
              <a:defRPr/>
            </a:pPr>
            <a:r>
              <a:rPr lang="en-US" sz="2400">
                <a:latin typeface="Arial" charset="0"/>
                <a:ea typeface="ＭＳ Ｐゴシック" charset="0"/>
                <a:cs typeface="Arial" charset="0"/>
              </a:rPr>
              <a:t>who owned most of the slaves and most of the land.</a:t>
            </a:r>
            <a:endParaRPr lang="en-US">
              <a:latin typeface="Arial" charset="0"/>
              <a:ea typeface="ＭＳ Ｐゴシック" charset="0"/>
              <a:cs typeface="Arial" charset="0"/>
            </a:endParaRPr>
          </a:p>
        </p:txBody>
      </p:sp>
      <p:pic>
        <p:nvPicPr>
          <p:cNvPr id="26626" name="Picture 4" descr="4sqsg17b">
            <a:extLst>
              <a:ext uri="{FF2B5EF4-FFF2-40B4-BE49-F238E27FC236}">
                <a16:creationId xmlns:a16="http://schemas.microsoft.com/office/drawing/2014/main" id="{1DC25391-EE33-49A8-AB22-657F5D53A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59" b="25644"/>
          <a:stretch>
            <a:fillRect/>
          </a:stretch>
        </p:blipFill>
        <p:spPr bwMode="auto">
          <a:xfrm>
            <a:off x="4419600" y="8382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37">
            <a:extLst>
              <a:ext uri="{FF2B5EF4-FFF2-40B4-BE49-F238E27FC236}">
                <a16:creationId xmlns:a16="http://schemas.microsoft.com/office/drawing/2014/main" id="{B5E00A82-6501-4492-BF06-F45022F45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431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FBB060E-5BB6-4360-8796-4061A39F7346}"/>
              </a:ext>
            </a:extLst>
          </p:cNvPr>
          <p:cNvSpPr>
            <a:spLocks/>
          </p:cNvSpPr>
          <p:nvPr/>
        </p:nvSpPr>
        <p:spPr bwMode="auto">
          <a:xfrm>
            <a:off x="152400" y="5181600"/>
            <a:ext cx="8839200"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cs typeface="Arial" panose="020B0604020202020204" pitchFamily="34" charset="0"/>
              </a:rPr>
              <a:t>A privileged male slave, a </a:t>
            </a:r>
            <a:r>
              <a:rPr lang="ja-JP" altLang="en-US">
                <a:cs typeface="Arial" panose="020B0604020202020204" pitchFamily="34" charset="0"/>
              </a:rPr>
              <a:t>“</a:t>
            </a:r>
            <a:r>
              <a:rPr lang="en-US" altLang="ja-JP">
                <a:cs typeface="Arial" panose="020B0604020202020204" pitchFamily="34" charset="0"/>
              </a:rPr>
              <a:t>Driver</a:t>
            </a:r>
            <a:r>
              <a:rPr lang="ja-JP" altLang="en-US">
                <a:cs typeface="Arial" panose="020B0604020202020204" pitchFamily="34" charset="0"/>
              </a:rPr>
              <a:t>”</a:t>
            </a:r>
            <a:r>
              <a:rPr lang="en-US" altLang="ja-JP">
                <a:cs typeface="Arial" panose="020B0604020202020204" pitchFamily="34" charset="0"/>
              </a:rPr>
              <a:t>, ensured that the gang work was completed. The </a:t>
            </a:r>
            <a:r>
              <a:rPr lang="ja-JP" altLang="en-US">
                <a:cs typeface="Arial" panose="020B0604020202020204" pitchFamily="34" charset="0"/>
              </a:rPr>
              <a:t>“</a:t>
            </a:r>
            <a:r>
              <a:rPr lang="en-US" altLang="ja-JP">
                <a:cs typeface="Arial" panose="020B0604020202020204" pitchFamily="34" charset="0"/>
              </a:rPr>
              <a:t>great gang</a:t>
            </a:r>
            <a:r>
              <a:rPr lang="ja-JP" altLang="en-US">
                <a:cs typeface="Arial" panose="020B0604020202020204" pitchFamily="34" charset="0"/>
              </a:rPr>
              <a:t>”</a:t>
            </a:r>
            <a:r>
              <a:rPr lang="en-US" altLang="ja-JP">
                <a:cs typeface="Arial" panose="020B0604020202020204" pitchFamily="34" charset="0"/>
              </a:rPr>
              <a:t> comprised the strongest slaves, the second gang comprised less fit slaves, and the </a:t>
            </a:r>
            <a:r>
              <a:rPr lang="ja-JP" altLang="en-US">
                <a:cs typeface="Arial" panose="020B0604020202020204" pitchFamily="34" charset="0"/>
              </a:rPr>
              <a:t>“</a:t>
            </a:r>
            <a:r>
              <a:rPr lang="en-US" altLang="ja-JP">
                <a:cs typeface="Arial" panose="020B0604020202020204" pitchFamily="34" charset="0"/>
              </a:rPr>
              <a:t>grass gang</a:t>
            </a:r>
            <a:r>
              <a:rPr lang="ja-JP" altLang="en-US">
                <a:cs typeface="Arial" panose="020B0604020202020204" pitchFamily="34" charset="0"/>
              </a:rPr>
              <a:t>”</a:t>
            </a:r>
            <a:r>
              <a:rPr lang="en-US" altLang="ja-JP">
                <a:cs typeface="Arial" panose="020B0604020202020204" pitchFamily="34" charset="0"/>
              </a:rPr>
              <a:t> was comprised of children and the elderly.</a:t>
            </a:r>
            <a:endParaRPr lang="en-US" altLang="en-US" sz="1800">
              <a:cs typeface="Arial" panose="020B0604020202020204" pitchFamily="34" charset="0"/>
            </a:endParaRPr>
          </a:p>
        </p:txBody>
      </p:sp>
      <p:pic>
        <p:nvPicPr>
          <p:cNvPr id="27650" name="Picture 4" descr="ANd9GcTnxKxEJFpRN8TRO9j25Nt2xFg7zZ35Dp32g8q0k-LlHsEQ76I&amp;t=1&amp;usg=__P_bU44BIWxvObovLIgUtTEkucSA=">
            <a:extLst>
              <a:ext uri="{FF2B5EF4-FFF2-40B4-BE49-F238E27FC236}">
                <a16:creationId xmlns:a16="http://schemas.microsoft.com/office/drawing/2014/main" id="{FDB03ECF-19FA-4EF9-876F-E254A8432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30513"/>
            <a:ext cx="27432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ANd9GcR4AWJ2Y1pmeVuRhqsAGdyIcjMln_Ii1hMD7QndRSAQEtVmYZs&amp;t=1&amp;usg=__VEVaa53sDcVhK5mv-6Guzb7PLUc=">
            <a:extLst>
              <a:ext uri="{FF2B5EF4-FFF2-40B4-BE49-F238E27FC236}">
                <a16:creationId xmlns:a16="http://schemas.microsoft.com/office/drawing/2014/main" id="{C4DA0E41-F4B1-42F0-B788-71A46FAF2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300"/>
          <a:stretch>
            <a:fillRect/>
          </a:stretch>
        </p:blipFill>
        <p:spPr bwMode="auto">
          <a:xfrm>
            <a:off x="5486400" y="2782888"/>
            <a:ext cx="182880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ANd9GcSjJbHxWoxy8ASpXsTtgyLo9Dh7RC4SoyJjGVJt2Q1hcx1NtNk&amp;t=1&amp;usg=__Tw4BRcHLoR0IghGR4hvxm6rEtFM=">
            <a:extLst>
              <a:ext uri="{FF2B5EF4-FFF2-40B4-BE49-F238E27FC236}">
                <a16:creationId xmlns:a16="http://schemas.microsoft.com/office/drawing/2014/main" id="{33042364-CC23-40BF-B099-12129E2FE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552450"/>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b">
            <a:extLst>
              <a:ext uri="{FF2B5EF4-FFF2-40B4-BE49-F238E27FC236}">
                <a16:creationId xmlns:a16="http://schemas.microsoft.com/office/drawing/2014/main" id="{0C6BAC3E-73EC-4AF2-885A-54B87F7E81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150938"/>
            <a:ext cx="19050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D85EA22-A506-46C1-8268-064F33D21463}"/>
              </a:ext>
            </a:extLst>
          </p:cNvPr>
          <p:cNvSpPr>
            <a:spLocks/>
          </p:cNvSpPr>
          <p:nvPr/>
        </p:nvSpPr>
        <p:spPr bwMode="auto">
          <a:xfrm>
            <a:off x="152400" y="54102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With 18 hour days, there was little time for recreation and relaxation, so slaves might sing in the fields to distract themselves from the fatigue and the monotony of the work.</a:t>
            </a:r>
            <a:endParaRPr lang="en-US">
              <a:latin typeface="Arial" charset="0"/>
              <a:ea typeface="ＭＳ Ｐゴシック" charset="0"/>
              <a:cs typeface="Arial" charset="0"/>
            </a:endParaRPr>
          </a:p>
        </p:txBody>
      </p:sp>
      <p:pic>
        <p:nvPicPr>
          <p:cNvPr id="28674" name="Picture 4" descr="cornshuck">
            <a:extLst>
              <a:ext uri="{FF2B5EF4-FFF2-40B4-BE49-F238E27FC236}">
                <a16:creationId xmlns:a16="http://schemas.microsoft.com/office/drawing/2014/main" id="{DB77E543-E9F3-4907-8B56-E0FF2846F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838200"/>
            <a:ext cx="34353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7A080E9-BC75-4765-83BA-C858E970C24C}"/>
              </a:ext>
            </a:extLst>
          </p:cNvPr>
          <p:cNvSpPr>
            <a:spLocks/>
          </p:cNvSpPr>
          <p:nvPr/>
        </p:nvSpPr>
        <p:spPr bwMode="auto">
          <a:xfrm>
            <a:off x="152400" y="5029200"/>
            <a:ext cx="88392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During a period of seasoning, 1/3 of imported slaves died </a:t>
            </a:r>
          </a:p>
          <a:p>
            <a:pPr algn="ctr">
              <a:defRPr/>
            </a:pPr>
            <a:r>
              <a:rPr lang="en-US" sz="2400">
                <a:latin typeface="Arial" charset="0"/>
                <a:ea typeface="ＭＳ Ｐゴシック" charset="0"/>
                <a:cs typeface="Arial" charset="0"/>
              </a:rPr>
              <a:t>from unfamiliar diseases. If they initially survived, the </a:t>
            </a:r>
          </a:p>
          <a:p>
            <a:pPr algn="ctr">
              <a:defRPr/>
            </a:pPr>
            <a:r>
              <a:rPr lang="en-US" sz="2400">
                <a:latin typeface="Arial" charset="0"/>
                <a:ea typeface="ＭＳ Ｐゴシック" charset="0"/>
                <a:cs typeface="Arial" charset="0"/>
              </a:rPr>
              <a:t>harsh working conditions, poor nutrition and dangerous </a:t>
            </a:r>
          </a:p>
          <a:p>
            <a:pPr algn="ctr">
              <a:defRPr/>
            </a:pPr>
            <a:r>
              <a:rPr lang="en-US" sz="2400">
                <a:latin typeface="Arial" charset="0"/>
                <a:ea typeface="ＭＳ Ｐゴシック" charset="0"/>
                <a:cs typeface="Arial" charset="0"/>
              </a:rPr>
              <a:t>mill machinery contributed to a life expectancy of 23 </a:t>
            </a:r>
          </a:p>
          <a:p>
            <a:pPr algn="ctr">
              <a:defRPr/>
            </a:pPr>
            <a:r>
              <a:rPr lang="en-US" sz="2400">
                <a:latin typeface="Arial" charset="0"/>
                <a:ea typeface="ＭＳ Ｐゴシック" charset="0"/>
                <a:cs typeface="Arial" charset="0"/>
              </a:rPr>
              <a:t>for males and 25.5 for females.</a:t>
            </a:r>
          </a:p>
        </p:txBody>
      </p:sp>
      <p:pic>
        <p:nvPicPr>
          <p:cNvPr id="29698" name="Picture 4" descr="NilesSugarCaneMill">
            <a:extLst>
              <a:ext uri="{FF2B5EF4-FFF2-40B4-BE49-F238E27FC236}">
                <a16:creationId xmlns:a16="http://schemas.microsoft.com/office/drawing/2014/main" id="{AA430830-4D57-4B15-88C4-FD895D1B8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122"/>
          <a:stretch>
            <a:fillRect/>
          </a:stretch>
        </p:blipFill>
        <p:spPr bwMode="auto">
          <a:xfrm>
            <a:off x="4724400" y="3090863"/>
            <a:ext cx="24384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diarrhea-2">
            <a:extLst>
              <a:ext uri="{FF2B5EF4-FFF2-40B4-BE49-F238E27FC236}">
                <a16:creationId xmlns:a16="http://schemas.microsoft.com/office/drawing/2014/main" id="{EA68C57C-B6F7-4277-A7C2-20071AA17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1787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8" descr="ANd9GcSLL4jTnLFIZsrvy1vRdKVK500S0-8Q_11hwlXqO5ofBteFVWo&amp;t=1&amp;usg=__keAE1PfipLzqWkVtMztVU5JBLxY=">
            <a:extLst>
              <a:ext uri="{FF2B5EF4-FFF2-40B4-BE49-F238E27FC236}">
                <a16:creationId xmlns:a16="http://schemas.microsoft.com/office/drawing/2014/main" id="{2D52FB7D-7B4D-4AE4-A702-6724F8F5F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513" y="1600200"/>
            <a:ext cx="15890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9">
            <a:extLst>
              <a:ext uri="{FF2B5EF4-FFF2-40B4-BE49-F238E27FC236}">
                <a16:creationId xmlns:a16="http://schemas.microsoft.com/office/drawing/2014/main" id="{FE3EA62D-8D9B-4D1B-93D4-64DC0B1FC1AC}"/>
              </a:ext>
            </a:extLst>
          </p:cNvPr>
          <p:cNvSpPr txBox="1">
            <a:spLocks noChangeArrowheads="1"/>
          </p:cNvSpPr>
          <p:nvPr/>
        </p:nvSpPr>
        <p:spPr bwMode="auto">
          <a:xfrm>
            <a:off x="1219200" y="2895600"/>
            <a:ext cx="838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a:p>
        </p:txBody>
      </p:sp>
      <p:sp>
        <p:nvSpPr>
          <p:cNvPr id="18439" name="Text Box 10">
            <a:extLst>
              <a:ext uri="{FF2B5EF4-FFF2-40B4-BE49-F238E27FC236}">
                <a16:creationId xmlns:a16="http://schemas.microsoft.com/office/drawing/2014/main" id="{F3F4FDBD-0275-43C2-BA9D-81943ECF8F5F}"/>
              </a:ext>
            </a:extLst>
          </p:cNvPr>
          <p:cNvSpPr txBox="1">
            <a:spLocks noChangeArrowheads="1"/>
          </p:cNvSpPr>
          <p:nvPr/>
        </p:nvSpPr>
        <p:spPr bwMode="auto">
          <a:xfrm>
            <a:off x="609600" y="2316163"/>
            <a:ext cx="9906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sz="1200"/>
              <a:t>Dysentery</a:t>
            </a:r>
          </a:p>
        </p:txBody>
      </p:sp>
      <p:sp>
        <p:nvSpPr>
          <p:cNvPr id="18440" name="Text Box 11">
            <a:extLst>
              <a:ext uri="{FF2B5EF4-FFF2-40B4-BE49-F238E27FC236}">
                <a16:creationId xmlns:a16="http://schemas.microsoft.com/office/drawing/2014/main" id="{78EFA52D-BEFF-4589-9437-D6A8977D3ADC}"/>
              </a:ext>
            </a:extLst>
          </p:cNvPr>
          <p:cNvSpPr txBox="1">
            <a:spLocks noChangeArrowheads="1"/>
          </p:cNvSpPr>
          <p:nvPr/>
        </p:nvSpPr>
        <p:spPr bwMode="auto">
          <a:xfrm>
            <a:off x="2971800" y="3810000"/>
            <a:ext cx="609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sz="1200"/>
              <a:t>Yaws</a:t>
            </a:r>
          </a:p>
        </p:txBody>
      </p:sp>
      <p:sp>
        <p:nvSpPr>
          <p:cNvPr id="18441" name="Text Box 14">
            <a:extLst>
              <a:ext uri="{FF2B5EF4-FFF2-40B4-BE49-F238E27FC236}">
                <a16:creationId xmlns:a16="http://schemas.microsoft.com/office/drawing/2014/main" id="{DF9F4F8D-D033-40DB-90BA-76CE7B759BA4}"/>
              </a:ext>
            </a:extLst>
          </p:cNvPr>
          <p:cNvSpPr txBox="1">
            <a:spLocks noChangeArrowheads="1"/>
          </p:cNvSpPr>
          <p:nvPr/>
        </p:nvSpPr>
        <p:spPr bwMode="auto">
          <a:xfrm>
            <a:off x="4953000" y="4602163"/>
            <a:ext cx="19812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sz="1200"/>
              <a:t>Dangerous mill machinery</a:t>
            </a:r>
          </a:p>
        </p:txBody>
      </p:sp>
      <p:pic>
        <p:nvPicPr>
          <p:cNvPr id="29705" name="Picture 17" descr="sugar_cane_quer_RTR1P9VR_3">
            <a:extLst>
              <a:ext uri="{FF2B5EF4-FFF2-40B4-BE49-F238E27FC236}">
                <a16:creationId xmlns:a16="http://schemas.microsoft.com/office/drawing/2014/main" id="{A3A026E2-B852-4AC5-A1F3-911DB5978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25" y="228600"/>
            <a:ext cx="36480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8">
            <a:extLst>
              <a:ext uri="{FF2B5EF4-FFF2-40B4-BE49-F238E27FC236}">
                <a16:creationId xmlns:a16="http://schemas.microsoft.com/office/drawing/2014/main" id="{871DF7DC-26BA-455B-9C03-1A066CF947BB}"/>
              </a:ext>
            </a:extLst>
          </p:cNvPr>
          <p:cNvSpPr txBox="1">
            <a:spLocks noChangeArrowheads="1"/>
          </p:cNvSpPr>
          <p:nvPr/>
        </p:nvSpPr>
        <p:spPr bwMode="auto">
          <a:xfrm>
            <a:off x="6172200" y="2620963"/>
            <a:ext cx="19050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sz="1200"/>
              <a:t>Harsh working conditions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3F538-56B0-4461-BCEC-93B764530975}"/>
              </a:ext>
            </a:extLst>
          </p:cNvPr>
          <p:cNvSpPr>
            <a:spLocks noGrp="1"/>
          </p:cNvSpPr>
          <p:nvPr>
            <p:ph idx="1"/>
          </p:nvPr>
        </p:nvSpPr>
        <p:spPr/>
        <p:txBody>
          <a:bodyPr>
            <a:normAutofit fontScale="92500" lnSpcReduction="10000"/>
          </a:bodyPr>
          <a:lstStyle/>
          <a:p>
            <a:pPr eaLnBrk="1" hangingPunct="1">
              <a:lnSpc>
                <a:spcPct val="80000"/>
              </a:lnSpc>
              <a:buFont typeface="Arial" charset="0"/>
              <a:buNone/>
              <a:defRPr/>
            </a:pPr>
            <a:r>
              <a:rPr lang="en-US" sz="2700" dirty="0">
                <a:latin typeface="Arial" charset="0"/>
                <a:ea typeface="+mn-ea"/>
                <a:cs typeface="+mn-cs"/>
              </a:rPr>
              <a:t>	</a:t>
            </a:r>
            <a:r>
              <a:rPr lang="en-US" dirty="0">
                <a:latin typeface="Arial" charset="0"/>
                <a:ea typeface="+mn-ea"/>
                <a:cs typeface="+mn-cs"/>
              </a:rPr>
              <a:t>  Free Whites and Free Blacks</a:t>
            </a:r>
          </a:p>
          <a:p>
            <a:pPr lvl="2" eaLnBrk="1" hangingPunct="1">
              <a:lnSpc>
                <a:spcPct val="80000"/>
              </a:lnSpc>
              <a:buFont typeface="Arial" charset="0"/>
              <a:buChar char="•"/>
              <a:defRPr/>
            </a:pPr>
            <a:r>
              <a:rPr lang="en-US" dirty="0">
                <a:latin typeface="Arial" charset="0"/>
                <a:ea typeface="+mn-ea"/>
              </a:rPr>
              <a:t>In Saint Dominique, there were three groups of free people; wealthy whites, less well off whites, and free blacks.</a:t>
            </a:r>
          </a:p>
          <a:p>
            <a:pPr lvl="2" eaLnBrk="1" hangingPunct="1">
              <a:lnSpc>
                <a:spcPct val="80000"/>
              </a:lnSpc>
              <a:buFont typeface="Arial" charset="0"/>
              <a:buChar char="•"/>
              <a:defRPr/>
            </a:pPr>
            <a:r>
              <a:rPr lang="en-US" dirty="0">
                <a:latin typeface="Arial" charset="0"/>
                <a:ea typeface="+mn-ea"/>
              </a:rPr>
              <a:t>Only a very wealthy man could afford the capital to invest in the land, machinery, and slaves needed to establish a sugar plantation.  (Used wealth to establish political power).</a:t>
            </a:r>
          </a:p>
          <a:p>
            <a:pPr lvl="2" eaLnBrk="1" hangingPunct="1">
              <a:lnSpc>
                <a:spcPct val="80000"/>
              </a:lnSpc>
              <a:buFont typeface="Arial" charset="0"/>
              <a:buChar char="•"/>
              <a:defRPr/>
            </a:pPr>
            <a:r>
              <a:rPr lang="en-US" dirty="0">
                <a:latin typeface="Arial" charset="0"/>
                <a:ea typeface="+mn-ea"/>
              </a:rPr>
              <a:t>Slave owners who fathered children by female slaves often gave both mother and child freedom (Manumission).</a:t>
            </a:r>
          </a:p>
          <a:p>
            <a:pPr lvl="2" eaLnBrk="1" hangingPunct="1">
              <a:lnSpc>
                <a:spcPct val="80000"/>
              </a:lnSpc>
              <a:buFont typeface="Arial" charset="0"/>
              <a:buChar char="•"/>
              <a:defRPr/>
            </a:pPr>
            <a:r>
              <a:rPr lang="en-US" dirty="0">
                <a:latin typeface="Arial" charset="0"/>
                <a:ea typeface="+mn-ea"/>
              </a:rPr>
              <a:t>The largest group of freed slaves in the French, Spanish, and Portuguese colonies came from self purchase.</a:t>
            </a:r>
          </a:p>
          <a:p>
            <a:pPr lvl="2" eaLnBrk="1" hangingPunct="1">
              <a:lnSpc>
                <a:spcPct val="80000"/>
              </a:lnSpc>
              <a:buFont typeface="Arial" charset="0"/>
              <a:buChar char="•"/>
              <a:defRPr/>
            </a:pPr>
            <a:r>
              <a:rPr lang="en-US" dirty="0">
                <a:latin typeface="Arial" charset="0"/>
                <a:ea typeface="+mn-ea"/>
              </a:rPr>
              <a:t>Runaway slaves known as maroons were also free.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63D14C9-5B51-49A6-8A4C-027850641300}"/>
              </a:ext>
            </a:extLst>
          </p:cNvPr>
          <p:cNvSpPr>
            <a:spLocks/>
          </p:cNvSpPr>
          <p:nvPr/>
        </p:nvSpPr>
        <p:spPr bwMode="auto">
          <a:xfrm>
            <a:off x="152400" y="54102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In the Caribbean runaways were known as maroons and were especially numerous in the mountainous interiors of Jamaica.</a:t>
            </a:r>
            <a:endParaRPr lang="en-US">
              <a:latin typeface="Arial" charset="0"/>
              <a:ea typeface="ＭＳ Ｐゴシック" charset="0"/>
              <a:cs typeface="Arial" charset="0"/>
            </a:endParaRPr>
          </a:p>
        </p:txBody>
      </p:sp>
      <p:pic>
        <p:nvPicPr>
          <p:cNvPr id="31746" name="Picture 4" descr="maroons-en">
            <a:extLst>
              <a:ext uri="{FF2B5EF4-FFF2-40B4-BE49-F238E27FC236}">
                <a16:creationId xmlns:a16="http://schemas.microsoft.com/office/drawing/2014/main" id="{7A541D51-4BA6-4EB1-AB9F-77DEE21E7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342900"/>
            <a:ext cx="36480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921006CF-74DA-455E-92B1-D33085D95E46}"/>
              </a:ext>
            </a:extLst>
          </p:cNvPr>
          <p:cNvSpPr>
            <a:spLocks noGrp="1"/>
          </p:cNvSpPr>
          <p:nvPr>
            <p:ph type="title"/>
          </p:nvPr>
        </p:nvSpPr>
        <p:spPr/>
        <p:txBody>
          <a:bodyPr/>
          <a:lstStyle/>
          <a:p>
            <a:pPr algn="l" eaLnBrk="1" hangingPunct="1"/>
            <a:r>
              <a:rPr lang="en-US" altLang="en-US" dirty="0">
                <a:latin typeface="Arial" panose="020B0604020202020204" pitchFamily="34" charset="0"/>
              </a:rPr>
              <a:t>  Plantations in the West Indies</a:t>
            </a:r>
          </a:p>
        </p:txBody>
      </p:sp>
      <p:sp>
        <p:nvSpPr>
          <p:cNvPr id="14338" name="Content Placeholder 2">
            <a:extLst>
              <a:ext uri="{FF2B5EF4-FFF2-40B4-BE49-F238E27FC236}">
                <a16:creationId xmlns:a16="http://schemas.microsoft.com/office/drawing/2014/main" id="{E24E0DC5-AA35-433D-ADB8-EC494EF653AF}"/>
              </a:ext>
            </a:extLst>
          </p:cNvPr>
          <p:cNvSpPr>
            <a:spLocks noGrp="1"/>
          </p:cNvSpPr>
          <p:nvPr>
            <p:ph idx="1"/>
          </p:nvPr>
        </p:nvSpPr>
        <p:spPr>
          <a:xfrm>
            <a:off x="457200" y="1600200"/>
            <a:ext cx="8229600" cy="3886200"/>
          </a:xfrm>
        </p:spPr>
        <p:txBody>
          <a:bodyPr/>
          <a:lstStyle/>
          <a:p>
            <a:pPr eaLnBrk="1" hangingPunct="1">
              <a:buFont typeface="Arial" panose="020B0604020202020204" pitchFamily="34" charset="0"/>
              <a:buNone/>
            </a:pPr>
            <a:r>
              <a:rPr lang="en-US" altLang="en-US" dirty="0">
                <a:latin typeface="Arial" panose="020B0604020202020204" pitchFamily="34" charset="0"/>
              </a:rPr>
              <a:t>	  Colonization Before 1650</a:t>
            </a:r>
          </a:p>
          <a:p>
            <a:pPr lvl="2" eaLnBrk="1" hangingPunct="1"/>
            <a:r>
              <a:rPr lang="en-US" altLang="en-US" dirty="0">
                <a:latin typeface="Arial" panose="020B0604020202020204" pitchFamily="34" charset="0"/>
              </a:rPr>
              <a:t>Spanish introduced sugar cane to the West Indies.</a:t>
            </a:r>
          </a:p>
          <a:p>
            <a:pPr lvl="2" eaLnBrk="1" hangingPunct="1"/>
            <a:r>
              <a:rPr lang="en-US" altLang="en-US" dirty="0">
                <a:latin typeface="Arial" panose="020B0604020202020204" pitchFamily="34" charset="0"/>
              </a:rPr>
              <a:t>Tobacco production became popular because of chartered companies and the availability of indentured servants.</a:t>
            </a:r>
          </a:p>
          <a:p>
            <a:pPr lvl="2" eaLnBrk="1" hangingPunct="1"/>
            <a:r>
              <a:rPr lang="en-US" altLang="en-US" dirty="0">
                <a:latin typeface="Arial" panose="020B0604020202020204" pitchFamily="34" charset="0"/>
              </a:rPr>
              <a:t>Dutch planters were expelled from Brazil by the Portuguese and brought the Brazilian system of sugar plantations to the West Indies.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AE276B7-3361-4A92-9FF2-E09F43140209}"/>
              </a:ext>
            </a:extLst>
          </p:cNvPr>
          <p:cNvSpPr>
            <a:spLocks noGrp="1"/>
          </p:cNvSpPr>
          <p:nvPr>
            <p:ph type="title"/>
          </p:nvPr>
        </p:nvSpPr>
        <p:spPr>
          <a:xfrm>
            <a:off x="152400" y="76200"/>
            <a:ext cx="8763000" cy="990600"/>
          </a:xfrm>
        </p:spPr>
        <p:txBody>
          <a:bodyPr/>
          <a:lstStyle/>
          <a:p>
            <a:pPr algn="l" eaLnBrk="1" hangingPunct="1"/>
            <a:r>
              <a:rPr lang="en-US" altLang="en-US" dirty="0">
                <a:latin typeface="Arial" panose="020B0604020202020204" pitchFamily="34" charset="0"/>
              </a:rPr>
              <a:t>  Creating the Atlantic Economy</a:t>
            </a:r>
          </a:p>
        </p:txBody>
      </p:sp>
      <p:sp>
        <p:nvSpPr>
          <p:cNvPr id="3" name="Content Placeholder 2">
            <a:extLst>
              <a:ext uri="{FF2B5EF4-FFF2-40B4-BE49-F238E27FC236}">
                <a16:creationId xmlns:a16="http://schemas.microsoft.com/office/drawing/2014/main" id="{B8C32C73-35F3-4E98-924C-BD20D3CD3A1F}"/>
              </a:ext>
            </a:extLst>
          </p:cNvPr>
          <p:cNvSpPr>
            <a:spLocks noGrp="1"/>
          </p:cNvSpPr>
          <p:nvPr>
            <p:ph idx="1"/>
          </p:nvPr>
        </p:nvSpPr>
        <p:spPr/>
        <p:txBody>
          <a:bodyPr>
            <a:normAutofit fontScale="92500" lnSpcReduction="10000"/>
          </a:bodyPr>
          <a:lstStyle/>
          <a:p>
            <a:pPr eaLnBrk="1" hangingPunct="1">
              <a:lnSpc>
                <a:spcPct val="80000"/>
              </a:lnSpc>
              <a:buFont typeface="Arial" charset="0"/>
              <a:buNone/>
              <a:defRPr/>
            </a:pPr>
            <a:r>
              <a:rPr lang="en-US" dirty="0">
                <a:latin typeface="Arial" charset="0"/>
                <a:ea typeface="+mn-ea"/>
                <a:cs typeface="+mn-cs"/>
              </a:rPr>
              <a:t>	  Capitalism and Mercantilism</a:t>
            </a:r>
          </a:p>
          <a:p>
            <a:pPr lvl="2" eaLnBrk="1" hangingPunct="1">
              <a:lnSpc>
                <a:spcPct val="80000"/>
              </a:lnSpc>
              <a:buFont typeface="Arial" charset="0"/>
              <a:buChar char="•"/>
              <a:defRPr/>
            </a:pPr>
            <a:r>
              <a:rPr lang="en-US" dirty="0">
                <a:latin typeface="Arial" charset="0"/>
                <a:ea typeface="+mn-ea"/>
              </a:rPr>
              <a:t>Capitalism and mercantilism established the framework within which government protected private enterprise.</a:t>
            </a:r>
          </a:p>
          <a:p>
            <a:pPr lvl="2" eaLnBrk="1" hangingPunct="1">
              <a:lnSpc>
                <a:spcPct val="80000"/>
              </a:lnSpc>
              <a:buFont typeface="Arial" charset="0"/>
              <a:buChar char="•"/>
              <a:defRPr/>
            </a:pPr>
            <a:r>
              <a:rPr lang="en-US" dirty="0">
                <a:latin typeface="Arial" charset="0"/>
                <a:ea typeface="+mn-ea"/>
              </a:rPr>
              <a:t>Early mechanisms of capitalism were banks, joint stock companies, stock exchanges, and insurance.</a:t>
            </a:r>
          </a:p>
          <a:p>
            <a:pPr lvl="2" eaLnBrk="1" hangingPunct="1">
              <a:lnSpc>
                <a:spcPct val="80000"/>
              </a:lnSpc>
              <a:buFont typeface="Arial" charset="0"/>
              <a:buChar char="•"/>
              <a:defRPr/>
            </a:pPr>
            <a:r>
              <a:rPr lang="en-US" dirty="0">
                <a:latin typeface="Arial" charset="0"/>
                <a:ea typeface="+mn-ea"/>
              </a:rPr>
              <a:t>Mercantilism was a number of state policies that promoted private investment in overseas trade and accumulation of capital in the form of precious metals.</a:t>
            </a:r>
          </a:p>
          <a:p>
            <a:pPr lvl="2" eaLnBrk="1" hangingPunct="1">
              <a:lnSpc>
                <a:spcPct val="80000"/>
              </a:lnSpc>
              <a:buFont typeface="Arial" charset="0"/>
              <a:buChar char="•"/>
              <a:defRPr/>
            </a:pPr>
            <a:r>
              <a:rPr lang="en-US" dirty="0">
                <a:latin typeface="Arial" charset="0"/>
                <a:ea typeface="+mn-ea"/>
              </a:rPr>
              <a:t>The instruments of mercantilism included chartered companies and the use of military force to pursue commercial dominance. </a:t>
            </a:r>
          </a:p>
          <a:p>
            <a:pPr lvl="2" eaLnBrk="1" hangingPunct="1">
              <a:lnSpc>
                <a:spcPct val="80000"/>
              </a:lnSpc>
              <a:buFont typeface="Arial" charset="0"/>
              <a:buChar char="•"/>
              <a:defRPr/>
            </a:pPr>
            <a:r>
              <a:rPr lang="en-US" dirty="0">
                <a:latin typeface="Arial" charset="0"/>
                <a:ea typeface="+mn-ea"/>
              </a:rPr>
              <a:t>The French and English eliminated the Dutch in a series of war and then used high tariffs to prevent foreigners from gaining access to trade with their colonies.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F2D1FCA-47C3-4672-959F-F520B5FF0186}"/>
              </a:ext>
            </a:extLst>
          </p:cNvPr>
          <p:cNvSpPr>
            <a:spLocks/>
          </p:cNvSpPr>
          <p:nvPr/>
        </p:nvSpPr>
        <p:spPr bwMode="auto">
          <a:xfrm>
            <a:off x="152400" y="55626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cs typeface="Arial" panose="020B0604020202020204" pitchFamily="34" charset="0"/>
              </a:rPr>
              <a:t>The essence of early modern capitalism was the expansion of credit and the development of large financial institutions – banks, stock exchanges, and chartered trading companies.</a:t>
            </a:r>
            <a:endParaRPr lang="en-US" altLang="en-US" sz="1800">
              <a:cs typeface="Arial" panose="020B0604020202020204" pitchFamily="34" charset="0"/>
            </a:endParaRPr>
          </a:p>
        </p:txBody>
      </p:sp>
      <p:pic>
        <p:nvPicPr>
          <p:cNvPr id="33794" name="Picture 4" descr="ing4">
            <a:extLst>
              <a:ext uri="{FF2B5EF4-FFF2-40B4-BE49-F238E27FC236}">
                <a16:creationId xmlns:a16="http://schemas.microsoft.com/office/drawing/2014/main" id="{8FF9226D-04EF-460A-BEE7-AD898606D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40386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a:extLst>
              <a:ext uri="{FF2B5EF4-FFF2-40B4-BE49-F238E27FC236}">
                <a16:creationId xmlns:a16="http://schemas.microsoft.com/office/drawing/2014/main" id="{69620A08-2646-411B-8E2C-EE212C496484}"/>
              </a:ext>
            </a:extLst>
          </p:cNvPr>
          <p:cNvSpPr txBox="1">
            <a:spLocks noChangeArrowheads="1"/>
          </p:cNvSpPr>
          <p:nvPr/>
        </p:nvSpPr>
        <p:spPr bwMode="auto">
          <a:xfrm>
            <a:off x="1905000" y="2925763"/>
            <a:ext cx="1066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sz="1200"/>
              <a:t>Dutch banks</a:t>
            </a:r>
          </a:p>
        </p:txBody>
      </p:sp>
      <p:pic>
        <p:nvPicPr>
          <p:cNvPr id="33796" name="Picture 7" descr="Trading floor Amsterdam Exchange">
            <a:extLst>
              <a:ext uri="{FF2B5EF4-FFF2-40B4-BE49-F238E27FC236}">
                <a16:creationId xmlns:a16="http://schemas.microsoft.com/office/drawing/2014/main" id="{23EFD9DA-310E-45BF-918B-5776CD78C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1524000"/>
            <a:ext cx="39814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8">
            <a:extLst>
              <a:ext uri="{FF2B5EF4-FFF2-40B4-BE49-F238E27FC236}">
                <a16:creationId xmlns:a16="http://schemas.microsoft.com/office/drawing/2014/main" id="{62FA0AB1-FC2C-4D44-A9D9-BF7CE5535FC0}"/>
              </a:ext>
            </a:extLst>
          </p:cNvPr>
          <p:cNvSpPr txBox="1">
            <a:spLocks noChangeArrowheads="1"/>
          </p:cNvSpPr>
          <p:nvPr/>
        </p:nvSpPr>
        <p:spPr bwMode="auto">
          <a:xfrm>
            <a:off x="5867400" y="4297363"/>
            <a:ext cx="19050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sz="1200"/>
              <a:t>Amsterdam Exchange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7BC2AC4-15FC-4B7C-B76C-A9F7168A7747}"/>
              </a:ext>
            </a:extLst>
          </p:cNvPr>
          <p:cNvSpPr>
            <a:spLocks/>
          </p:cNvSpPr>
          <p:nvPr/>
        </p:nvSpPr>
        <p:spPr bwMode="auto">
          <a:xfrm>
            <a:off x="152400" y="5029200"/>
            <a:ext cx="88392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Mercantilism is defined by government policies, like the English Navigation Acts, that promote overseas trade between a country and its colonies to accumulate precious metals by requiring colonies to trade only with the mother country.</a:t>
            </a:r>
            <a:endParaRPr lang="en-US">
              <a:latin typeface="Arial" charset="0"/>
              <a:ea typeface="ＭＳ Ｐゴシック" charset="0"/>
              <a:cs typeface="Arial" charset="0"/>
            </a:endParaRPr>
          </a:p>
        </p:txBody>
      </p:sp>
      <p:pic>
        <p:nvPicPr>
          <p:cNvPr id="34818" name="Picture 4" descr="United+East+India+Co+-+alt">
            <a:extLst>
              <a:ext uri="{FF2B5EF4-FFF2-40B4-BE49-F238E27FC236}">
                <a16:creationId xmlns:a16="http://schemas.microsoft.com/office/drawing/2014/main" id="{EEAF4850-87ED-4E79-9F39-127BE6B8F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6800"/>
            <a:ext cx="35052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5">
            <a:extLst>
              <a:ext uri="{FF2B5EF4-FFF2-40B4-BE49-F238E27FC236}">
                <a16:creationId xmlns:a16="http://schemas.microsoft.com/office/drawing/2014/main" id="{7523E84C-013B-4AF7-A32E-AFF450C02A87}"/>
              </a:ext>
            </a:extLst>
          </p:cNvPr>
          <p:cNvSpPr txBox="1">
            <a:spLocks noChangeArrowheads="1"/>
          </p:cNvSpPr>
          <p:nvPr/>
        </p:nvSpPr>
        <p:spPr bwMode="auto">
          <a:xfrm>
            <a:off x="5334000" y="3429000"/>
            <a:ext cx="2133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sz="1200"/>
              <a:t>Dutch East India Company</a:t>
            </a:r>
          </a:p>
        </p:txBody>
      </p:sp>
      <p:pic>
        <p:nvPicPr>
          <p:cNvPr id="34820" name="Picture 7" descr="DutchWestIndiesCampaignflag_1621-1798">
            <a:extLst>
              <a:ext uri="{FF2B5EF4-FFF2-40B4-BE49-F238E27FC236}">
                <a16:creationId xmlns:a16="http://schemas.microsoft.com/office/drawing/2014/main" id="{A48F5007-649C-4ADD-B2D9-8FECFDC8E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95375"/>
            <a:ext cx="35052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8">
            <a:extLst>
              <a:ext uri="{FF2B5EF4-FFF2-40B4-BE49-F238E27FC236}">
                <a16:creationId xmlns:a16="http://schemas.microsoft.com/office/drawing/2014/main" id="{118432D9-9DFC-4E1C-A1BB-54B370204B39}"/>
              </a:ext>
            </a:extLst>
          </p:cNvPr>
          <p:cNvSpPr txBox="1">
            <a:spLocks noChangeArrowheads="1"/>
          </p:cNvSpPr>
          <p:nvPr/>
        </p:nvSpPr>
        <p:spPr bwMode="auto">
          <a:xfrm>
            <a:off x="1295400" y="3459163"/>
            <a:ext cx="21336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sz="1200"/>
              <a:t>Dutch West India Company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a:extLst>
              <a:ext uri="{FF2B5EF4-FFF2-40B4-BE49-F238E27FC236}">
                <a16:creationId xmlns:a16="http://schemas.microsoft.com/office/drawing/2014/main" id="{7A9B9046-386D-4B03-9DB1-5458D6565265}"/>
              </a:ext>
            </a:extLst>
          </p:cNvPr>
          <p:cNvSpPr>
            <a:spLocks noGrp="1"/>
          </p:cNvSpPr>
          <p:nvPr>
            <p:ph idx="1"/>
          </p:nvPr>
        </p:nvSpPr>
        <p:spPr/>
        <p:txBody>
          <a:bodyPr/>
          <a:lstStyle/>
          <a:p>
            <a:pPr eaLnBrk="1" hangingPunct="1">
              <a:lnSpc>
                <a:spcPct val="80000"/>
              </a:lnSpc>
              <a:buFont typeface="Arial" panose="020B0604020202020204" pitchFamily="34" charset="0"/>
              <a:buNone/>
            </a:pPr>
            <a:r>
              <a:rPr lang="en-US" altLang="en-US" dirty="0">
                <a:latin typeface="Arial" panose="020B0604020202020204" pitchFamily="34" charset="0"/>
              </a:rPr>
              <a:t>	  The Atlantic Circuit</a:t>
            </a:r>
          </a:p>
          <a:p>
            <a:pPr lvl="2" eaLnBrk="1" hangingPunct="1">
              <a:lnSpc>
                <a:spcPct val="80000"/>
              </a:lnSpc>
            </a:pPr>
            <a:r>
              <a:rPr lang="en-US" altLang="en-US" dirty="0">
                <a:latin typeface="Arial" panose="020B0604020202020204" pitchFamily="34" charset="0"/>
              </a:rPr>
              <a:t>The Atlantic Circuit was a network of trade routes going from Europe, to Africa, from Africa to the plantation colonies of the Americas and then from colonies to Europe.</a:t>
            </a:r>
          </a:p>
          <a:p>
            <a:pPr lvl="2" eaLnBrk="1" hangingPunct="1">
              <a:lnSpc>
                <a:spcPct val="80000"/>
              </a:lnSpc>
            </a:pPr>
            <a:r>
              <a:rPr lang="en-US" altLang="en-US" dirty="0">
                <a:latin typeface="Arial" panose="020B0604020202020204" pitchFamily="34" charset="0"/>
              </a:rPr>
              <a:t>The Slave Trade was a highly specialized business in which chartered companies and then private traders who purchased them for sale, packed them into specially designed ships, and then delivered them for sale.</a:t>
            </a:r>
          </a:p>
          <a:p>
            <a:pPr lvl="2" eaLnBrk="1" hangingPunct="1">
              <a:lnSpc>
                <a:spcPct val="80000"/>
              </a:lnSpc>
            </a:pPr>
            <a:r>
              <a:rPr lang="en-US" altLang="en-US" dirty="0">
                <a:latin typeface="Arial" panose="020B0604020202020204" pitchFamily="34" charset="0"/>
              </a:rPr>
              <a:t>Disease, maltreatment, suicide, and psychological depression all contributed to the average death rate of 1 out of 6 slaves on the Middle Passage.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41BBBBE-B3FD-417A-9237-3F5316209C83}"/>
              </a:ext>
            </a:extLst>
          </p:cNvPr>
          <p:cNvSpPr>
            <a:spLocks/>
          </p:cNvSpPr>
          <p:nvPr/>
        </p:nvSpPr>
        <p:spPr bwMode="auto">
          <a:xfrm>
            <a:off x="152400" y="54102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The heart of The Atlantic Circuit was a clockwise </a:t>
            </a:r>
          </a:p>
          <a:p>
            <a:pPr algn="ctr">
              <a:defRPr/>
            </a:pPr>
            <a:r>
              <a:rPr lang="en-US" sz="2400">
                <a:latin typeface="Arial" charset="0"/>
                <a:ea typeface="ＭＳ Ｐゴシック" charset="0"/>
                <a:cs typeface="Arial" charset="0"/>
              </a:rPr>
              <a:t>network of sea routes that used prevailing winds </a:t>
            </a:r>
          </a:p>
          <a:p>
            <a:pPr algn="ctr">
              <a:defRPr/>
            </a:pPr>
            <a:r>
              <a:rPr lang="en-US" sz="2400">
                <a:latin typeface="Arial" charset="0"/>
                <a:ea typeface="ＭＳ Ｐゴシック" charset="0"/>
                <a:cs typeface="Arial" charset="0"/>
              </a:rPr>
              <a:t>and currents to propel their ships.</a:t>
            </a:r>
            <a:endParaRPr lang="en-US">
              <a:latin typeface="Arial" charset="0"/>
              <a:ea typeface="ＭＳ Ｐゴシック" charset="0"/>
              <a:cs typeface="Arial" charset="0"/>
            </a:endParaRPr>
          </a:p>
        </p:txBody>
      </p:sp>
      <p:pic>
        <p:nvPicPr>
          <p:cNvPr id="36866" name="Picture 3" descr="TriangularTradeMap%2008">
            <a:extLst>
              <a:ext uri="{FF2B5EF4-FFF2-40B4-BE49-F238E27FC236}">
                <a16:creationId xmlns:a16="http://schemas.microsoft.com/office/drawing/2014/main" id="{04A71C6F-74FA-4E46-A6CD-2D56CFFE3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451"/>
          <a:stretch>
            <a:fillRect/>
          </a:stretch>
        </p:blipFill>
        <p:spPr bwMode="auto">
          <a:xfrm>
            <a:off x="762000" y="304800"/>
            <a:ext cx="7543800"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3644D80-EF61-4DEB-9965-30B0EC566F53}"/>
              </a:ext>
            </a:extLst>
          </p:cNvPr>
          <p:cNvSpPr>
            <a:spLocks/>
          </p:cNvSpPr>
          <p:nvPr/>
        </p:nvSpPr>
        <p:spPr bwMode="auto">
          <a:xfrm>
            <a:off x="152400" y="55626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The increased demand for sugar led to an increase in the flow of slaves from Africa to the New World via the Middle Passage.</a:t>
            </a:r>
          </a:p>
        </p:txBody>
      </p:sp>
      <p:pic>
        <p:nvPicPr>
          <p:cNvPr id="37890" name="Picture 6" descr="diaspora">
            <a:extLst>
              <a:ext uri="{FF2B5EF4-FFF2-40B4-BE49-F238E27FC236}">
                <a16:creationId xmlns:a16="http://schemas.microsoft.com/office/drawing/2014/main" id="{BDA7E9D8-CB64-41DE-80F1-14D769CB1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3152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447995E-12F4-4825-857D-9A3102BA1D74}"/>
              </a:ext>
            </a:extLst>
          </p:cNvPr>
          <p:cNvSpPr>
            <a:spLocks/>
          </p:cNvSpPr>
          <p:nvPr/>
        </p:nvSpPr>
        <p:spPr bwMode="auto">
          <a:xfrm>
            <a:off x="0" y="5562600"/>
            <a:ext cx="914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200">
                <a:latin typeface="Arial" charset="0"/>
                <a:ea typeface="ＭＳ Ｐゴシック" charset="0"/>
                <a:cs typeface="Arial" charset="0"/>
              </a:rPr>
              <a:t>For the 6 to 10 week voyage, slaves were transported in </a:t>
            </a:r>
          </a:p>
          <a:p>
            <a:pPr algn="ctr">
              <a:defRPr/>
            </a:pPr>
            <a:r>
              <a:rPr lang="en-US" sz="2200">
                <a:latin typeface="Arial" charset="0"/>
                <a:ea typeface="ＭＳ Ｐゴシック" charset="0"/>
                <a:cs typeface="Arial" charset="0"/>
              </a:rPr>
              <a:t>modified ships that had additional platforms on which the </a:t>
            </a:r>
          </a:p>
          <a:p>
            <a:pPr algn="ctr">
              <a:defRPr/>
            </a:pPr>
            <a:r>
              <a:rPr lang="en-US" sz="2200">
                <a:latin typeface="Arial" charset="0"/>
                <a:ea typeface="ＭＳ Ｐゴシック" charset="0"/>
                <a:cs typeface="Arial" charset="0"/>
              </a:rPr>
              <a:t>human cargo was packed as tightly as possible. </a:t>
            </a:r>
          </a:p>
        </p:txBody>
      </p:sp>
      <p:pic>
        <p:nvPicPr>
          <p:cNvPr id="38914" name="Picture 3" descr="484_xwvgqy0ytm">
            <a:extLst>
              <a:ext uri="{FF2B5EF4-FFF2-40B4-BE49-F238E27FC236}">
                <a16:creationId xmlns:a16="http://schemas.microsoft.com/office/drawing/2014/main" id="{E5068979-DE9F-4BD0-8312-643FF551C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200"/>
          <a:stretch>
            <a:fillRect/>
          </a:stretch>
        </p:blipFill>
        <p:spPr bwMode="auto">
          <a:xfrm>
            <a:off x="3048000" y="31242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middle_passage">
            <a:extLst>
              <a:ext uri="{FF2B5EF4-FFF2-40B4-BE49-F238E27FC236}">
                <a16:creationId xmlns:a16="http://schemas.microsoft.com/office/drawing/2014/main" id="{3AD4C9DE-C881-471B-980C-33DBD6093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
            <a:ext cx="43434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18_abstract_iro306362_brookesdiagram2">
            <a:extLst>
              <a:ext uri="{FF2B5EF4-FFF2-40B4-BE49-F238E27FC236}">
                <a16:creationId xmlns:a16="http://schemas.microsoft.com/office/drawing/2014/main" id="{05ED182A-33DE-4D5F-AA06-DF17EBB87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279"/>
          <a:stretch>
            <a:fillRect/>
          </a:stretch>
        </p:blipFill>
        <p:spPr bwMode="auto">
          <a:xfrm>
            <a:off x="228600" y="152400"/>
            <a:ext cx="42672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AD6148C-A491-4E56-8C74-511F43590641}"/>
              </a:ext>
            </a:extLst>
          </p:cNvPr>
          <p:cNvSpPr>
            <a:spLocks/>
          </p:cNvSpPr>
          <p:nvPr/>
        </p:nvSpPr>
        <p:spPr bwMode="auto">
          <a:xfrm>
            <a:off x="152400" y="54864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Aboard slave ships there was a 11% - 12% mortality rate for slaves and crew. Some deaths resulted from jumping overboard, depression, dysentery, smallpox and malaria.</a:t>
            </a:r>
          </a:p>
        </p:txBody>
      </p:sp>
      <p:pic>
        <p:nvPicPr>
          <p:cNvPr id="39938" name="Picture 3" descr="AfricanSlaveTradePoster">
            <a:extLst>
              <a:ext uri="{FF2B5EF4-FFF2-40B4-BE49-F238E27FC236}">
                <a16:creationId xmlns:a16="http://schemas.microsoft.com/office/drawing/2014/main" id="{D4868EC3-5C45-44A0-A625-97762688F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60425"/>
            <a:ext cx="34290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descr="Slaves_thrown_overboard_from_Zong">
            <a:extLst>
              <a:ext uri="{FF2B5EF4-FFF2-40B4-BE49-F238E27FC236}">
                <a16:creationId xmlns:a16="http://schemas.microsoft.com/office/drawing/2014/main" id="{D8E237EC-1144-4845-8BBD-C0EA96006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03A737D5-0080-4A78-BBF0-9A57E70D9F5B}"/>
              </a:ext>
            </a:extLst>
          </p:cNvPr>
          <p:cNvSpPr>
            <a:spLocks noGrp="1"/>
          </p:cNvSpPr>
          <p:nvPr>
            <p:ph type="title"/>
          </p:nvPr>
        </p:nvSpPr>
        <p:spPr/>
        <p:txBody>
          <a:bodyPr/>
          <a:lstStyle/>
          <a:p>
            <a:pPr algn="l" eaLnBrk="1" hangingPunct="1"/>
            <a:r>
              <a:rPr lang="en-US" altLang="en-US" dirty="0">
                <a:latin typeface="Arial" panose="020B0604020202020204" pitchFamily="34" charset="0"/>
              </a:rPr>
              <a:t>  Comparative Perspectives</a:t>
            </a:r>
          </a:p>
        </p:txBody>
      </p:sp>
      <p:sp>
        <p:nvSpPr>
          <p:cNvPr id="52226" name="Content Placeholder 2">
            <a:extLst>
              <a:ext uri="{FF2B5EF4-FFF2-40B4-BE49-F238E27FC236}">
                <a16:creationId xmlns:a16="http://schemas.microsoft.com/office/drawing/2014/main" id="{75AD6364-3FD5-43AC-9DCF-A546E30BB301}"/>
              </a:ext>
            </a:extLst>
          </p:cNvPr>
          <p:cNvSpPr>
            <a:spLocks noGrp="1"/>
          </p:cNvSpPr>
          <p:nvPr>
            <p:ph idx="1"/>
          </p:nvPr>
        </p:nvSpPr>
        <p:spPr/>
        <p:txBody>
          <a:bodyPr/>
          <a:lstStyle/>
          <a:p>
            <a:pPr eaLnBrk="1" hangingPunct="1">
              <a:lnSpc>
                <a:spcPct val="80000"/>
              </a:lnSpc>
              <a:buFont typeface="Arial" panose="020B0604020202020204" pitchFamily="34" charset="0"/>
              <a:buNone/>
            </a:pPr>
            <a:r>
              <a:rPr lang="en-US" altLang="en-US" dirty="0">
                <a:latin typeface="Arial" panose="020B0604020202020204" pitchFamily="34" charset="0"/>
              </a:rPr>
              <a:t>	  Economic and Cultural Comparisons</a:t>
            </a:r>
          </a:p>
          <a:p>
            <a:pPr lvl="2" eaLnBrk="1" hangingPunct="1">
              <a:lnSpc>
                <a:spcPct val="80000"/>
              </a:lnSpc>
            </a:pPr>
            <a:r>
              <a:rPr lang="en-US" altLang="en-US" dirty="0">
                <a:latin typeface="Arial" panose="020B0604020202020204" pitchFamily="34" charset="0"/>
              </a:rPr>
              <a:t>European powers colonized the Caribbean islands, which were transformed under capitalism.</a:t>
            </a:r>
          </a:p>
          <a:p>
            <a:pPr lvl="2" eaLnBrk="1" hangingPunct="1">
              <a:lnSpc>
                <a:spcPct val="80000"/>
              </a:lnSpc>
            </a:pPr>
            <a:r>
              <a:rPr lang="en-US" altLang="en-US" dirty="0">
                <a:latin typeface="Arial" panose="020B0604020202020204" pitchFamily="34" charset="0"/>
              </a:rPr>
              <a:t>The British switched from indentured servitude to slavery very quickly in the Caribbean because of their capitalistic ventures.</a:t>
            </a:r>
          </a:p>
          <a:p>
            <a:pPr lvl="2" eaLnBrk="1" hangingPunct="1">
              <a:lnSpc>
                <a:spcPct val="80000"/>
              </a:lnSpc>
            </a:pPr>
            <a:r>
              <a:rPr lang="en-US" altLang="en-US" dirty="0">
                <a:latin typeface="Arial" panose="020B0604020202020204" pitchFamily="34" charset="0"/>
              </a:rPr>
              <a:t>France was also able to profit quickly through state monopolies and state-sanctioned companies.</a:t>
            </a:r>
          </a:p>
          <a:p>
            <a:pPr lvl="2" eaLnBrk="1" hangingPunct="1">
              <a:lnSpc>
                <a:spcPct val="80000"/>
              </a:lnSpc>
            </a:pPr>
            <a:r>
              <a:rPr lang="en-US" altLang="en-US" dirty="0">
                <a:latin typeface="Arial" panose="020B0604020202020204" pitchFamily="34" charset="0"/>
              </a:rPr>
              <a:t>The Dutch were more successful at transporting slaves and sugar technology than colonization.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94388234-D097-4597-85C2-396443511AAC}"/>
              </a:ext>
            </a:extLst>
          </p:cNvPr>
          <p:cNvSpPr>
            <a:spLocks noGrp="1"/>
          </p:cNvSpPr>
          <p:nvPr>
            <p:ph type="body" idx="1"/>
          </p:nvPr>
        </p:nvSpPr>
        <p:spPr>
          <a:xfrm>
            <a:off x="457200" y="1600200"/>
            <a:ext cx="8229600" cy="3810000"/>
          </a:xfrm>
        </p:spPr>
        <p:txBody>
          <a:bodyPr/>
          <a:lstStyle/>
          <a:p>
            <a:pPr lvl="2" eaLnBrk="1" hangingPunct="1">
              <a:lnSpc>
                <a:spcPct val="80000"/>
              </a:lnSpc>
            </a:pPr>
            <a:r>
              <a:rPr lang="en-US" altLang="en-US">
                <a:latin typeface="Arial" panose="020B0604020202020204" pitchFamily="34" charset="0"/>
              </a:rPr>
              <a:t>Spain</a:t>
            </a:r>
            <a:r>
              <a:rPr lang="ja-JP" altLang="en-US">
                <a:latin typeface="Arial" panose="020B0604020202020204" pitchFamily="34" charset="0"/>
              </a:rPr>
              <a:t>’</a:t>
            </a:r>
            <a:r>
              <a:rPr lang="en-US" altLang="ja-JP">
                <a:latin typeface="Arial" panose="020B0604020202020204" pitchFamily="34" charset="0"/>
              </a:rPr>
              <a:t>s introduction of slaves and sugar to the Caribbean did not translate into the most success among European powers, except for their island of Cuba.</a:t>
            </a:r>
          </a:p>
          <a:p>
            <a:pPr lvl="2" eaLnBrk="1" hangingPunct="1">
              <a:lnSpc>
                <a:spcPct val="80000"/>
              </a:lnSpc>
            </a:pPr>
            <a:r>
              <a:rPr lang="en-US" altLang="en-US">
                <a:latin typeface="Arial" panose="020B0604020202020204" pitchFamily="34" charset="0"/>
              </a:rPr>
              <a:t>All West Indian plantation societies were affected by the introduction of European and African plants and people and participation in a world market.</a:t>
            </a:r>
          </a:p>
          <a:p>
            <a:pPr lvl="2" eaLnBrk="1" hangingPunct="1">
              <a:lnSpc>
                <a:spcPct val="80000"/>
              </a:lnSpc>
            </a:pPr>
            <a:r>
              <a:rPr lang="en-US" altLang="en-US">
                <a:latin typeface="Arial" panose="020B0604020202020204" pitchFamily="34" charset="0"/>
              </a:rPr>
              <a:t>Though Africa</a:t>
            </a:r>
            <a:r>
              <a:rPr lang="ja-JP" altLang="en-US">
                <a:latin typeface="Arial" panose="020B0604020202020204" pitchFamily="34" charset="0"/>
              </a:rPr>
              <a:t>’</a:t>
            </a:r>
            <a:r>
              <a:rPr lang="en-US" altLang="ja-JP">
                <a:latin typeface="Arial" panose="020B0604020202020204" pitchFamily="34" charset="0"/>
              </a:rPr>
              <a:t>s participation in the Atlantic trade system was as important  as sugar production in the West Indies, Africans maintained control of their own religion.</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31059E2-324B-4998-A9B4-27F047D1A44A}"/>
              </a:ext>
            </a:extLst>
          </p:cNvPr>
          <p:cNvSpPr>
            <a:spLocks/>
          </p:cNvSpPr>
          <p:nvPr/>
        </p:nvSpPr>
        <p:spPr bwMode="auto">
          <a:xfrm>
            <a:off x="152400" y="54864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Spanish settlers introduced sugar cane cultivation into the </a:t>
            </a:r>
          </a:p>
          <a:p>
            <a:pPr algn="ctr">
              <a:defRPr/>
            </a:pPr>
            <a:r>
              <a:rPr lang="en-US" sz="2400">
                <a:latin typeface="Arial" charset="0"/>
                <a:ea typeface="ＭＳ Ｐゴシック" charset="0"/>
                <a:cs typeface="Arial" charset="0"/>
              </a:rPr>
              <a:t>West Indies, but it fell into neglect as attention </a:t>
            </a:r>
          </a:p>
          <a:p>
            <a:pPr algn="ctr">
              <a:defRPr/>
            </a:pPr>
            <a:r>
              <a:rPr lang="en-US" sz="2400">
                <a:latin typeface="Arial" charset="0"/>
                <a:ea typeface="ＭＳ Ｐゴシック" charset="0"/>
                <a:cs typeface="Arial" charset="0"/>
              </a:rPr>
              <a:t>shifted to colonizing the American mainland.</a:t>
            </a:r>
            <a:endParaRPr lang="en-US">
              <a:latin typeface="Arial" charset="0"/>
              <a:ea typeface="ＭＳ Ｐゴシック" charset="0"/>
              <a:cs typeface="Arial" charset="0"/>
            </a:endParaRPr>
          </a:p>
        </p:txBody>
      </p:sp>
      <p:pic>
        <p:nvPicPr>
          <p:cNvPr id="15362" name="Picture 4" descr="904bf5b872482e030ee6782cab45_grande">
            <a:extLst>
              <a:ext uri="{FF2B5EF4-FFF2-40B4-BE49-F238E27FC236}">
                <a16:creationId xmlns:a16="http://schemas.microsoft.com/office/drawing/2014/main" id="{850AF15E-7FAC-4A78-8DB1-3E803A94D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239000"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D110D25-5CB0-4D77-B01F-BE7EB5449096}"/>
              </a:ext>
            </a:extLst>
          </p:cNvPr>
          <p:cNvSpPr>
            <a:spLocks/>
          </p:cNvSpPr>
          <p:nvPr/>
        </p:nvSpPr>
        <p:spPr bwMode="auto">
          <a:xfrm>
            <a:off x="152400" y="5029200"/>
            <a:ext cx="88392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In order to promote national claims without government expense, charted companies gave groups of private investors, like The Dutch West India Company, monopolies over trade in West Indies colonies in exchange for payment.</a:t>
            </a:r>
            <a:endParaRPr lang="en-US">
              <a:latin typeface="Arial" charset="0"/>
              <a:ea typeface="ＭＳ Ｐゴシック" charset="0"/>
              <a:cs typeface="Arial" charset="0"/>
            </a:endParaRPr>
          </a:p>
        </p:txBody>
      </p:sp>
      <p:pic>
        <p:nvPicPr>
          <p:cNvPr id="16386" name="Picture 8" descr="File:West-Indisch Huis.jpg">
            <a:hlinkClick r:id="rId2"/>
            <a:extLst>
              <a:ext uri="{FF2B5EF4-FFF2-40B4-BE49-F238E27FC236}">
                <a16:creationId xmlns:a16="http://schemas.microsoft.com/office/drawing/2014/main" id="{0D362522-3F49-4655-A8A2-0AB70A4A0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54013"/>
            <a:ext cx="63246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E5B3194-5C56-4FED-917E-2A5282FBBB44}"/>
              </a:ext>
            </a:extLst>
          </p:cNvPr>
          <p:cNvSpPr>
            <a:spLocks/>
          </p:cNvSpPr>
          <p:nvPr/>
        </p:nvSpPr>
        <p:spPr bwMode="auto">
          <a:xfrm>
            <a:off x="152400" y="5486400"/>
            <a:ext cx="8839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In the West Indies, English colonies prospered first, largely by growing tobacco for export. By 1614 tobacco was reportedly being sold in seven thousand shops in and around London.</a:t>
            </a:r>
            <a:endParaRPr lang="en-US">
              <a:latin typeface="Arial" charset="0"/>
              <a:ea typeface="ＭＳ Ｐゴシック" charset="0"/>
              <a:cs typeface="Arial" charset="0"/>
            </a:endParaRPr>
          </a:p>
        </p:txBody>
      </p:sp>
      <p:pic>
        <p:nvPicPr>
          <p:cNvPr id="17410" name="Picture 4" descr="157672">
            <a:extLst>
              <a:ext uri="{FF2B5EF4-FFF2-40B4-BE49-F238E27FC236}">
                <a16:creationId xmlns:a16="http://schemas.microsoft.com/office/drawing/2014/main" id="{03C3CD95-7BFE-4042-AB13-E3C1B988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20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a:extLst>
              <a:ext uri="{FF2B5EF4-FFF2-40B4-BE49-F238E27FC236}">
                <a16:creationId xmlns:a16="http://schemas.microsoft.com/office/drawing/2014/main" id="{25DA6DFE-A325-4F14-9505-9962C708335E}"/>
              </a:ext>
            </a:extLst>
          </p:cNvPr>
          <p:cNvSpPr>
            <a:spLocks noGrp="1"/>
          </p:cNvSpPr>
          <p:nvPr>
            <p:ph idx="1"/>
          </p:nvPr>
        </p:nvSpPr>
        <p:spPr>
          <a:xfrm>
            <a:off x="228600" y="1371600"/>
            <a:ext cx="8686800" cy="4800600"/>
          </a:xfrm>
        </p:spPr>
        <p:txBody>
          <a:bodyPr/>
          <a:lstStyle/>
          <a:p>
            <a:pPr eaLnBrk="1" hangingPunct="1">
              <a:buFont typeface="Arial" panose="020B0604020202020204" pitchFamily="34" charset="0"/>
              <a:buNone/>
            </a:pPr>
            <a:r>
              <a:rPr lang="en-US" altLang="en-US" dirty="0">
                <a:latin typeface="Arial" panose="020B0604020202020204" pitchFamily="34" charset="0"/>
              </a:rPr>
              <a:t>	  Sugar and Slaves</a:t>
            </a:r>
          </a:p>
          <a:p>
            <a:pPr lvl="2" eaLnBrk="1" hangingPunct="1"/>
            <a:r>
              <a:rPr lang="en-US" altLang="en-US" dirty="0">
                <a:latin typeface="Arial" panose="020B0604020202020204" pitchFamily="34" charset="0"/>
              </a:rPr>
              <a:t>The switch from a tobacco economy to a sugar economy caused a sharp and significant increase in the volume of the Atlantic Slave Trade.</a:t>
            </a:r>
          </a:p>
          <a:p>
            <a:pPr lvl="2" eaLnBrk="1" hangingPunct="1"/>
            <a:r>
              <a:rPr lang="en-US" altLang="en-US" dirty="0">
                <a:latin typeface="Arial" panose="020B0604020202020204" pitchFamily="34" charset="0"/>
              </a:rPr>
              <a:t>There were three reasons for the shift from indentured servitude to slavery:</a:t>
            </a:r>
          </a:p>
          <a:p>
            <a:pPr lvl="3" eaLnBrk="1" hangingPunct="1"/>
            <a:r>
              <a:rPr lang="en-US" altLang="en-US" sz="2400" dirty="0">
                <a:latin typeface="Arial" panose="020B0604020202020204" pitchFamily="34" charset="0"/>
              </a:rPr>
              <a:t> A decline in number of Europeans willing to be indentured.</a:t>
            </a:r>
          </a:p>
          <a:p>
            <a:pPr lvl="3" eaLnBrk="1" hangingPunct="1"/>
            <a:r>
              <a:rPr lang="en-US" altLang="en-US" sz="2400" dirty="0">
                <a:latin typeface="Arial" panose="020B0604020202020204" pitchFamily="34" charset="0"/>
              </a:rPr>
              <a:t>Life expectancy of the slave was longer.</a:t>
            </a:r>
          </a:p>
          <a:p>
            <a:pPr lvl="3" eaLnBrk="1" hangingPunct="1"/>
            <a:r>
              <a:rPr lang="en-US" altLang="en-US" sz="2400" dirty="0">
                <a:latin typeface="Arial" panose="020B0604020202020204" pitchFamily="34" charset="0"/>
              </a:rPr>
              <a:t>A rise in sugar prices enabled planters to invest in slaves.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7C2CA44-7A07-4AE7-8DF5-82A05371EEC8}"/>
              </a:ext>
            </a:extLst>
          </p:cNvPr>
          <p:cNvSpPr>
            <a:spLocks/>
          </p:cNvSpPr>
          <p:nvPr/>
        </p:nvSpPr>
        <p:spPr bwMode="auto">
          <a:xfrm>
            <a:off x="152400" y="5029200"/>
            <a:ext cx="8839200"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400">
                <a:latin typeface="Arial" charset="0"/>
                <a:ea typeface="ＭＳ Ｐゴシック" charset="0"/>
                <a:cs typeface="Arial" charset="0"/>
              </a:rPr>
              <a:t>During the first half of the 17</a:t>
            </a:r>
            <a:r>
              <a:rPr lang="en-US" sz="2400" baseline="30000">
                <a:latin typeface="Arial" charset="0"/>
                <a:ea typeface="ＭＳ Ｐゴシック" charset="0"/>
                <a:cs typeface="Arial" charset="0"/>
              </a:rPr>
              <a:t>th</a:t>
            </a:r>
            <a:r>
              <a:rPr lang="en-US" sz="2400">
                <a:latin typeface="Arial" charset="0"/>
                <a:ea typeface="ＭＳ Ｐゴシック" charset="0"/>
                <a:cs typeface="Arial" charset="0"/>
              </a:rPr>
              <a:t> century about 10,000 slaves a year arrived from Africa. The expansion of sugar plantations </a:t>
            </a:r>
          </a:p>
          <a:p>
            <a:pPr algn="ctr">
              <a:defRPr/>
            </a:pPr>
            <a:r>
              <a:rPr lang="en-US" sz="2400">
                <a:latin typeface="Arial" charset="0"/>
                <a:ea typeface="ＭＳ Ｐゴシック" charset="0"/>
                <a:cs typeface="Arial" charset="0"/>
              </a:rPr>
              <a:t>in the West Indies in the second half of the 17</a:t>
            </a:r>
            <a:r>
              <a:rPr lang="en-US" sz="2400" baseline="30000">
                <a:latin typeface="Arial" charset="0"/>
                <a:ea typeface="ＭＳ Ｐゴシック" charset="0"/>
                <a:cs typeface="Arial" charset="0"/>
              </a:rPr>
              <a:t>th</a:t>
            </a:r>
            <a:r>
              <a:rPr lang="en-US" sz="2400">
                <a:latin typeface="Arial" charset="0"/>
                <a:ea typeface="ＭＳ Ｐゴシック" charset="0"/>
                <a:cs typeface="Arial" charset="0"/>
              </a:rPr>
              <a:t> century </a:t>
            </a:r>
          </a:p>
          <a:p>
            <a:pPr algn="ctr">
              <a:defRPr/>
            </a:pPr>
            <a:r>
              <a:rPr lang="en-US" sz="2400">
                <a:latin typeface="Arial" charset="0"/>
                <a:ea typeface="ＭＳ Ｐゴシック" charset="0"/>
                <a:cs typeface="Arial" charset="0"/>
              </a:rPr>
              <a:t>cause the slave trade to average 20,000 slaves per year.</a:t>
            </a:r>
          </a:p>
        </p:txBody>
      </p:sp>
      <p:pic>
        <p:nvPicPr>
          <p:cNvPr id="19458" name="Picture 10" descr="slave_trade_1650-1860_b">
            <a:extLst>
              <a:ext uri="{FF2B5EF4-FFF2-40B4-BE49-F238E27FC236}">
                <a16:creationId xmlns:a16="http://schemas.microsoft.com/office/drawing/2014/main" id="{F08F334E-86A3-4A9C-B12A-F09B3148B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52463"/>
            <a:ext cx="6438900"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328E0D-394E-4A91-8C5F-69B82FE88CE7}"/>
              </a:ext>
            </a:extLst>
          </p:cNvPr>
          <p:cNvSpPr>
            <a:spLocks/>
          </p:cNvSpPr>
          <p:nvPr/>
        </p:nvSpPr>
        <p:spPr bwMode="auto">
          <a:xfrm>
            <a:off x="152400" y="4953000"/>
            <a:ext cx="883920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cs typeface="Arial" panose="020B0604020202020204" pitchFamily="34" charset="0"/>
              </a:rPr>
              <a:t>The decline of Europeans willing to be indentured, longer periods of servitude for slaves, and a rise in plantation </a:t>
            </a:r>
          </a:p>
          <a:p>
            <a:pPr algn="ctr" eaLnBrk="1" hangingPunct="1"/>
            <a:r>
              <a:rPr lang="en-US" altLang="en-US">
                <a:cs typeface="Arial" panose="020B0604020202020204" pitchFamily="34" charset="0"/>
              </a:rPr>
              <a:t>owners</a:t>
            </a:r>
            <a:r>
              <a:rPr lang="ja-JP" altLang="en-US">
                <a:cs typeface="Arial" panose="020B0604020202020204" pitchFamily="34" charset="0"/>
              </a:rPr>
              <a:t>’</a:t>
            </a:r>
            <a:r>
              <a:rPr lang="en-US" altLang="ja-JP">
                <a:cs typeface="Arial" panose="020B0604020202020204" pitchFamily="34" charset="0"/>
              </a:rPr>
              <a:t> wealth made owning African slaves more attractive </a:t>
            </a:r>
          </a:p>
          <a:p>
            <a:pPr algn="ctr" eaLnBrk="1" hangingPunct="1"/>
            <a:r>
              <a:rPr lang="en-US" altLang="en-US">
                <a:cs typeface="Arial" panose="020B0604020202020204" pitchFamily="34" charset="0"/>
              </a:rPr>
              <a:t>and a better investment than indentured servants.</a:t>
            </a:r>
          </a:p>
        </p:txBody>
      </p:sp>
      <p:pic>
        <p:nvPicPr>
          <p:cNvPr id="20482" name="Picture 4" descr="TGSE00606_m">
            <a:extLst>
              <a:ext uri="{FF2B5EF4-FFF2-40B4-BE49-F238E27FC236}">
                <a16:creationId xmlns:a16="http://schemas.microsoft.com/office/drawing/2014/main" id="{45EEE91E-464D-47C8-AAFC-D62144A8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7350"/>
            <a:ext cx="49530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0E1F-010F-4B91-B000-1F727C9AB67B}"/>
              </a:ext>
            </a:extLst>
          </p:cNvPr>
          <p:cNvSpPr>
            <a:spLocks noGrp="1"/>
          </p:cNvSpPr>
          <p:nvPr>
            <p:ph type="title"/>
          </p:nvPr>
        </p:nvSpPr>
        <p:spPr/>
        <p:txBody>
          <a:bodyPr>
            <a:normAutofit/>
          </a:bodyPr>
          <a:lstStyle/>
          <a:p>
            <a:pPr algn="l" eaLnBrk="1" hangingPunct="1">
              <a:defRPr/>
            </a:pPr>
            <a:r>
              <a:rPr lang="en-US" sz="4000" dirty="0">
                <a:latin typeface="Arial" charset="0"/>
                <a:ea typeface="+mj-ea"/>
                <a:cs typeface="+mj-cs"/>
              </a:rPr>
              <a:t> Plantation Life in the 18</a:t>
            </a:r>
            <a:r>
              <a:rPr lang="en-US" sz="4000" baseline="30000" dirty="0">
                <a:latin typeface="Arial" charset="0"/>
                <a:ea typeface="+mj-ea"/>
                <a:cs typeface="+mj-cs"/>
              </a:rPr>
              <a:t>th</a:t>
            </a:r>
            <a:r>
              <a:rPr lang="en-US" sz="4000" dirty="0">
                <a:latin typeface="Arial" charset="0"/>
                <a:ea typeface="+mj-ea"/>
                <a:cs typeface="+mj-cs"/>
              </a:rPr>
              <a:t> century</a:t>
            </a:r>
          </a:p>
        </p:txBody>
      </p:sp>
      <p:sp>
        <p:nvSpPr>
          <p:cNvPr id="21506" name="Content Placeholder 2">
            <a:extLst>
              <a:ext uri="{FF2B5EF4-FFF2-40B4-BE49-F238E27FC236}">
                <a16:creationId xmlns:a16="http://schemas.microsoft.com/office/drawing/2014/main" id="{30591662-CFF8-42E5-AC86-542BA74293BC}"/>
              </a:ext>
            </a:extLst>
          </p:cNvPr>
          <p:cNvSpPr>
            <a:spLocks noGrp="1"/>
          </p:cNvSpPr>
          <p:nvPr>
            <p:ph idx="1"/>
          </p:nvPr>
        </p:nvSpPr>
        <p:spPr/>
        <p:txBody>
          <a:bodyPr/>
          <a:lstStyle/>
          <a:p>
            <a:pPr eaLnBrk="1" hangingPunct="1">
              <a:lnSpc>
                <a:spcPct val="90000"/>
              </a:lnSpc>
              <a:buFont typeface="Arial" panose="020B0604020202020204" pitchFamily="34" charset="0"/>
              <a:buNone/>
            </a:pPr>
            <a:r>
              <a:rPr lang="en-US" altLang="en-US" dirty="0">
                <a:latin typeface="Arial" panose="020B0604020202020204" pitchFamily="34" charset="0"/>
              </a:rPr>
              <a:t>	  Technology and Environment</a:t>
            </a:r>
          </a:p>
          <a:p>
            <a:pPr lvl="2" eaLnBrk="1" hangingPunct="1">
              <a:lnSpc>
                <a:spcPct val="90000"/>
              </a:lnSpc>
            </a:pPr>
            <a:r>
              <a:rPr lang="en-US" altLang="en-US" dirty="0">
                <a:latin typeface="Arial" panose="020B0604020202020204" pitchFamily="34" charset="0"/>
              </a:rPr>
              <a:t>Machinery (rollers, copper kettles) that processed sugar into crystals, molasses, and rum was very expensive.</a:t>
            </a:r>
          </a:p>
          <a:p>
            <a:pPr lvl="2" eaLnBrk="1" hangingPunct="1">
              <a:lnSpc>
                <a:spcPct val="90000"/>
              </a:lnSpc>
            </a:pPr>
            <a:r>
              <a:rPr lang="en-US" altLang="en-US" dirty="0">
                <a:latin typeface="Arial" panose="020B0604020202020204" pitchFamily="34" charset="0"/>
              </a:rPr>
              <a:t>Sugar production caused soil exhaustion and deforestation.</a:t>
            </a:r>
          </a:p>
          <a:p>
            <a:pPr lvl="2" eaLnBrk="1" hangingPunct="1">
              <a:lnSpc>
                <a:spcPct val="90000"/>
              </a:lnSpc>
            </a:pPr>
            <a:r>
              <a:rPr lang="en-US" altLang="en-US" dirty="0">
                <a:latin typeface="Arial" panose="020B0604020202020204" pitchFamily="34" charset="0"/>
              </a:rPr>
              <a:t>European colonization led to the introduction of European and African plants and animals that crowded out indigenous species.</a:t>
            </a:r>
          </a:p>
          <a:p>
            <a:pPr lvl="2" eaLnBrk="1" hangingPunct="1">
              <a:lnSpc>
                <a:spcPct val="90000"/>
              </a:lnSpc>
            </a:pPr>
            <a:r>
              <a:rPr lang="en-US" altLang="en-US" dirty="0">
                <a:latin typeface="Arial" panose="020B0604020202020204" pitchFamily="34" charset="0"/>
              </a:rPr>
              <a:t>The Arawak and Carib people were pushed to extinction.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755</Words>
  <Application>Microsoft Office PowerPoint</Application>
  <PresentationFormat>On-screen Show (4:3)</PresentationFormat>
  <Paragraphs>96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MS PGothic</vt:lpstr>
      <vt:lpstr>MS PGothic</vt:lpstr>
      <vt:lpstr>Arial</vt:lpstr>
      <vt:lpstr>Calibri</vt:lpstr>
      <vt:lpstr>Office Theme</vt:lpstr>
      <vt:lpstr>PowerPoint Presentation</vt:lpstr>
      <vt:lpstr>  Plantations in the West Indies</vt:lpstr>
      <vt:lpstr>PowerPoint Presentation</vt:lpstr>
      <vt:lpstr>PowerPoint Presentation</vt:lpstr>
      <vt:lpstr>PowerPoint Presentation</vt:lpstr>
      <vt:lpstr>PowerPoint Presentation</vt:lpstr>
      <vt:lpstr>PowerPoint Presentation</vt:lpstr>
      <vt:lpstr>PowerPoint Presentation</vt:lpstr>
      <vt:lpstr> Plantation Life in the 18th century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Creating the Atlantic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Comparative Perspectives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Atlantic System and Africa: 1500-1800</dc:title>
  <dc:creator>Braun Christine</dc:creator>
  <cp:lastModifiedBy>Braun Christine</cp:lastModifiedBy>
  <cp:revision>14</cp:revision>
  <dcterms:created xsi:type="dcterms:W3CDTF">2010-10-31T23:31:01Z</dcterms:created>
  <dcterms:modified xsi:type="dcterms:W3CDTF">2017-12-05T16:16:02Z</dcterms:modified>
</cp:coreProperties>
</file>