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68" r:id="rId5"/>
    <p:sldId id="267" r:id="rId6"/>
    <p:sldId id="266" r:id="rId7"/>
    <p:sldId id="269" r:id="rId8"/>
    <p:sldId id="270" r:id="rId9"/>
    <p:sldId id="272" r:id="rId10"/>
    <p:sldId id="259" r:id="rId11"/>
    <p:sldId id="260" r:id="rId12"/>
    <p:sldId id="262" r:id="rId13"/>
    <p:sldId id="261" r:id="rId14"/>
    <p:sldId id="263" r:id="rId15"/>
    <p:sldId id="264" r:id="rId16"/>
    <p:sldId id="278" r:id="rId17"/>
    <p:sldId id="274" r:id="rId18"/>
    <p:sldId id="277" r:id="rId19"/>
  </p:sldIdLst>
  <p:sldSz cx="9144000" cy="6858000" type="screen4x3"/>
  <p:notesSz cx="6858000" cy="9144000"/>
  <p:embeddedFontLst>
    <p:embeddedFont>
      <p:font typeface="Copperplate Gothic Bold" panose="020E0705020206020404" pitchFamily="34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7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2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14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6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0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0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3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1F672-05BF-41BE-8C30-2C1278E91EDB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A0CB-F8D6-4222-8BB1-32675CF98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7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0"/>
          <a:stretch/>
        </p:blipFill>
        <p:spPr bwMode="auto">
          <a:xfrm>
            <a:off x="228600" y="1460093"/>
            <a:ext cx="8229600" cy="4263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6786" y="228600"/>
            <a:ext cx="9180786" cy="1470025"/>
          </a:xfrm>
        </p:spPr>
        <p:txBody>
          <a:bodyPr>
            <a:noAutofit/>
          </a:bodyPr>
          <a:lstStyle/>
          <a:p>
            <a:r>
              <a:rPr lang="en-US" sz="9600" smtClean="0">
                <a:latin typeface="Copperplate Gothic Bold" panose="020E0705020206020404" pitchFamily="34" charset="0"/>
              </a:rPr>
              <a:t>The  Second</a:t>
            </a:r>
            <a:endParaRPr lang="en-US" sz="9600" dirty="0">
              <a:latin typeface="Copperplate Gothic Bold" panose="020E07050202060204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2931"/>
            <a:ext cx="9143999" cy="917869"/>
          </a:xfrm>
        </p:spPr>
        <p:txBody>
          <a:bodyPr>
            <a:noAutofit/>
          </a:bodyPr>
          <a:lstStyle/>
          <a:p>
            <a:r>
              <a:rPr lang="en-US" sz="510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Industrial Revolution</a:t>
            </a:r>
            <a:endParaRPr lang="en-US" sz="51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0411" y="6443246"/>
            <a:ext cx="18601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Photo by Phil </a:t>
            </a:r>
            <a:r>
              <a:rPr lang="en-US" sz="1600" dirty="0"/>
              <a:t>Parker</a:t>
            </a:r>
          </a:p>
        </p:txBody>
      </p:sp>
    </p:spTree>
    <p:extLst>
      <p:ext uri="{BB962C8B-B14F-4D97-AF65-F5344CB8AC3E}">
        <p14:creationId xmlns:p14="http://schemas.microsoft.com/office/powerpoint/2010/main" val="26889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6956388" y="6550223"/>
            <a:ext cx="2111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212124"/>
                </a:solidFill>
                <a:latin typeface="Trebuchet MS" panose="020B0603020202020204" pitchFamily="34" charset="0"/>
              </a:rPr>
              <a:t>Photo by Thomas </a:t>
            </a:r>
            <a:r>
              <a:rPr lang="en-US" sz="1400" dirty="0">
                <a:solidFill>
                  <a:srgbClr val="212124"/>
                </a:solidFill>
                <a:latin typeface="Trebuchet MS" panose="020B0603020202020204" pitchFamily="34" charset="0"/>
              </a:rPr>
              <a:t>Quine</a:t>
            </a:r>
            <a:endParaRPr lang="en-US" sz="1400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690408"/>
            <a:ext cx="518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pperplate Gothic Bold" panose="020E0705020206020404" pitchFamily="34" charset="0"/>
              </a:rPr>
              <a:t>Spencer </a:t>
            </a:r>
          </a:p>
          <a:p>
            <a:r>
              <a:rPr lang="en-US" sz="3200" dirty="0">
                <a:latin typeface="Copperplate Gothic Bold" panose="020E0705020206020404" pitchFamily="34" charset="0"/>
              </a:rPr>
              <a:t> </a:t>
            </a:r>
            <a:r>
              <a:rPr lang="en-US" sz="3200" dirty="0" smtClean="0">
                <a:latin typeface="Copperplate Gothic Bold" panose="020E0705020206020404" pitchFamily="34" charset="0"/>
              </a:rPr>
              <a:t>       Repeating </a:t>
            </a:r>
          </a:p>
          <a:p>
            <a:r>
              <a:rPr lang="en-US" sz="3200" dirty="0">
                <a:latin typeface="Copperplate Gothic Bold" panose="020E0705020206020404" pitchFamily="34" charset="0"/>
              </a:rPr>
              <a:t>	</a:t>
            </a:r>
            <a:r>
              <a:rPr lang="en-US" sz="3200" dirty="0" smtClean="0">
                <a:latin typeface="Copperplate Gothic Bold" panose="020E0705020206020404" pitchFamily="34" charset="0"/>
              </a:rPr>
              <a:t>	 Rifle</a:t>
            </a:r>
          </a:p>
          <a:p>
            <a:r>
              <a:rPr lang="en-US" sz="2400" dirty="0" smtClean="0">
                <a:latin typeface="Trebuchet MS" panose="020B0603020202020204" pitchFamily="34" charset="0"/>
              </a:rPr>
              <a:t>                     </a:t>
            </a:r>
            <a:r>
              <a:rPr lang="en-US" sz="2000" dirty="0" smtClean="0">
                <a:latin typeface="Trebuchet MS" panose="020B0603020202020204" pitchFamily="34" charset="0"/>
              </a:rPr>
              <a:t>(American Civil War)</a:t>
            </a:r>
            <a:endParaRPr lang="en-US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0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8" r="2246"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152400"/>
            <a:ext cx="3124200" cy="2743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Machine </a:t>
            </a:r>
            <a:r>
              <a:rPr lang="en-US" sz="5400" dirty="0" smtClean="0">
                <a:latin typeface="Copperplate Gothic Bold" panose="020E0705020206020404" pitchFamily="34" charset="0"/>
              </a:rPr>
              <a:t>Gun</a:t>
            </a:r>
            <a:r>
              <a:rPr lang="en-US" dirty="0" smtClean="0">
                <a:latin typeface="Copperplate Gothic Bold" panose="020E0705020206020404" pitchFamily="34" charset="0"/>
              </a:rPr>
              <a:t> </a:t>
            </a:r>
            <a:br>
              <a:rPr lang="en-US" dirty="0" smtClean="0">
                <a:latin typeface="Copperplate Gothic Bold" panose="020E0705020206020404" pitchFamily="34" charset="0"/>
              </a:rPr>
            </a:br>
            <a:r>
              <a:rPr lang="en-US" dirty="0" smtClean="0">
                <a:latin typeface="Trebuchet MS" panose="020B0603020202020204" pitchFamily="34" charset="0"/>
              </a:rPr>
              <a:t>(WWI)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68809" y="6258580"/>
            <a:ext cx="998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Photo by </a:t>
            </a:r>
          </a:p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Rain0975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03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f/f4/Stones_River_cannon_and_cemetery.jpg/1024px-Stones_River_cannon_and_cemeter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6121" b="20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5700" dirty="0" smtClean="0">
                <a:solidFill>
                  <a:schemeClr val="bg1"/>
                </a:solidFill>
                <a:latin typeface="Copperplate Gothic Bold" panose="020E0705020206020404" pitchFamily="34" charset="0"/>
              </a:rPr>
              <a:t>CIVIL WAR CANNON</a:t>
            </a:r>
            <a:endParaRPr lang="en-US" sz="5700" dirty="0">
              <a:solidFill>
                <a:schemeClr val="bg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6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r="244"/>
          <a:stretch/>
        </p:blipFill>
        <p:spPr>
          <a:xfrm>
            <a:off x="-1" y="0"/>
            <a:ext cx="9144001" cy="686562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7315200" cy="1143000"/>
          </a:xfrm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WWI Artillery Piece</a:t>
            </a:r>
            <a:endParaRPr 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462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1/18/The_Monitor_and_Merrimac.jpg/1024px-The_Monitor_and_Merrima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2"/>
          <a:stretch/>
        </p:blipFill>
        <p:spPr bwMode="auto">
          <a:xfrm>
            <a:off x="0" y="-29767"/>
            <a:ext cx="9144000" cy="688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1219200"/>
            <a:ext cx="60960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50800" dist="50800" dir="5400000" algn="ctr" rotWithShape="0">
                    <a:schemeClr val="bg2"/>
                  </a:outerShdw>
                </a:effectLst>
              </a:rPr>
              <a:t>IRONCLADS</a:t>
            </a:r>
            <a:endParaRPr lang="en-US" sz="6000" dirty="0">
              <a:effectLst>
                <a:outerShdw blurRad="50800" dist="50800" dir="5400000" algn="ctr" rotWithShape="0">
                  <a:schemeClr val="bg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06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6/62/HMS_Dreadnought_1906_H61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2"/>
            <a:ext cx="9152021" cy="69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032" y="5410200"/>
            <a:ext cx="9156032" cy="1143000"/>
          </a:xfrm>
        </p:spPr>
        <p:txBody>
          <a:bodyPr>
            <a:noAutofit/>
          </a:bodyPr>
          <a:lstStyle/>
          <a:p>
            <a:r>
              <a:rPr lang="en-US" sz="69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DREADNOUGHT</a:t>
            </a:r>
            <a:endParaRPr lang="en-US" sz="69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973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pload.wikimedia.org/wikipedia/commons/d/db/Animated_gun_turret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666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43700" y="6367046"/>
            <a:ext cx="23241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accent4">
                    <a:lumMod val="10000"/>
                  </a:schemeClr>
                </a:solidFill>
              </a:rPr>
              <a:t>Art Credit: </a:t>
            </a:r>
            <a:r>
              <a:rPr lang="en-US" sz="1600" dirty="0" err="1" smtClean="0">
                <a:solidFill>
                  <a:schemeClr val="accent4">
                    <a:lumMod val="10000"/>
                  </a:schemeClr>
                </a:solidFill>
              </a:rPr>
              <a:t>Emoscopes</a:t>
            </a:r>
            <a:endParaRPr lang="en-US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1838742"/>
            <a:ext cx="4495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FULLY 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+mj-lt"/>
              </a:rPr>
              <a:t>AUTOMATED</a:t>
            </a:r>
            <a:endParaRPr lang="en-US" sz="4800" b="1" dirty="0">
              <a:solidFill>
                <a:schemeClr val="accent4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495800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A Revolution </a:t>
            </a:r>
            <a:b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</a:b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Trebuchet MS" panose="020B0603020202020204" pitchFamily="34" charset="0"/>
              </a:rPr>
              <a:t>in Weaponry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346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upload.wikimedia.org/wikipedia/commons/a/a3/Bundesarchiv_Bild_183-R52907%2C_Mannschaft_mit_Gasmasken_am_Fla-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79"/>
            <a:ext cx="9144000" cy="656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2199" y="6553200"/>
            <a:ext cx="28956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German Federal Archives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96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"/>
          <a:stretch/>
        </p:blipFill>
        <p:spPr>
          <a:xfrm>
            <a:off x="-1" y="0"/>
            <a:ext cx="9220201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299" y="3886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RAILROADS</a:t>
            </a:r>
            <a:endParaRPr lang="en-US" sz="8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8200" y="6400800"/>
            <a:ext cx="441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Photo by Kool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Cats Photography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6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Question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239000" cy="34591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What was the Second Industrial Revolution and what differentiated it from the First Industrial Revolution?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11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8491544"/>
              </p:ext>
            </p:extLst>
          </p:nvPr>
        </p:nvGraphicFramePr>
        <p:xfrm>
          <a:off x="304800" y="228600"/>
          <a:ext cx="8458199" cy="5737541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06133"/>
                <a:gridCol w="2976033"/>
                <a:gridCol w="2976033"/>
              </a:tblGrid>
              <a:tr h="6415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1</a:t>
                      </a:r>
                      <a:r>
                        <a:rPr lang="en-US" sz="3200" baseline="30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st</a:t>
                      </a:r>
                      <a:r>
                        <a:rPr lang="en-US" sz="32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Ind. Rev.</a:t>
                      </a:r>
                      <a:endPara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2</a:t>
                      </a:r>
                      <a:r>
                        <a:rPr lang="en-US" sz="3200" baseline="300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nd</a:t>
                      </a:r>
                      <a:r>
                        <a:rPr lang="en-US" sz="32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Ind. Rev.</a:t>
                      </a:r>
                      <a:endParaRPr lang="en-US" sz="32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Time Frame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Method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 </a:t>
                      </a:r>
                      <a:r>
                        <a:rPr lang="en-US" sz="20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/>
                      </a:r>
                      <a:br>
                        <a:rPr lang="en-US" sz="20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</a:b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of Production</a:t>
                      </a:r>
                      <a:endParaRPr lang="en-US" sz="16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48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Mass Production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Power Sources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baseline="30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714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New</a:t>
                      </a:r>
                      <a:r>
                        <a:rPr lang="en-US" sz="2000" b="1" baseline="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Engines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b="1" baseline="3000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b="1" baseline="0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6845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Inventions</a:t>
                      </a:r>
                      <a:endParaRPr lang="en-US" sz="2000" b="1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428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Standard</a:t>
                      </a:r>
                      <a:r>
                        <a:rPr lang="en-US" sz="16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 of 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Living 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/>
                      </a:r>
                      <a:br>
                        <a:rPr lang="en-US" sz="18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</a:br>
                      <a:r>
                        <a:rPr lang="en-US" sz="1400" dirty="0" smtClean="0"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anose="020E0705020206020404" pitchFamily="34" charset="0"/>
                        </a:rPr>
                        <a:t>for working class</a:t>
                      </a:r>
                      <a:endParaRPr lang="en-US" sz="1400" dirty="0"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anose="020E07050202060204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400" i="1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1600" b="1" i="1" dirty="0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619702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aseline="30000" dirty="0" smtClean="0">
                <a:solidFill>
                  <a:schemeClr val="bg1"/>
                </a:solidFill>
              </a:rPr>
              <a:t>*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i="1" dirty="0" smtClean="0">
                <a:solidFill>
                  <a:schemeClr val="bg1"/>
                </a:solidFill>
              </a:rPr>
              <a:t>Note that these technologies continued to be used during the 2</a:t>
            </a:r>
            <a:r>
              <a:rPr lang="en-US" sz="1400" i="1" baseline="30000" dirty="0" smtClean="0">
                <a:solidFill>
                  <a:schemeClr val="bg1"/>
                </a:solidFill>
              </a:rPr>
              <a:t>nd</a:t>
            </a:r>
            <a:r>
              <a:rPr lang="en-US" sz="1400" i="1" dirty="0" smtClean="0">
                <a:solidFill>
                  <a:schemeClr val="bg1"/>
                </a:solidFill>
              </a:rPr>
              <a:t> IR but new sources of power were introduced, in addition.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30462" y="898634"/>
            <a:ext cx="2960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c. 1760-1830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88572" y="896402"/>
            <a:ext cx="2974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c. 1850-1914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7834" y="1508234"/>
            <a:ext cx="21868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Hand </a:t>
            </a:r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sym typeface="Wingdings" panose="05000000000000000000" pitchFamily="2" charset="2"/>
              </a:rPr>
              <a:t> Machine</a:t>
            </a:r>
            <a:endParaRPr lang="en-US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8572" y="1508234"/>
            <a:ext cx="27946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Increased Automation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7834" y="2165132"/>
            <a:ext cx="1298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Textiles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2165131"/>
            <a:ext cx="2757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Steel</a:t>
            </a:r>
            <a:r>
              <a:rPr lang="en-US" sz="24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en-US" sz="16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(Bessemer Process)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27834" y="2797303"/>
            <a:ext cx="27928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Water, Coal, &amp; Steam</a:t>
            </a:r>
            <a:r>
              <a:rPr lang="en-US" sz="2000" b="1" baseline="30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572" y="2797303"/>
            <a:ext cx="2990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Petroleum &amp; Electricity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04186" y="3242102"/>
            <a:ext cx="20441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Steam Engine</a:t>
            </a:r>
            <a:r>
              <a:rPr lang="en-US" sz="2200" b="1" baseline="30000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91200" y="3254881"/>
            <a:ext cx="28616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Internal Combustion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2579" y="3771406"/>
            <a:ext cx="2965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Spinning Jenny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Water Frame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Spinning Mule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Cotton Gin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91200" y="3771406"/>
            <a:ext cx="29880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Automobiles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Chemicals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Railroads</a:t>
            </a:r>
          </a:p>
          <a:p>
            <a:pPr lvl="0"/>
            <a:r>
              <a:rPr 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Telegraph, Telephone, Radio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22579" y="5053605"/>
            <a:ext cx="29686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8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AWFUL</a:t>
            </a:r>
          </a:p>
          <a:p>
            <a:pPr lvl="0"/>
            <a:endParaRPr lang="en-US" sz="1400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5038592"/>
            <a:ext cx="2988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Still Bad,</a:t>
            </a:r>
            <a:r>
              <a:rPr lang="en-US" sz="2000" b="1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but improving</a:t>
            </a:r>
          </a:p>
          <a:p>
            <a:r>
              <a:rPr lang="en-US" i="1" baseline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(Sewers, Sanitation, etc.)</a:t>
            </a:r>
          </a:p>
          <a:p>
            <a:r>
              <a:rPr lang="en-US" b="1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Expansion of Middle Class</a:t>
            </a:r>
            <a:endParaRPr lang="en-US" b="1" i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16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162"/>
          </a:xfrm>
        </p:spPr>
        <p:txBody>
          <a:bodyPr>
            <a:noAutofit/>
          </a:bodyPr>
          <a:lstStyle/>
          <a:p>
            <a:r>
              <a:rPr lang="en-US" sz="150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r>
              <a:rPr lang="en-US" sz="166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EXPOSITIONS</a:t>
            </a:r>
            <a:endParaRPr lang="en-US" sz="720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1851-Present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42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d/d9/Crystal_Palace_-_interio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47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3000">
                <a:schemeClr val="tx1">
                  <a:alpha val="0"/>
                </a:schemeClr>
              </a:gs>
              <a:gs pos="78000">
                <a:schemeClr val="tx1">
                  <a:alpha val="40000"/>
                </a:schemeClr>
              </a:gs>
            </a:gsLst>
            <a:lin ang="156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21336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 Palace </a:t>
            </a:r>
            <a:b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Exhibition 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(1851)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99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upload.wikimedia.org/wikipedia/commons/thumb/a/a8/Chicago_World%27s_Columbian_Exposition_1893.jpg/1024px-Chicago_World%27s_Columbian_Exposition_18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6"/>
          <a:stretch/>
        </p:blipFill>
        <p:spPr bwMode="auto">
          <a:xfrm>
            <a:off x="-1" y="0"/>
            <a:ext cx="9168063" cy="68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782762"/>
          </a:xfrm>
        </p:spPr>
        <p:txBody>
          <a:bodyPr>
            <a:noAutofit/>
          </a:bodyPr>
          <a:lstStyle/>
          <a:p>
            <a:pPr algn="l"/>
            <a:r>
              <a:rPr lang="en-US" sz="5100" dirty="0" smtClean="0"/>
              <a:t>Columbian Exposition </a:t>
            </a:r>
            <a:r>
              <a:rPr lang="en-US" dirty="0" smtClean="0">
                <a:latin typeface="Trebuchet MS" panose="020B0603020202020204" pitchFamily="34" charset="0"/>
              </a:rPr>
              <a:t>(1893)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9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06060"/>
            </a:gs>
            <a:gs pos="100000">
              <a:schemeClr val="tx1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21162"/>
          </a:xfrm>
        </p:spPr>
        <p:txBody>
          <a:bodyPr>
            <a:noAutofit/>
          </a:bodyPr>
          <a:lstStyle/>
          <a:p>
            <a:r>
              <a:rPr lang="en-US" sz="125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r>
              <a:rPr lang="en-US" sz="115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TECHNOLOGIES</a:t>
            </a:r>
            <a:endParaRPr lang="en-US" sz="40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0"/>
            <a:ext cx="9144000" cy="1295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Comparing the First and Second Industrial Revolutions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2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thumb/d/d9/Chickamauga.jpg/1024px-Chickamaug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t="3981" r="4679" b="5453"/>
          <a:stretch/>
        </p:blipFill>
        <p:spPr bwMode="auto">
          <a:xfrm>
            <a:off x="1" y="1"/>
            <a:ext cx="9144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546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Mud stained British soldiers at 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6"/>
          <a:stretch/>
        </p:blipFill>
        <p:spPr bwMode="auto">
          <a:xfrm>
            <a:off x="-1" y="0"/>
            <a:ext cx="9220201" cy="688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pperplate Gothic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194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Wingdings</vt:lpstr>
      <vt:lpstr>Copperplate Gothic Bold</vt:lpstr>
      <vt:lpstr>Trebuchet MS</vt:lpstr>
      <vt:lpstr>Calibri</vt:lpstr>
      <vt:lpstr>Office Theme</vt:lpstr>
      <vt:lpstr>The  Second</vt:lpstr>
      <vt:lpstr>Essential Question</vt:lpstr>
      <vt:lpstr>PowerPoint Presentation</vt:lpstr>
      <vt:lpstr>WORLD EXPOSITIONS</vt:lpstr>
      <vt:lpstr>Crystal Palace  Exhibition  (1851)</vt:lpstr>
      <vt:lpstr>Columbian Exposition (1893)</vt:lpstr>
      <vt:lpstr>MILITARY TECHNOLOGIES</vt:lpstr>
      <vt:lpstr>PowerPoint Presentation</vt:lpstr>
      <vt:lpstr>PowerPoint Presentation</vt:lpstr>
      <vt:lpstr>PowerPoint Presentation</vt:lpstr>
      <vt:lpstr>Machine Gun  (WWI)</vt:lpstr>
      <vt:lpstr>CIVIL WAR CANNON</vt:lpstr>
      <vt:lpstr>WWI Artillery Piece</vt:lpstr>
      <vt:lpstr>IRONCLADS</vt:lpstr>
      <vt:lpstr>DREADNOUGHT</vt:lpstr>
      <vt:lpstr>PowerPoint Presentation</vt:lpstr>
      <vt:lpstr>PowerPoint Presentation</vt:lpstr>
      <vt:lpstr>RAILROADS</vt:lpstr>
    </vt:vector>
  </TitlesOfParts>
  <Company>SDOC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Industrial Revolution JPG</dc:title>
  <dc:creator>Tom Richey</dc:creator>
  <cp:lastModifiedBy>Braun Christine</cp:lastModifiedBy>
  <cp:revision>28</cp:revision>
  <dcterms:created xsi:type="dcterms:W3CDTF">2015-03-19T15:55:09Z</dcterms:created>
  <dcterms:modified xsi:type="dcterms:W3CDTF">2017-02-28T14:30:07Z</dcterms:modified>
</cp:coreProperties>
</file>