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55" autoAdjust="0"/>
    <p:restoredTop sz="94660"/>
  </p:normalViewPr>
  <p:slideViewPr>
    <p:cSldViewPr>
      <p:cViewPr varScale="1">
        <p:scale>
          <a:sx n="70" d="100"/>
          <a:sy n="70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26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626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596D4-D929-4EF0-856F-9A711638C024}" type="datetimeFigureOut">
              <a:rPr lang="en-US"/>
              <a:pPr>
                <a:defRPr/>
              </a:pPr>
              <a:t>3/1/2017</a:t>
            </a:fld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D3928-9650-45F8-BBB6-3BF6B9500C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023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20AF4-1E5B-43D6-A454-7FAA9556A3EE}" type="datetimeFigureOut">
              <a:rPr lang="en-US"/>
              <a:pPr>
                <a:defRPr/>
              </a:pPr>
              <a:t>3/1/2017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A2AB7C-9F0C-49DB-98E2-E0DD3EC03F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288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883D7-E965-4D3E-8E10-CE29D98EFC3A}" type="datetimeFigureOut">
              <a:rPr lang="en-US"/>
              <a:pPr>
                <a:defRPr/>
              </a:pPr>
              <a:t>3/1/2017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C81C1B-3D9A-4819-B13D-470F9344C2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3374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59B69-9E4D-474A-B691-68DCA77117C9}" type="datetimeFigureOut">
              <a:rPr lang="en-US"/>
              <a:pPr>
                <a:defRPr/>
              </a:pPr>
              <a:t>3/1/2017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85C1DE-CB18-4DAD-8F09-52EFF6458E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9051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FC753-AA57-46A0-BA6B-D8CCEBA2433F}" type="datetimeFigureOut">
              <a:rPr lang="en-US"/>
              <a:pPr>
                <a:defRPr/>
              </a:pPr>
              <a:t>3/1/2017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2973E-33C6-480F-B25B-0C32D56B7E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6687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CFBC2-E7E1-4D6F-8B4C-6E397FA777A1}" type="datetimeFigureOut">
              <a:rPr lang="en-US"/>
              <a:pPr>
                <a:defRPr/>
              </a:pPr>
              <a:t>3/1/2017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7B1BDB-D794-4E67-A170-A396A19588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2388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E66DA-2E8F-4901-BD51-23E4EE9D0793}" type="datetimeFigureOut">
              <a:rPr lang="en-US"/>
              <a:pPr>
                <a:defRPr/>
              </a:pPr>
              <a:t>3/1/2017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C64B67-C703-4ACE-929D-33307BFABF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2256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B7DAB-0293-4AE5-AA06-1CA3EF66A8CC}" type="datetimeFigureOut">
              <a:rPr lang="en-US"/>
              <a:pPr>
                <a:defRPr/>
              </a:pPr>
              <a:t>3/1/2017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754FE8-F6EA-482C-98B2-D9D317C366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36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61772-81A9-43F4-AC22-48F6F7984C5D}" type="datetimeFigureOut">
              <a:rPr lang="en-US"/>
              <a:pPr>
                <a:defRPr/>
              </a:pPr>
              <a:t>3/1/2017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5205AB-27F2-4E97-9967-A5DD10AAAC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34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EA901-82BC-43CC-9D0F-0AB39457A248}" type="datetimeFigureOut">
              <a:rPr lang="en-US"/>
              <a:pPr>
                <a:defRPr/>
              </a:pPr>
              <a:t>3/1/2017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C09D55-EB5C-4A82-AC1E-0A780FC6DA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6901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7ED44-CF33-42A7-A44D-BF4C167CE408}" type="datetimeFigureOut">
              <a:rPr lang="en-US"/>
              <a:pPr>
                <a:defRPr/>
              </a:pPr>
              <a:t>3/1/2017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C5D4B8-6EE1-4DB3-90F5-118993AF4F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4247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0AF0E-5664-473F-ACC2-1EB6E24A5718}" type="datetimeFigureOut">
              <a:rPr lang="en-US"/>
              <a:pPr>
                <a:defRPr/>
              </a:pPr>
              <a:t>3/1/2017</a:t>
            </a:fld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B3F1C-CFB4-4962-B88E-D5D5B1D218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0414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A3421-5041-4AB9-BC76-1F0E5A454292}" type="datetimeFigureOut">
              <a:rPr lang="en-US"/>
              <a:pPr>
                <a:defRPr/>
              </a:pPr>
              <a:t>3/1/2017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9573FB-F7CF-4431-8808-4BEF53BDBC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6446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5AC84-E273-4171-93D6-C85031AC4EC6}" type="datetimeFigureOut">
              <a:rPr lang="en-US"/>
              <a:pPr>
                <a:defRPr/>
              </a:pPr>
              <a:t>3/1/2017</a:t>
            </a:fld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C8C1AF-F3AC-4942-95B1-0D276708AA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76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B3269-FAB4-4166-AF11-35ECB8CEE06E}" type="datetimeFigureOut">
              <a:rPr lang="en-US"/>
              <a:pPr>
                <a:defRPr/>
              </a:pPr>
              <a:t>3/1/2017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B412B5-973E-4E9B-8E3E-2F46B5E02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2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5A2A0-6059-42CB-A507-BC1F571D8525}" type="datetimeFigureOut">
              <a:rPr lang="en-US"/>
              <a:pPr>
                <a:defRPr/>
              </a:pPr>
              <a:t>3/1/2017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B4615F-834F-4BA4-BF48-B75B94C73F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9095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9523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523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32C3F1F0-CC12-4EE4-B3DC-BAA961ABF634}" type="datetimeFigureOut">
              <a:rPr lang="en-US"/>
              <a:pPr>
                <a:defRPr/>
              </a:pPr>
              <a:t>3/1/2017</a:t>
            </a:fld>
            <a:endParaRPr lang="en-US"/>
          </a:p>
        </p:txBody>
      </p:sp>
      <p:sp>
        <p:nvSpPr>
          <p:cNvPr id="9524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4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6F0757C-CF96-4EF8-A957-A6287D80F0F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en.wikipedia.org/wiki/File:Sergei_Yulyevich_Witte_1905.jpeg" TargetMode="Externa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en.wikipedia.org/wiki/File:Tsar_Nicholas_II_-1898.jpg" TargetMode="Externa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en.wikipedia.org/wiki/File:Lenin_CL.jpg" TargetMode="Externa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en.wikipedia.org/wiki/File:RomanovsCoatRF.png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//upload.wikimedia.org/wikipedia/commons/e/ef/%D0%A0%D0%BE%D1%81%D1%81%D0%B8%D0%B9%D1%81%D0%BA%D0%B8%D0%B5_%D1%87%D0%B5%D0%BA%D0%B8%D1%81%D1%82%D1%8B.jpg" TargetMode="Externa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smtClean="0">
                <a:latin typeface="Book Antiqua" pitchFamily="18" charset="0"/>
              </a:rPr>
              <a:t>The Russian Revolution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70325"/>
            <a:ext cx="6400800" cy="1741488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US" smtClean="0">
                <a:solidFill>
                  <a:srgbClr val="898989"/>
                </a:solidFill>
                <a:latin typeface="Book Antiqua" pitchFamily="18" charset="0"/>
              </a:rPr>
              <a:t>Outline 9.2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Alexander II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latin typeface="Book Antiqua" pitchFamily="18" charset="0"/>
              </a:rPr>
              <a:t>Reign 1855 - 1881</a:t>
            </a:r>
          </a:p>
          <a:p>
            <a:pPr eaLnBrk="1" hangingPunct="1">
              <a:defRPr/>
            </a:pPr>
            <a:r>
              <a:rPr lang="en-US" sz="2800" dirty="0" smtClean="0">
                <a:latin typeface="Book Antiqua" pitchFamily="18" charset="0"/>
              </a:rPr>
              <a:t>Most liberal ruler in Russian history prior to the 20</a:t>
            </a:r>
            <a:r>
              <a:rPr lang="en-US" sz="2800" baseline="30000" dirty="0" smtClean="0">
                <a:latin typeface="Book Antiqua" pitchFamily="18" charset="0"/>
              </a:rPr>
              <a:t>th</a:t>
            </a:r>
            <a:r>
              <a:rPr lang="en-US" sz="2800" dirty="0" smtClean="0">
                <a:latin typeface="Book Antiqua" pitchFamily="18" charset="0"/>
              </a:rPr>
              <a:t> century</a:t>
            </a:r>
          </a:p>
          <a:p>
            <a:pPr eaLnBrk="1" hangingPunct="1">
              <a:defRPr/>
            </a:pPr>
            <a:r>
              <a:rPr lang="en-US" sz="2800" dirty="0" smtClean="0">
                <a:latin typeface="Book Antiqua" pitchFamily="18" charset="0"/>
              </a:rPr>
              <a:t>Still very autocratic </a:t>
            </a:r>
          </a:p>
          <a:p>
            <a:pPr eaLnBrk="1" hangingPunct="1">
              <a:defRPr/>
            </a:pPr>
            <a:r>
              <a:rPr lang="en-US" sz="2800" dirty="0" smtClean="0">
                <a:latin typeface="Book Antiqua" pitchFamily="18" charset="0"/>
              </a:rPr>
              <a:t>Believed serfdom had </a:t>
            </a:r>
            <a:r>
              <a:rPr lang="en-US" sz="2800" dirty="0" smtClean="0">
                <a:latin typeface="Book Antiqua" pitchFamily="18" charset="0"/>
              </a:rPr>
              <a:t>stunted </a:t>
            </a:r>
            <a:r>
              <a:rPr lang="en-US" sz="2800" dirty="0" smtClean="0">
                <a:latin typeface="Book Antiqua" pitchFamily="18" charset="0"/>
              </a:rPr>
              <a:t>Russian modernization</a:t>
            </a:r>
          </a:p>
          <a:p>
            <a:pPr eaLnBrk="1" hangingPunct="1">
              <a:defRPr/>
            </a:pPr>
            <a:endParaRPr lang="en-US" sz="2800" dirty="0" smtClean="0">
              <a:latin typeface="Book Antiqua" pitchFamily="18" charset="0"/>
            </a:endParaRPr>
          </a:p>
        </p:txBody>
      </p:sp>
      <p:sp>
        <p:nvSpPr>
          <p:cNvPr id="28678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800" smtClean="0"/>
          </a:p>
        </p:txBody>
      </p:sp>
      <p:pic>
        <p:nvPicPr>
          <p:cNvPr id="12293" name="Picture 8" descr="99px-Tsar_Alexander_II_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81200"/>
            <a:ext cx="295433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Serfdom</a:t>
            </a:r>
          </a:p>
        </p:txBody>
      </p:sp>
      <p:sp>
        <p:nvSpPr>
          <p:cNvPr id="30730" name="Rectangle 10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400" smtClean="0"/>
          </a:p>
        </p:txBody>
      </p:sp>
      <p:sp>
        <p:nvSpPr>
          <p:cNvPr id="30731" name="Rectangle 11"/>
          <p:cNvSpPr>
            <a:spLocks noGrp="1" noChangeArrowheads="1"/>
          </p:cNvSpPr>
          <p:nvPr>
            <p:ph sz="quarter" idx="2"/>
          </p:nvPr>
        </p:nvSpPr>
        <p:spPr>
          <a:xfrm>
            <a:off x="457200" y="3962400"/>
            <a:ext cx="4038600" cy="2187575"/>
          </a:xfrm>
        </p:spPr>
        <p:txBody>
          <a:bodyPr/>
          <a:lstStyle/>
          <a:p>
            <a:pPr eaLnBrk="1" hangingPunct="1">
              <a:defRPr/>
            </a:pPr>
            <a:endParaRPr lang="en-US" sz="2400" smtClean="0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>
                <a:latin typeface="Book Antiqua" pitchFamily="18" charset="0"/>
              </a:rPr>
              <a:t>Serfs were an unlimited source of labor for the nobles and so the nobles had no desire to change or improve</a:t>
            </a:r>
          </a:p>
        </p:txBody>
      </p:sp>
      <p:pic>
        <p:nvPicPr>
          <p:cNvPr id="13318" name="Picture 8" descr="th?id=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2133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3" descr="th?id=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19600"/>
            <a:ext cx="2971800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Emancipation Act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>
                <a:latin typeface="Book Antiqua" pitchFamily="18" charset="0"/>
              </a:rPr>
              <a:t>1861</a:t>
            </a:r>
          </a:p>
          <a:p>
            <a:pPr eaLnBrk="1" hangingPunct="1">
              <a:defRPr/>
            </a:pPr>
            <a:r>
              <a:rPr lang="en-US" sz="2800" smtClean="0">
                <a:latin typeface="Book Antiqua" pitchFamily="18" charset="0"/>
              </a:rPr>
              <a:t>Abolished serfdom</a:t>
            </a:r>
          </a:p>
          <a:p>
            <a:pPr eaLnBrk="1" hangingPunct="1">
              <a:defRPr/>
            </a:pPr>
            <a:r>
              <a:rPr lang="en-US" sz="2800" smtClean="0">
                <a:latin typeface="Book Antiqua" pitchFamily="18" charset="0"/>
              </a:rPr>
              <a:t>Peasants could</a:t>
            </a:r>
          </a:p>
          <a:p>
            <a:pPr lvl="1" eaLnBrk="1" hangingPunct="1">
              <a:defRPr/>
            </a:pPr>
            <a:r>
              <a:rPr lang="en-US" sz="2400" smtClean="0">
                <a:latin typeface="Book Antiqua" pitchFamily="18" charset="0"/>
              </a:rPr>
              <a:t>Own property</a:t>
            </a:r>
          </a:p>
          <a:p>
            <a:pPr lvl="1" eaLnBrk="1" hangingPunct="1">
              <a:defRPr/>
            </a:pPr>
            <a:r>
              <a:rPr lang="en-US" sz="2400" smtClean="0">
                <a:latin typeface="Book Antiqua" pitchFamily="18" charset="0"/>
              </a:rPr>
              <a:t>Buy land</a:t>
            </a:r>
          </a:p>
          <a:p>
            <a:pPr lvl="1" eaLnBrk="1" hangingPunct="1">
              <a:defRPr/>
            </a:pPr>
            <a:r>
              <a:rPr lang="en-US" sz="2400" smtClean="0">
                <a:latin typeface="Book Antiqua" pitchFamily="18" charset="0"/>
              </a:rPr>
              <a:t>Marry freely</a:t>
            </a:r>
          </a:p>
          <a:p>
            <a:pPr lvl="1" eaLnBrk="1" hangingPunct="1">
              <a:defRPr/>
            </a:pPr>
            <a:r>
              <a:rPr lang="en-US" sz="2400" smtClean="0">
                <a:latin typeface="Book Antiqua" pitchFamily="18" charset="0"/>
              </a:rPr>
              <a:t>Vote</a:t>
            </a:r>
          </a:p>
          <a:p>
            <a:pPr lvl="1" eaLnBrk="1" hangingPunct="1">
              <a:defRPr/>
            </a:pPr>
            <a:endParaRPr lang="en-US" sz="2400" smtClean="0">
              <a:latin typeface="Book Antiqua" pitchFamily="18" charset="0"/>
            </a:endParaRPr>
          </a:p>
        </p:txBody>
      </p:sp>
      <p:sp>
        <p:nvSpPr>
          <p:cNvPr id="33796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800" smtClean="0"/>
          </a:p>
        </p:txBody>
      </p:sp>
      <p:pic>
        <p:nvPicPr>
          <p:cNvPr id="14341" name="Picture 8" descr="th?id=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14600"/>
            <a:ext cx="2286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Alexander II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In 1864, Alexander established Zemstvos</a:t>
            </a:r>
          </a:p>
          <a:p>
            <a:pPr lvl="1" eaLnBrk="1" hangingPunct="1">
              <a:defRPr/>
            </a:pPr>
            <a:r>
              <a:rPr lang="en-US" smtClean="0">
                <a:latin typeface="Book Antiqua" pitchFamily="18" charset="0"/>
              </a:rPr>
              <a:t>Local or village assemblies </a:t>
            </a:r>
          </a:p>
          <a:p>
            <a:pPr lvl="1" eaLnBrk="1" hangingPunct="1">
              <a:defRPr/>
            </a:pPr>
            <a:r>
              <a:rPr lang="en-US" smtClean="0">
                <a:latin typeface="Book Antiqua" pitchFamily="18" charset="0"/>
              </a:rPr>
              <a:t>Provided a measure of self-government</a:t>
            </a:r>
          </a:p>
          <a:p>
            <a:pPr lvl="1" eaLnBrk="1" hangingPunct="1">
              <a:defRPr/>
            </a:pPr>
            <a:r>
              <a:rPr lang="en-US" smtClean="0">
                <a:latin typeface="Book Antiqua" pitchFamily="18" charset="0"/>
              </a:rPr>
              <a:t>Gave peasants a voice but still controlled by the nobles</a:t>
            </a:r>
          </a:p>
          <a:p>
            <a:pPr lvl="1" eaLnBrk="1" hangingPunct="1">
              <a:defRPr/>
            </a:pPr>
            <a:r>
              <a:rPr lang="en-US" smtClean="0">
                <a:latin typeface="Book Antiqua" pitchFamily="18" charset="0"/>
              </a:rPr>
              <a:t>Successful in solving problems of education, medical needs, and transportion</a:t>
            </a:r>
          </a:p>
          <a:p>
            <a:pPr lvl="1" eaLnBrk="1" hangingPunct="1">
              <a:defRPr/>
            </a:pPr>
            <a:r>
              <a:rPr lang="en-US" smtClean="0">
                <a:latin typeface="Book Antiqua" pitchFamily="18" charset="0"/>
              </a:rPr>
              <a:t>Largely abolished in 1917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Other Reforms by Alexander II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Improved the judicial system</a:t>
            </a:r>
          </a:p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Reduced terms of military service</a:t>
            </a:r>
          </a:p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Eased brutal corporal punishment</a:t>
            </a:r>
          </a:p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Relaxed censorship</a:t>
            </a:r>
          </a:p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Liberalized education</a:t>
            </a:r>
          </a:p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Stimulated industrialization by building railroads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Alexander II</a:t>
            </a:r>
            <a:r>
              <a:rPr lang="en-US" smtClean="0"/>
              <a:t> 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latin typeface="Book Antiqua" pitchFamily="18" charset="0"/>
              </a:rPr>
              <a:t>Became more conservative late in his reign</a:t>
            </a:r>
          </a:p>
          <a:p>
            <a:pPr eaLnBrk="1" hangingPunct="1">
              <a:defRPr/>
            </a:pPr>
            <a:r>
              <a:rPr lang="en-US" sz="2800" dirty="0" smtClean="0">
                <a:latin typeface="Book Antiqua" pitchFamily="18" charset="0"/>
              </a:rPr>
              <a:t>Assassinated in 1881 by </a:t>
            </a:r>
            <a:r>
              <a:rPr lang="en-US" sz="2800" dirty="0" smtClean="0">
                <a:latin typeface="Book Antiqua" pitchFamily="18" charset="0"/>
              </a:rPr>
              <a:t>The People’s Will members </a:t>
            </a:r>
            <a:r>
              <a:rPr lang="en-US" sz="2800" dirty="0" smtClean="0">
                <a:latin typeface="Book Antiqua" pitchFamily="18" charset="0"/>
              </a:rPr>
              <a:t>who bombed his carriage</a:t>
            </a:r>
          </a:p>
        </p:txBody>
      </p:sp>
      <p:sp>
        <p:nvSpPr>
          <p:cNvPr id="39946" name="Rectangle 10"/>
          <p:cNvSpPr>
            <a:spLocks noGrp="1" noChangeArrowheads="1"/>
          </p:cNvSpPr>
          <p:nvPr>
            <p:ph sz="half" idx="2"/>
          </p:nvPr>
        </p:nvSpPr>
        <p:spPr>
          <a:xfrm>
            <a:off x="457200" y="3922713"/>
            <a:ext cx="8229600" cy="2173287"/>
          </a:xfrm>
        </p:spPr>
        <p:txBody>
          <a:bodyPr/>
          <a:lstStyle/>
          <a:p>
            <a:pPr eaLnBrk="1" hangingPunct="1">
              <a:defRPr/>
            </a:pPr>
            <a:endParaRPr lang="en-US" sz="2800" smtClean="0"/>
          </a:p>
        </p:txBody>
      </p:sp>
      <p:pic>
        <p:nvPicPr>
          <p:cNvPr id="17413" name="Picture 8" descr="th?id=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00400"/>
            <a:ext cx="5334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  <p:bldP spid="3994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Alexander III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smtClean="0">
                <a:latin typeface="Book Antiqua" pitchFamily="18" charset="0"/>
              </a:rPr>
              <a:t>Reign 1881 – 1894</a:t>
            </a:r>
          </a:p>
          <a:p>
            <a:pPr eaLnBrk="1" hangingPunct="1">
              <a:defRPr/>
            </a:pPr>
            <a:r>
              <a:rPr lang="en-US" sz="2400" smtClean="0">
                <a:latin typeface="Book Antiqua" pitchFamily="18" charset="0"/>
              </a:rPr>
              <a:t>Most reactionary czar of the 19</a:t>
            </a:r>
            <a:r>
              <a:rPr lang="en-US" sz="2400" baseline="30000" smtClean="0">
                <a:latin typeface="Book Antiqua" pitchFamily="18" charset="0"/>
              </a:rPr>
              <a:t>th</a:t>
            </a:r>
            <a:r>
              <a:rPr lang="en-US" sz="2400" smtClean="0">
                <a:latin typeface="Book Antiqua" pitchFamily="18" charset="0"/>
              </a:rPr>
              <a:t> century</a:t>
            </a:r>
          </a:p>
          <a:p>
            <a:pPr eaLnBrk="1" hangingPunct="1">
              <a:defRPr/>
            </a:pPr>
            <a:r>
              <a:rPr lang="en-US" sz="2400" smtClean="0">
                <a:latin typeface="Book Antiqua" pitchFamily="18" charset="0"/>
              </a:rPr>
              <a:t>Wanted to rule by “Autocracy, Orthodoxy, and Russification” (loyalty to and rule by the tsar, protection of the Russian Orthodox Church, and nationalism)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400" smtClean="0"/>
          </a:p>
        </p:txBody>
      </p:sp>
      <p:pic>
        <p:nvPicPr>
          <p:cNvPr id="18437" name="Picture 8" descr="th?id=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71600"/>
            <a:ext cx="31305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Alexander III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latin typeface="Book Antiqua" pitchFamily="18" charset="0"/>
              </a:rPr>
              <a:t>Wanted to reverse the liberal policies of his father (Alexander II)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latin typeface="Book Antiqua" pitchFamily="18" charset="0"/>
              </a:rPr>
              <a:t>Encouraged anti-Semitism (part of the protection of the Russian Orthodox Church)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latin typeface="Book Antiqua" pitchFamily="18" charset="0"/>
              </a:rPr>
              <a:t>Theodor Herzl: advocated a Jewish homeland in the Holy Land as a way to escape persecution in Europe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400" smtClean="0"/>
          </a:p>
        </p:txBody>
      </p:sp>
      <p:pic>
        <p:nvPicPr>
          <p:cNvPr id="19461" name="Picture 5" descr="th?id=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57400"/>
            <a:ext cx="3429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Alexander III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smtClean="0">
                <a:latin typeface="Book Antiqua" pitchFamily="18" charset="0"/>
              </a:rPr>
              <a:t>Attempted to improve industrialization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>
                <a:latin typeface="Book Antiqua" pitchFamily="18" charset="0"/>
              </a:rPr>
              <a:t>Count S. Y. Witte (right) worked to increase industrialization and aggressively sought western capital to build factories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>
                <a:latin typeface="Book Antiqua" pitchFamily="18" charset="0"/>
              </a:rPr>
              <a:t>Russia’s economic problems were still severe by 1900 and were made worse by the Russo-Japanese War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2400" smtClean="0"/>
          </a:p>
        </p:txBody>
      </p:sp>
      <p:pic>
        <p:nvPicPr>
          <p:cNvPr id="20485" name="Picture 6" descr="220px-Sergei_Yulyevich_Witte_190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52600"/>
            <a:ext cx="24161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Nicholas II</a:t>
            </a:r>
            <a:r>
              <a:rPr lang="en-US" smtClean="0"/>
              <a:t> 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400" smtClean="0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latin typeface="Book Antiqua" pitchFamily="18" charset="0"/>
              </a:rPr>
              <a:t>Reign 1894 – 1917</a:t>
            </a:r>
          </a:p>
          <a:p>
            <a:pPr eaLnBrk="1" hangingPunct="1">
              <a:defRPr/>
            </a:pPr>
            <a:r>
              <a:rPr lang="en-US" sz="2400" dirty="0" smtClean="0">
                <a:latin typeface="Book Antiqua" pitchFamily="18" charset="0"/>
              </a:rPr>
              <a:t>Came to power after his father, Alex III, died from kidney problems</a:t>
            </a:r>
          </a:p>
          <a:p>
            <a:pPr eaLnBrk="1" hangingPunct="1">
              <a:defRPr/>
            </a:pPr>
            <a:r>
              <a:rPr lang="en-US" sz="2400" dirty="0" smtClean="0">
                <a:latin typeface="Book Antiqua" pitchFamily="18" charset="0"/>
              </a:rPr>
              <a:t>During his reign, Russia went from a great power to collapse</a:t>
            </a:r>
          </a:p>
          <a:p>
            <a:pPr eaLnBrk="1" hangingPunct="1">
              <a:defRPr/>
            </a:pPr>
            <a:r>
              <a:rPr lang="en-US" sz="2400" dirty="0" smtClean="0">
                <a:latin typeface="Book Antiqua" pitchFamily="18" charset="0"/>
              </a:rPr>
              <a:t>Also known as Bloody Nicholas because of the violence during his rule</a:t>
            </a:r>
          </a:p>
        </p:txBody>
      </p:sp>
      <p:pic>
        <p:nvPicPr>
          <p:cNvPr id="21509" name="Picture 7" descr="220px-Tsar_Nicholas_II_-1898">
            <a:hlinkClick r:id="rId2" tooltip="Portrait photograph by A. A. Pasetti, 1898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306228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Tsar Alexander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495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en-US" sz="260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038600" cy="4495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600" smtClean="0">
                <a:latin typeface="Book Antiqua" pitchFamily="18" charset="0"/>
              </a:rPr>
              <a:t>Reign: 1801 – 1825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smtClean="0">
                <a:latin typeface="Book Antiqua" pitchFamily="18" charset="0"/>
              </a:rPr>
              <a:t>Considered an Enlightened Despot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smtClean="0">
                <a:latin typeface="Book Antiqua" pitchFamily="18" charset="0"/>
              </a:rPr>
              <a:t>Became conservative after a plot to kidnap him and a conspiracy among his officers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smtClean="0">
                <a:latin typeface="Book Antiqua" pitchFamily="18" charset="0"/>
              </a:rPr>
              <a:t>Proposed the Holy Alliance which was designed to stop liberalism</a:t>
            </a:r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1600200"/>
            <a:ext cx="3154362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Book Antiqua" pitchFamily="18" charset="0"/>
              </a:rPr>
              <a:t>Russo-Japanese War (1904 – 1905)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smtClean="0">
                <a:latin typeface="Book Antiqua" pitchFamily="18" charset="0"/>
              </a:rPr>
              <a:t>Russia was trying to expand into Asia</a:t>
            </a:r>
          </a:p>
          <a:p>
            <a:pPr eaLnBrk="1" hangingPunct="1">
              <a:defRPr/>
            </a:pPr>
            <a:r>
              <a:rPr lang="en-US" sz="2400" smtClean="0">
                <a:latin typeface="Book Antiqua" pitchFamily="18" charset="0"/>
              </a:rPr>
              <a:t>Defeated by the Japanese, including the destruction of the Russian fleet</a:t>
            </a:r>
          </a:p>
          <a:p>
            <a:pPr eaLnBrk="1" hangingPunct="1">
              <a:defRPr/>
            </a:pPr>
            <a:r>
              <a:rPr lang="en-US" sz="2400" smtClean="0">
                <a:latin typeface="Book Antiqua" pitchFamily="18" charset="0"/>
              </a:rPr>
              <a:t>After, the Russians turned away from acquiring territory in Asia and focused on expanding control of the Balkans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2400" smtClean="0"/>
          </a:p>
          <a:p>
            <a:pPr eaLnBrk="1" hangingPunct="1">
              <a:defRPr/>
            </a:pPr>
            <a:endParaRPr lang="en-US" sz="2400" smtClean="0"/>
          </a:p>
        </p:txBody>
      </p:sp>
      <p:pic>
        <p:nvPicPr>
          <p:cNvPr id="22532" name="Picture 19" descr="map-Russo-Japanese Wa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" t="2362" r="5443" b="5647"/>
          <a:stretch>
            <a:fillRect/>
          </a:stretch>
        </p:blipFill>
        <p:spPr>
          <a:xfrm>
            <a:off x="4832350" y="1600200"/>
            <a:ext cx="3670300" cy="4495800"/>
          </a:xfrm>
          <a:ln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Book Antiqua" pitchFamily="18" charset="0"/>
              </a:rPr>
              <a:t>Causes of the </a:t>
            </a:r>
            <a:br>
              <a:rPr lang="en-US" sz="4000" smtClean="0">
                <a:latin typeface="Book Antiqua" pitchFamily="18" charset="0"/>
              </a:rPr>
            </a:br>
            <a:r>
              <a:rPr lang="en-US" sz="4000" smtClean="0">
                <a:latin typeface="Book Antiqua" pitchFamily="18" charset="0"/>
              </a:rPr>
              <a:t>Russian Revolution of 1905</a:t>
            </a:r>
          </a:p>
        </p:txBody>
      </p:sp>
      <p:pic>
        <p:nvPicPr>
          <p:cNvPr id="23555" name="Picture 5" descr="chart-russia_social_pyramid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clrChange>
              <a:clrFrom>
                <a:srgbClr val="F6F4EE"/>
              </a:clrFrom>
              <a:clrTo>
                <a:srgbClr val="F6F4EE">
                  <a:alpha val="0"/>
                </a:srgbClr>
              </a:clrTo>
            </a:clrChange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" r="3206"/>
          <a:stretch>
            <a:fillRect/>
          </a:stretch>
        </p:blipFill>
        <p:spPr>
          <a:xfrm>
            <a:off x="4724400" y="1600200"/>
            <a:ext cx="4038600" cy="427355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2232" name="Rectangle 8"/>
          <p:cNvSpPr>
            <a:spLocks noGrp="1" noChangeArrowheads="1"/>
          </p:cNvSpPr>
          <p:nvPr>
            <p:ph sz="half" idx="2"/>
          </p:nvPr>
        </p:nvSpPr>
        <p:spPr>
          <a:xfrm>
            <a:off x="533400" y="1676400"/>
            <a:ext cx="4038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latin typeface="Book Antiqua" pitchFamily="18" charset="0"/>
              </a:rPr>
              <a:t>Russian social hierarchy created inequities and abuse of the lower classes</a:t>
            </a:r>
          </a:p>
          <a:p>
            <a:pPr eaLnBrk="1" hangingPunct="1">
              <a:defRPr/>
            </a:pPr>
            <a:r>
              <a:rPr lang="en-US" sz="2800" smtClean="0">
                <a:latin typeface="Book Antiqua" pitchFamily="18" charset="0"/>
              </a:rPr>
              <a:t>These strains led to growing call for reforms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Book Antiqua" pitchFamily="18" charset="0"/>
              </a:rPr>
              <a:t>Causes of the </a:t>
            </a:r>
            <a:br>
              <a:rPr lang="en-US" sz="4000" smtClean="0">
                <a:latin typeface="Book Antiqua" pitchFamily="18" charset="0"/>
              </a:rPr>
            </a:br>
            <a:r>
              <a:rPr lang="en-US" sz="4000" smtClean="0">
                <a:latin typeface="Book Antiqua" pitchFamily="18" charset="0"/>
              </a:rPr>
              <a:t>Russian Revolution of 1905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12874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latin typeface="Book Antiqua" pitchFamily="18" charset="0"/>
              </a:rPr>
              <a:t>Russo-Japanese War: Russia’s poor showing became a major cause of the 1905 Revolution</a:t>
            </a:r>
          </a:p>
          <a:p>
            <a:pPr eaLnBrk="1" hangingPunct="1">
              <a:defRPr/>
            </a:pPr>
            <a:endParaRPr lang="en-US" sz="2800" smtClean="0">
              <a:latin typeface="Book Antiqua" pitchFamily="18" charset="0"/>
            </a:endParaRPr>
          </a:p>
        </p:txBody>
      </p:sp>
      <p:pic>
        <p:nvPicPr>
          <p:cNvPr id="24580" name="Picture 7" descr="newspaper headline-Russo-Japanese Wa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3293" r="2000" b="5090"/>
          <a:stretch>
            <a:fillRect/>
          </a:stretch>
        </p:blipFill>
        <p:spPr>
          <a:xfrm>
            <a:off x="1905000" y="3038475"/>
            <a:ext cx="5334000" cy="2876550"/>
          </a:xfrm>
          <a:ln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Book Antiqua" pitchFamily="18" charset="0"/>
              </a:rPr>
              <a:t>Causes of the </a:t>
            </a:r>
            <a:br>
              <a:rPr lang="en-US" sz="4000" smtClean="0">
                <a:latin typeface="Book Antiqua" pitchFamily="18" charset="0"/>
              </a:rPr>
            </a:br>
            <a:r>
              <a:rPr lang="en-US" sz="4000" smtClean="0">
                <a:latin typeface="Book Antiqua" pitchFamily="18" charset="0"/>
              </a:rPr>
              <a:t>Russian Revolution of 1905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800" smtClean="0"/>
          </a:p>
          <a:p>
            <a:pPr eaLnBrk="1" hangingPunct="1">
              <a:defRPr/>
            </a:pPr>
            <a:r>
              <a:rPr lang="en-US" sz="2800" smtClean="0">
                <a:latin typeface="Book Antiqua" pitchFamily="18" charset="0"/>
              </a:rPr>
              <a:t>Weak economy</a:t>
            </a:r>
          </a:p>
          <a:p>
            <a:pPr eaLnBrk="1" hangingPunct="1">
              <a:defRPr/>
            </a:pPr>
            <a:r>
              <a:rPr lang="en-US" sz="2800" smtClean="0">
                <a:latin typeface="Book Antiqua" pitchFamily="18" charset="0"/>
              </a:rPr>
              <a:t>Expansion of liberalism</a:t>
            </a:r>
          </a:p>
          <a:p>
            <a:pPr eaLnBrk="1" hangingPunct="1">
              <a:defRPr/>
            </a:pPr>
            <a:r>
              <a:rPr lang="en-US" sz="2800" smtClean="0">
                <a:latin typeface="Book Antiqua" pitchFamily="18" charset="0"/>
              </a:rPr>
              <a:t>Emerging middle class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800" smtClean="0"/>
          </a:p>
        </p:txBody>
      </p:sp>
      <p:pic>
        <p:nvPicPr>
          <p:cNvPr id="25604" name="Picture 5" descr="1905 Russian rubl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827213"/>
            <a:ext cx="2643188" cy="3571875"/>
          </a:xfrm>
          <a:ln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3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Bloody Sunday, Jan. 22, 1905</a:t>
            </a:r>
          </a:p>
        </p:txBody>
      </p:sp>
      <p:pic>
        <p:nvPicPr>
          <p:cNvPr id="26627" name="Picture 4" descr="BloodySunday-1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295400"/>
            <a:ext cx="6629400" cy="3265488"/>
          </a:xfrm>
        </p:spPr>
      </p:pic>
      <p:sp>
        <p:nvSpPr>
          <p:cNvPr id="67592" name="Rectangle 8"/>
          <p:cNvSpPr>
            <a:spLocks noGrp="1" noChangeArrowheads="1"/>
          </p:cNvSpPr>
          <p:nvPr>
            <p:ph sz="half" idx="2"/>
          </p:nvPr>
        </p:nvSpPr>
        <p:spPr>
          <a:xfrm>
            <a:off x="457200" y="4724400"/>
            <a:ext cx="8229600" cy="142557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latin typeface="Book Antiqua" pitchFamily="18" charset="0"/>
              </a:rPr>
              <a:t>200,000 workers and peasants marched on the tsar’s winter palace to ask for reforms</a:t>
            </a:r>
          </a:p>
          <a:p>
            <a:pPr eaLnBrk="1" hangingPunct="1">
              <a:defRPr/>
            </a:pPr>
            <a:r>
              <a:rPr lang="en-US" sz="2800" smtClean="0">
                <a:latin typeface="Book Antiqua" pitchFamily="18" charset="0"/>
              </a:rPr>
              <a:t>The Army killed 300 in cold blood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October Manifesto of 1905</a:t>
            </a:r>
          </a:p>
        </p:txBody>
      </p:sp>
      <p:pic>
        <p:nvPicPr>
          <p:cNvPr id="27651" name="Picture 4" descr="HarpWeek cartoon-1905 Revolution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5"/>
          <a:stretch>
            <a:fillRect/>
          </a:stretch>
        </p:blipFill>
        <p:spPr>
          <a:xfrm>
            <a:off x="381000" y="1600200"/>
            <a:ext cx="4267200" cy="4238625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2709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800600" y="1600200"/>
            <a:ext cx="4038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smtClean="0">
                <a:latin typeface="Book Antiqua" pitchFamily="18" charset="0"/>
              </a:rPr>
              <a:t>Created the Duma: national assembly that advised the tsar</a:t>
            </a:r>
          </a:p>
          <a:p>
            <a:pPr eaLnBrk="1" hangingPunct="1">
              <a:defRPr/>
            </a:pPr>
            <a:r>
              <a:rPr lang="en-US" sz="2200" smtClean="0">
                <a:latin typeface="Book Antiqua" pitchFamily="18" charset="0"/>
              </a:rPr>
              <a:t>Representatives elected by universal male suffrage</a:t>
            </a:r>
          </a:p>
          <a:p>
            <a:pPr eaLnBrk="1" hangingPunct="1">
              <a:defRPr/>
            </a:pPr>
            <a:r>
              <a:rPr lang="en-US" sz="2200" smtClean="0">
                <a:latin typeface="Book Antiqua" pitchFamily="18" charset="0"/>
              </a:rPr>
              <a:t>Granted freedom of speech, assembly, and press</a:t>
            </a:r>
          </a:p>
          <a:p>
            <a:pPr eaLnBrk="1" hangingPunct="1">
              <a:defRPr/>
            </a:pPr>
            <a:r>
              <a:rPr lang="en-US" sz="2200" smtClean="0">
                <a:latin typeface="Book Antiqua" pitchFamily="18" charset="0"/>
              </a:rPr>
              <a:t>Tsar retained absolute veto</a:t>
            </a:r>
          </a:p>
          <a:p>
            <a:pPr eaLnBrk="1" hangingPunct="1">
              <a:defRPr/>
            </a:pPr>
            <a:r>
              <a:rPr lang="en-US" sz="2200" smtClean="0">
                <a:latin typeface="Book Antiqua" pitchFamily="18" charset="0"/>
              </a:rPr>
              <a:t>Dissolved by Nicholas twice in 1906</a:t>
            </a:r>
          </a:p>
          <a:p>
            <a:pPr eaLnBrk="1" hangingPunct="1">
              <a:defRPr/>
            </a:pPr>
            <a:endParaRPr lang="en-US" sz="2200" smtClean="0">
              <a:latin typeface="Book Antiqua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600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Rise of Socialism in Russia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5720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latin typeface="Book Antiqua" pitchFamily="18" charset="0"/>
              </a:rPr>
              <a:t>1898 Social Democratic Worker’s Party formed</a:t>
            </a:r>
          </a:p>
          <a:p>
            <a:pPr eaLnBrk="1" hangingPunct="1">
              <a:defRPr/>
            </a:pPr>
            <a:r>
              <a:rPr lang="en-US" sz="2800" smtClean="0">
                <a:latin typeface="Book Antiqua" pitchFamily="18" charset="0"/>
              </a:rPr>
              <a:t>Led by Vladamir Lenin </a:t>
            </a:r>
            <a:r>
              <a:rPr lang="en-US" sz="2800" smtClean="0">
                <a:latin typeface="Book Antiqua" pitchFamily="18" charset="0"/>
                <a:sym typeface="Wingdings" pitchFamily="2" charset="2"/>
              </a:rPr>
              <a:t></a:t>
            </a:r>
          </a:p>
          <a:p>
            <a:pPr eaLnBrk="1" hangingPunct="1">
              <a:defRPr/>
            </a:pPr>
            <a:r>
              <a:rPr lang="en-US" sz="2800" smtClean="0">
                <a:latin typeface="Book Antiqua" pitchFamily="18" charset="0"/>
                <a:sym typeface="Wingdings" pitchFamily="2" charset="2"/>
              </a:rPr>
              <a:t>He was heir to Marx in socialist thoughts</a:t>
            </a:r>
          </a:p>
          <a:p>
            <a:pPr eaLnBrk="1" hangingPunct="1">
              <a:defRPr/>
            </a:pPr>
            <a:r>
              <a:rPr lang="en-US" sz="2800" smtClean="0">
                <a:latin typeface="Book Antiqua" pitchFamily="18" charset="0"/>
                <a:sym typeface="Wingdings" pitchFamily="2" charset="2"/>
              </a:rPr>
              <a:t>Leader of the Bolsheviks (future Communists)</a:t>
            </a:r>
            <a:endParaRPr lang="en-US" sz="2800" smtClean="0">
              <a:latin typeface="Book Antiqua" pitchFamily="18" charset="0"/>
            </a:endParaRPr>
          </a:p>
        </p:txBody>
      </p:sp>
      <p:sp>
        <p:nvSpPr>
          <p:cNvPr id="74757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5334000" y="1600200"/>
            <a:ext cx="3352800" cy="4495800"/>
          </a:xfrm>
        </p:spPr>
        <p:txBody>
          <a:bodyPr/>
          <a:lstStyle/>
          <a:p>
            <a:pPr eaLnBrk="1" hangingPunct="1">
              <a:defRPr/>
            </a:pPr>
            <a:endParaRPr lang="en-US" sz="2800" smtClean="0"/>
          </a:p>
        </p:txBody>
      </p:sp>
      <p:pic>
        <p:nvPicPr>
          <p:cNvPr id="28677" name="Picture 7" descr="210px-Lenin_C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28800"/>
            <a:ext cx="267493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Lenin’s Philosophy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smtClean="0">
                <a:latin typeface="Book Antiqua" pitchFamily="18" charset="0"/>
              </a:rPr>
              <a:t>Three basic ideas:</a:t>
            </a:r>
          </a:p>
          <a:p>
            <a:pPr lvl="1" eaLnBrk="1" hangingPunct="1">
              <a:defRPr/>
            </a:pPr>
            <a:r>
              <a:rPr lang="en-US" sz="2000" smtClean="0">
                <a:latin typeface="Book Antiqua" pitchFamily="18" charset="0"/>
              </a:rPr>
              <a:t>Capitalism could be destroyed only by violent revolution</a:t>
            </a:r>
          </a:p>
          <a:p>
            <a:pPr lvl="1" eaLnBrk="1" hangingPunct="1">
              <a:defRPr/>
            </a:pPr>
            <a:r>
              <a:rPr lang="en-US" sz="2000" smtClean="0">
                <a:latin typeface="Book Antiqua" pitchFamily="18" charset="0"/>
              </a:rPr>
              <a:t>Socialist revolution possible in some countries, such as backward Russia</a:t>
            </a:r>
          </a:p>
          <a:p>
            <a:pPr lvl="1" eaLnBrk="1" hangingPunct="1">
              <a:defRPr/>
            </a:pPr>
            <a:r>
              <a:rPr lang="en-US" sz="2000" smtClean="0">
                <a:latin typeface="Book Antiqua" pitchFamily="18" charset="0"/>
              </a:rPr>
              <a:t>Needed a highly disciplined workers’ party which would be controlled by elite intellectuals and full-time revolutionaries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400" smtClean="0"/>
          </a:p>
        </p:txBody>
      </p:sp>
      <p:pic>
        <p:nvPicPr>
          <p:cNvPr id="29701" name="Picture 8" descr="th?id=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57400"/>
            <a:ext cx="32416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Book Antiqua" pitchFamily="18" charset="0"/>
              </a:rPr>
              <a:t>The February Revolution of 1917</a:t>
            </a:r>
          </a:p>
        </p:txBody>
      </p:sp>
      <p:sp>
        <p:nvSpPr>
          <p:cNvPr id="79880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latin typeface="Book Antiqua" pitchFamily="18" charset="0"/>
              </a:rPr>
              <a:t>Overthrow of Nicholas II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latin typeface="Book Antiqua" pitchFamily="18" charset="0"/>
              </a:rPr>
              <a:t>Caused by economic problems and the Russo-Japanese War defeat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latin typeface="Book Antiqua" pitchFamily="18" charset="0"/>
              </a:rPr>
              <a:t>Most important cause: the tremendous human and economic suffering during WWI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>
                <a:latin typeface="Book Antiqua" pitchFamily="18" charset="0"/>
              </a:rPr>
              <a:t>Had caused large numbers of deaths and food shortages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>
                <a:latin typeface="Book Antiqua" pitchFamily="18" charset="0"/>
              </a:rPr>
              <a:t>The tsar was an ineffective leader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9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9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98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98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98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98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98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98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98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98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9" grpId="0"/>
      <p:bldP spid="79880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End of the Romanov Dynasty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latin typeface="Book Antiqua" pitchFamily="18" charset="0"/>
              </a:rPr>
              <a:t>Nicholas II abdicated his throne on March 2, 1917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latin typeface="Book Antiqua" pitchFamily="18" charset="0"/>
              </a:rPr>
              <a:t>He and his family were executed in July 1918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latin typeface="Book Antiqua" pitchFamily="18" charset="0"/>
              </a:rPr>
              <a:t>Nicholas and his immediate family were recognized as saints by the Russian Orthodox Church</a:t>
            </a:r>
          </a:p>
        </p:txBody>
      </p:sp>
      <p:sp>
        <p:nvSpPr>
          <p:cNvPr id="82949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800" smtClean="0"/>
          </a:p>
        </p:txBody>
      </p:sp>
      <p:pic>
        <p:nvPicPr>
          <p:cNvPr id="31749" name="Picture 7" descr="RomanovsCoatRF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33750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Holy Alliance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smtClean="0">
                <a:latin typeface="Book Antiqua" pitchFamily="18" charset="0"/>
              </a:rPr>
              <a:t>coalition created by the monarchist great powers of Russia, Austria and Prussia.</a:t>
            </a:r>
          </a:p>
          <a:p>
            <a:pPr eaLnBrk="1" hangingPunct="1">
              <a:defRPr/>
            </a:pPr>
            <a:r>
              <a:rPr lang="en-US" sz="2400" smtClean="0">
                <a:latin typeface="Book Antiqua" pitchFamily="18" charset="0"/>
              </a:rPr>
              <a:t>after the ultimate defeat of Napoleon</a:t>
            </a:r>
          </a:p>
          <a:p>
            <a:pPr eaLnBrk="1" hangingPunct="1">
              <a:defRPr/>
            </a:pPr>
            <a:r>
              <a:rPr lang="en-US" sz="2400" smtClean="0">
                <a:latin typeface="Book Antiqua" pitchFamily="18" charset="0"/>
              </a:rPr>
              <a:t>formed to instill the divine right of kings and </a:t>
            </a:r>
            <a:r>
              <a:rPr lang="en-US" sz="2400" u="sng" smtClean="0">
                <a:latin typeface="Book Antiqua" pitchFamily="18" charset="0"/>
              </a:rPr>
              <a:t>Christian</a:t>
            </a:r>
            <a:r>
              <a:rPr lang="en-US" sz="2400" smtClean="0">
                <a:latin typeface="Book Antiqua" pitchFamily="18" charset="0"/>
              </a:rPr>
              <a:t> values in European political life (that’s why it’s “holy”)</a:t>
            </a:r>
          </a:p>
          <a:p>
            <a:pPr eaLnBrk="1" hangingPunct="1">
              <a:defRPr/>
            </a:pPr>
            <a:endParaRPr lang="en-US" sz="2400" smtClean="0">
              <a:latin typeface="Book Antiqua" pitchFamily="18" charset="0"/>
            </a:endParaRPr>
          </a:p>
        </p:txBody>
      </p:sp>
      <p:pic>
        <p:nvPicPr>
          <p:cNvPr id="5124" name="Picture 9" descr="th?id=H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1447800"/>
            <a:ext cx="1676400" cy="1333500"/>
          </a:xfrm>
        </p:spPr>
      </p:pic>
      <p:pic>
        <p:nvPicPr>
          <p:cNvPr id="5125" name="Picture 11" descr="th?id=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876800"/>
            <a:ext cx="234315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3" descr="th?id=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48000"/>
            <a:ext cx="23431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October Revolution of 1917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>
                <a:latin typeface="Book Antiqua" pitchFamily="18" charset="0"/>
              </a:rPr>
              <a:t>After the February Revolution, a Provisional Government was established</a:t>
            </a:r>
          </a:p>
          <a:p>
            <a:pPr eaLnBrk="1" hangingPunct="1">
              <a:defRPr/>
            </a:pPr>
            <a:r>
              <a:rPr lang="en-US" sz="2800" smtClean="0">
                <a:latin typeface="Book Antiqua" pitchFamily="18" charset="0"/>
              </a:rPr>
              <a:t>The Provisional government implemented liberal reforms but rejected outright social revolution</a:t>
            </a:r>
          </a:p>
          <a:p>
            <a:pPr eaLnBrk="1" hangingPunct="1">
              <a:defRPr/>
            </a:pPr>
            <a:r>
              <a:rPr lang="en-US" sz="2800" smtClean="0">
                <a:latin typeface="Book Antiqua" pitchFamily="18" charset="0"/>
              </a:rPr>
              <a:t>Russia continued to be plagued by anarchy </a:t>
            </a:r>
          </a:p>
          <a:p>
            <a:pPr eaLnBrk="1" hangingPunct="1">
              <a:defRPr/>
            </a:pPr>
            <a:r>
              <a:rPr lang="en-US" sz="2800" smtClean="0">
                <a:latin typeface="Book Antiqua" pitchFamily="18" charset="0"/>
              </a:rPr>
              <a:t>In April 1917, Lenin rejected the provisional government and called for a socialist revolution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October Revolution of 1917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smtClean="0">
                <a:latin typeface="Book Antiqua" pitchFamily="18" charset="0"/>
              </a:rPr>
              <a:t>On October 25, 1917, Leon Trotsky, leader of the Petrograd Soviet (Red Army), led the Soviet overthrow of the provisional government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>
                <a:latin typeface="Book Antiqua" pitchFamily="18" charset="0"/>
              </a:rPr>
              <a:t>The Bolsheviks (Communists) took control of the government even though they were a minority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>
                <a:latin typeface="Book Antiqua" pitchFamily="18" charset="0"/>
              </a:rPr>
              <a:t>The October Revolution led to a communist dictatorship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2400" smtClean="0"/>
          </a:p>
        </p:txBody>
      </p:sp>
      <p:pic>
        <p:nvPicPr>
          <p:cNvPr id="33797" name="Picture 8" descr="th?id=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62200"/>
            <a:ext cx="277018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Soviet Union under Lenin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smtClean="0">
                <a:latin typeface="Book Antiqua" pitchFamily="18" charset="0"/>
              </a:rPr>
              <a:t>Gave land to peasants</a:t>
            </a:r>
          </a:p>
          <a:p>
            <a:pPr eaLnBrk="1" hangingPunct="1">
              <a:defRPr/>
            </a:pPr>
            <a:r>
              <a:rPr lang="en-US" sz="2400" smtClean="0">
                <a:latin typeface="Book Antiqua" pitchFamily="18" charset="0"/>
              </a:rPr>
              <a:t>Gave direct control of factories to local workers</a:t>
            </a:r>
          </a:p>
          <a:p>
            <a:pPr eaLnBrk="1" hangingPunct="1">
              <a:defRPr/>
            </a:pPr>
            <a:r>
              <a:rPr lang="en-US" sz="2400" smtClean="0">
                <a:latin typeface="Book Antiqua" pitchFamily="18" charset="0"/>
              </a:rPr>
              <a:t>Took Russia out of WWI to stop the suffering</a:t>
            </a:r>
          </a:p>
          <a:p>
            <a:pPr eaLnBrk="1" hangingPunct="1">
              <a:defRPr/>
            </a:pPr>
            <a:r>
              <a:rPr lang="en-US" sz="2400" smtClean="0">
                <a:latin typeface="Book Antiqua" pitchFamily="18" charset="0"/>
              </a:rPr>
              <a:t>Moved the government to Moscow</a:t>
            </a:r>
          </a:p>
          <a:p>
            <a:pPr eaLnBrk="1" hangingPunct="1">
              <a:defRPr/>
            </a:pPr>
            <a:r>
              <a:rPr lang="en-US" sz="2400" smtClean="0">
                <a:latin typeface="Book Antiqua" pitchFamily="18" charset="0"/>
              </a:rPr>
              <a:t>His actions led to the Russian Civil War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400" smtClean="0"/>
          </a:p>
        </p:txBody>
      </p:sp>
      <p:pic>
        <p:nvPicPr>
          <p:cNvPr id="34821" name="Picture 6" descr="th?id=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81200"/>
            <a:ext cx="2540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Russian Civil War 1918 - 1920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800" smtClean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latin typeface="Book Antiqua" pitchFamily="18" charset="0"/>
              </a:rPr>
              <a:t>Reds (Bolsheviks) vs. Whites (old Army officers and others)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latin typeface="Book Antiqua" pitchFamily="18" charset="0"/>
              </a:rPr>
              <a:t>Both sides brutal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latin typeface="Book Antiqua" pitchFamily="18" charset="0"/>
              </a:rPr>
              <a:t>Bolsheviks mobilized the home front via “War Communism”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>
                <a:latin typeface="Book Antiqua" pitchFamily="18" charset="0"/>
              </a:rPr>
              <a:t>Earliest form of socialism in the Soviet Union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>
                <a:latin typeface="Book Antiqua" pitchFamily="18" charset="0"/>
              </a:rPr>
              <a:t>Total war concept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>
                <a:latin typeface="Book Antiqua" pitchFamily="18" charset="0"/>
              </a:rPr>
              <a:t>Nationalized all land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>
                <a:latin typeface="Book Antiqua" pitchFamily="18" charset="0"/>
              </a:rPr>
              <a:t>Ended private trade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>
                <a:latin typeface="Book Antiqua" pitchFamily="18" charset="0"/>
              </a:rPr>
              <a:t>Cheka (secret police)</a:t>
            </a:r>
          </a:p>
        </p:txBody>
      </p:sp>
      <p:pic>
        <p:nvPicPr>
          <p:cNvPr id="35845" name="Picture 6" descr="File:Российские чекисты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282416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 Box 7"/>
          <p:cNvSpPr txBox="1">
            <a:spLocks noChangeArrowheads="1"/>
          </p:cNvSpPr>
          <p:nvPr/>
        </p:nvSpPr>
        <p:spPr bwMode="auto">
          <a:xfrm>
            <a:off x="457200" y="5867400"/>
            <a:ext cx="403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Victim of Secret Police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Book Antiqua" pitchFamily="18" charset="0"/>
              </a:rPr>
              <a:t>Effects of the Russian Revolution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latin typeface="Book Antiqua" pitchFamily="18" charset="0"/>
              </a:rPr>
              <a:t>In 1921, the Reds won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latin typeface="Book Antiqua" pitchFamily="18" charset="0"/>
              </a:rPr>
              <a:t>The Union of Soviet Socialist Republics was created in 1922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latin typeface="Book Antiqua" pitchFamily="18" charset="0"/>
              </a:rPr>
              <a:t>15 million dead, economy ruined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smtClean="0"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smtClean="0">
                <a:latin typeface="Book Antiqua" pitchFamily="18" charset="0"/>
              </a:rPr>
              <a:t>Creation of the world’s first communist society: one of the monumental events of the 20</a:t>
            </a:r>
            <a:r>
              <a:rPr lang="en-US" sz="3600" baseline="30000" smtClean="0">
                <a:latin typeface="Book Antiqua" pitchFamily="18" charset="0"/>
              </a:rPr>
              <a:t>th</a:t>
            </a:r>
            <a:r>
              <a:rPr lang="en-US" sz="3600" smtClean="0">
                <a:latin typeface="Book Antiqua" pitchFamily="18" charset="0"/>
              </a:rPr>
              <a:t> century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98" decel="1000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  <p:bldP spid="942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Nicholas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495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latin typeface="Book Antiqua" pitchFamily="18" charset="0"/>
              </a:rPr>
              <a:t>Reign 1825 – 1855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latin typeface="Book Antiqua" pitchFamily="18" charset="0"/>
              </a:rPr>
              <a:t>Known as one of the most reactionary monarchs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latin typeface="Book Antiqua" pitchFamily="18" charset="0"/>
              </a:rPr>
              <a:t>Supported divine right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latin typeface="Book Antiqua" pitchFamily="18" charset="0"/>
              </a:rPr>
              <a:t>Viewed himself as an autocrat (all power and wealth is with the tsar)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038600" cy="4495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en-US" sz="2800" smtClean="0"/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3276600" cy="434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 idx="4294967295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/>
          <a:p>
            <a:pPr algn="l" eaLnBrk="1" hangingPunct="1">
              <a:defRPr/>
            </a:pPr>
            <a:endParaRPr lang="en-US" sz="2000" b="1" smtClean="0"/>
          </a:p>
        </p:txBody>
      </p:sp>
      <p:sp>
        <p:nvSpPr>
          <p:cNvPr id="7171" name="Picture Placeholder 2"/>
          <p:cNvSpPr>
            <a:spLocks noGrp="1" noTextEdit="1"/>
          </p:cNvSpPr>
          <p:nvPr>
            <p:ph type="pic" idx="4294967295"/>
          </p:nvPr>
        </p:nvSpPr>
        <p:spPr>
          <a:xfrm>
            <a:off x="1792288" y="612775"/>
            <a:ext cx="5486400" cy="4114800"/>
          </a:xfrm>
          <a:noFill/>
        </p:spPr>
      </p:sp>
      <p:sp>
        <p:nvSpPr>
          <p:cNvPr id="17411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1792288" y="5367338"/>
            <a:ext cx="5486400" cy="804862"/>
          </a:xfrm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US" sz="2800" smtClean="0">
                <a:latin typeface="Book Antiqua" pitchFamily="18" charset="0"/>
              </a:rPr>
              <a:t>Monument to Nicholas I</a:t>
            </a: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1000"/>
            <a:ext cx="350520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Nicholas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Book Antiqua" pitchFamily="18" charset="0"/>
              </a:rPr>
              <a:t>He believed that suppressing liberalism was crucial to maintaining order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Book Antiqua" pitchFamily="18" charset="0"/>
              </a:rPr>
              <a:t>Under Nicholas I, Russia  became a police state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Book Antiqua" pitchFamily="18" charset="0"/>
              </a:rPr>
              <a:t>Russia became heavily censored with limited education and no representative assemblies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>
                <a:latin typeface="Book Antiqua" pitchFamily="18" charset="0"/>
              </a:rPr>
              <a:t>Intellectuals during Nicholas I Reign</a:t>
            </a:r>
          </a:p>
        </p:txBody>
      </p:sp>
      <p:sp>
        <p:nvSpPr>
          <p:cNvPr id="19458" name="Text Placeholder 2"/>
          <p:cNvSpPr>
            <a:spLocks noGrp="1"/>
          </p:cNvSpPr>
          <p:nvPr>
            <p:ph type="body" idx="4294967295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/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US" sz="2400" b="1" smtClean="0">
                <a:latin typeface="Book Antiqua" pitchFamily="18" charset="0"/>
              </a:rPr>
              <a:t>Slavophiles	</a:t>
            </a:r>
          </a:p>
        </p:txBody>
      </p:sp>
      <p:sp>
        <p:nvSpPr>
          <p:cNvPr id="19459" name="Content Placeholder 3"/>
          <p:cNvSpPr>
            <a:spLocks noGrp="1"/>
          </p:cNvSpPr>
          <p:nvPr>
            <p:ph sz="half" idx="4294967295"/>
          </p:nvPr>
        </p:nvSpPr>
        <p:spPr>
          <a:xfrm>
            <a:off x="457200" y="2171700"/>
            <a:ext cx="4040188" cy="39243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>
                <a:latin typeface="Book Antiqua" pitchFamily="18" charset="0"/>
              </a:rPr>
              <a:t>Believed that the culture of the Russian village was superior</a:t>
            </a:r>
          </a:p>
          <a:p>
            <a:pPr eaLnBrk="1" hangingPunct="1">
              <a:defRPr/>
            </a:pPr>
            <a:r>
              <a:rPr lang="en-US" sz="2400" smtClean="0">
                <a:latin typeface="Book Antiqua" pitchFamily="18" charset="0"/>
              </a:rPr>
              <a:t>Opposed autocracy but supported the tsar</a:t>
            </a:r>
          </a:p>
          <a:p>
            <a:pPr eaLnBrk="1" hangingPunct="1">
              <a:defRPr/>
            </a:pPr>
            <a:r>
              <a:rPr lang="en-US" sz="2400" smtClean="0">
                <a:latin typeface="Book Antiqua" pitchFamily="18" charset="0"/>
              </a:rPr>
              <a:t>Thought the mir (village) was the basis for future socialism</a:t>
            </a:r>
          </a:p>
        </p:txBody>
      </p:sp>
      <p:sp>
        <p:nvSpPr>
          <p:cNvPr id="19460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648200" y="1524000"/>
            <a:ext cx="4041775" cy="639763"/>
          </a:xfrm>
        </p:spPr>
        <p:txBody>
          <a:bodyPr anchor="b"/>
          <a:lstStyle/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US" sz="2400" b="1" smtClean="0">
                <a:latin typeface="Book Antiqua" pitchFamily="18" charset="0"/>
              </a:rPr>
              <a:t>Westernizers</a:t>
            </a:r>
          </a:p>
        </p:txBody>
      </p:sp>
      <p:sp>
        <p:nvSpPr>
          <p:cNvPr id="19461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645025" y="2171700"/>
            <a:ext cx="4041775" cy="39243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>
                <a:latin typeface="Book Antiqua" pitchFamily="18" charset="0"/>
              </a:rPr>
              <a:t>Wanted to industrialize </a:t>
            </a:r>
          </a:p>
          <a:p>
            <a:pPr eaLnBrk="1" hangingPunct="1">
              <a:defRPr/>
            </a:pPr>
            <a:r>
              <a:rPr lang="en-US" sz="2400" smtClean="0">
                <a:latin typeface="Book Antiqua" pitchFamily="18" charset="0"/>
              </a:rPr>
              <a:t>Wanted constitutionalism</a:t>
            </a:r>
          </a:p>
          <a:p>
            <a:pPr eaLnBrk="1" hangingPunct="1">
              <a:defRPr/>
            </a:pPr>
            <a:r>
              <a:rPr lang="en-US" sz="2400" smtClean="0">
                <a:latin typeface="Book Antiqua" pitchFamily="18" charset="0"/>
              </a:rPr>
              <a:t>Wanted to end serfdom</a:t>
            </a:r>
          </a:p>
          <a:p>
            <a:pPr eaLnBrk="1" hangingPunct="1">
              <a:defRPr/>
            </a:pPr>
            <a:r>
              <a:rPr lang="en-US" sz="2400" smtClean="0">
                <a:latin typeface="Book Antiqua" pitchFamily="18" charset="0"/>
              </a:rPr>
              <a:t>Revolution is the key to change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458" grpId="0" build="p"/>
      <p:bldP spid="1946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Crimean War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5302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latin typeface="Book Antiqua" pitchFamily="18" charset="0"/>
              </a:rPr>
              <a:t>1853 – 1856                                Russia defeated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57200" y="2743200"/>
            <a:ext cx="8229600" cy="3406775"/>
          </a:xfrm>
        </p:spPr>
        <p:txBody>
          <a:bodyPr/>
          <a:lstStyle/>
          <a:p>
            <a:pPr eaLnBrk="1" hangingPunct="1">
              <a:defRPr/>
            </a:pPr>
            <a:endParaRPr lang="en-US" sz="2800" smtClean="0"/>
          </a:p>
        </p:txBody>
      </p:sp>
      <p:pic>
        <p:nvPicPr>
          <p:cNvPr id="10245" name="Picture 6" descr="Crimean%20W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7239000" cy="434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Crimean War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Book Antiqua" pitchFamily="18" charset="0"/>
              </a:rPr>
              <a:t>Defeat forced Russia to modernize or continue to be vulnerable</a:t>
            </a:r>
          </a:p>
          <a:p>
            <a:pPr eaLnBrk="1" hangingPunct="1">
              <a:defRPr/>
            </a:pPr>
            <a:r>
              <a:rPr lang="en-US" dirty="0" smtClean="0">
                <a:latin typeface="Book Antiqua" pitchFamily="18" charset="0"/>
              </a:rPr>
              <a:t>In order to modernize, the serfs would have to be freed</a:t>
            </a:r>
          </a:p>
          <a:p>
            <a:pPr eaLnBrk="1" hangingPunct="1">
              <a:defRPr/>
            </a:pPr>
            <a:r>
              <a:rPr lang="en-US" dirty="0" smtClean="0">
                <a:latin typeface="Book Antiqua" pitchFamily="18" charset="0"/>
              </a:rPr>
              <a:t>Nobility resisted efforts to modernize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352</TotalTime>
  <Words>1132</Words>
  <Application>Microsoft Office PowerPoint</Application>
  <PresentationFormat>On-screen Show (4:3)</PresentationFormat>
  <Paragraphs>160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Book Antiqua</vt:lpstr>
      <vt:lpstr>Tahoma</vt:lpstr>
      <vt:lpstr>Wingdings</vt:lpstr>
      <vt:lpstr>Slit</vt:lpstr>
      <vt:lpstr>The Russian Revolution</vt:lpstr>
      <vt:lpstr>Tsar Alexander I</vt:lpstr>
      <vt:lpstr>Holy Alliance</vt:lpstr>
      <vt:lpstr>Nicholas I</vt:lpstr>
      <vt:lpstr>PowerPoint Presentation</vt:lpstr>
      <vt:lpstr>Nicholas I</vt:lpstr>
      <vt:lpstr>Intellectuals during Nicholas I Reign</vt:lpstr>
      <vt:lpstr>Crimean War</vt:lpstr>
      <vt:lpstr>Crimean War</vt:lpstr>
      <vt:lpstr>Alexander II</vt:lpstr>
      <vt:lpstr>Serfdom</vt:lpstr>
      <vt:lpstr>Emancipation Act</vt:lpstr>
      <vt:lpstr>Alexander II</vt:lpstr>
      <vt:lpstr>Other Reforms by Alexander II</vt:lpstr>
      <vt:lpstr>Alexander II </vt:lpstr>
      <vt:lpstr>Alexander III</vt:lpstr>
      <vt:lpstr>Alexander III</vt:lpstr>
      <vt:lpstr>Alexander III</vt:lpstr>
      <vt:lpstr>Nicholas II </vt:lpstr>
      <vt:lpstr>Russo-Japanese War (1904 – 1905)</vt:lpstr>
      <vt:lpstr>Causes of the  Russian Revolution of 1905</vt:lpstr>
      <vt:lpstr>Causes of the  Russian Revolution of 1905</vt:lpstr>
      <vt:lpstr>Causes of the  Russian Revolution of 1905</vt:lpstr>
      <vt:lpstr>Bloody Sunday, Jan. 22, 1905</vt:lpstr>
      <vt:lpstr>October Manifesto of 1905</vt:lpstr>
      <vt:lpstr>Rise of Socialism in Russia</vt:lpstr>
      <vt:lpstr>Lenin’s Philosophy</vt:lpstr>
      <vt:lpstr>The February Revolution of 1917</vt:lpstr>
      <vt:lpstr>End of the Romanov Dynasty</vt:lpstr>
      <vt:lpstr>October Revolution of 1917</vt:lpstr>
      <vt:lpstr>October Revolution of 1917</vt:lpstr>
      <vt:lpstr>Soviet Union under Lenin</vt:lpstr>
      <vt:lpstr>Russian Civil War 1918 - 1920</vt:lpstr>
      <vt:lpstr>Effects of the Russian Revolution</vt:lpstr>
    </vt:vector>
  </TitlesOfParts>
  <Company>CCSS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Braun Christine</cp:lastModifiedBy>
  <cp:revision>64</cp:revision>
  <dcterms:created xsi:type="dcterms:W3CDTF">2013-03-01T20:10:37Z</dcterms:created>
  <dcterms:modified xsi:type="dcterms:W3CDTF">2017-03-01T17:38:38Z</dcterms:modified>
</cp:coreProperties>
</file>