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415" r:id="rId2"/>
    <p:sldId id="416" r:id="rId3"/>
    <p:sldId id="419" r:id="rId4"/>
    <p:sldId id="420" r:id="rId5"/>
    <p:sldId id="421" r:id="rId6"/>
    <p:sldId id="422" r:id="rId7"/>
    <p:sldId id="417" r:id="rId8"/>
    <p:sldId id="426" r:id="rId9"/>
    <p:sldId id="376" r:id="rId10"/>
    <p:sldId id="379" r:id="rId11"/>
    <p:sldId id="423" r:id="rId12"/>
    <p:sldId id="414" r:id="rId13"/>
  </p:sldIdLst>
  <p:sldSz cx="9144000" cy="6858000" type="screen4x3"/>
  <p:notesSz cx="7086600" cy="9296400"/>
  <p:custDataLst>
    <p:tags r:id="rId16"/>
  </p:custDataLst>
  <p:defaultTextStyle>
    <a:defPPr>
      <a:defRPr lang="en-US"/>
    </a:defPPr>
    <a:lvl1pPr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lnSpc>
        <a:spcPct val="11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64">
          <p15:clr>
            <a:srgbClr val="A4A3A4"/>
          </p15:clr>
        </p15:guide>
        <p15:guide id="3" orient="horz" pos="3744">
          <p15:clr>
            <a:srgbClr val="A4A3A4"/>
          </p15:clr>
        </p15:guide>
        <p15:guide id="4" pos="2880">
          <p15:clr>
            <a:srgbClr val="A4A3A4"/>
          </p15:clr>
        </p15:guide>
        <p15:guide id="5" pos="624">
          <p15:clr>
            <a:srgbClr val="A4A3A4"/>
          </p15:clr>
        </p15:guide>
        <p15:guide id="6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B3D0"/>
    <a:srgbClr val="EDD456"/>
    <a:srgbClr val="FFF2AE"/>
    <a:srgbClr val="FEE8EA"/>
    <a:srgbClr val="E2F4FE"/>
    <a:srgbClr val="F29699"/>
    <a:srgbClr val="F8C4C5"/>
    <a:srgbClr val="B8D9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1" autoAdjust="0"/>
    <p:restoredTop sz="91585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orient="horz" pos="864"/>
        <p:guide orient="horz" pos="3744"/>
        <p:guide pos="2880"/>
        <p:guide pos="624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086" y="-102"/>
      </p:cViewPr>
      <p:guideLst>
        <p:guide orient="horz" pos="2928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09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fld id="{8070CDC8-8BEF-4388-A66F-2649ABFF0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146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16425"/>
            <a:ext cx="56705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829675"/>
            <a:ext cx="30702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16" tIns="46808" rIns="93616" bIns="46808" numCol="1" anchor="b" anchorCtr="0" compatLnSpc="1">
            <a:prstTxWarp prst="textNoShape">
              <a:avLst/>
            </a:prstTxWarp>
          </a:bodyPr>
          <a:lstStyle>
            <a:lvl1pPr algn="r" defTabSz="936625" eaLnBrk="0" hangingPunct="0">
              <a:lnSpc>
                <a:spcPct val="100000"/>
              </a:lnSpc>
              <a:spcBef>
                <a:spcPct val="0"/>
              </a:spcBef>
              <a:defRPr sz="1200">
                <a:latin typeface="Times" panose="02020603050405020304" pitchFamily="18" charset="0"/>
              </a:defRPr>
            </a:lvl1pPr>
          </a:lstStyle>
          <a:p>
            <a:fld id="{9BF9C6DC-6BC8-4A37-9039-04274E984B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622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D828DF-42BA-499C-9878-C469C4D408E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00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90385-13FD-4DAD-90E8-0C3D5E1F4FF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708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0AA173-061F-4FFE-8A2E-BA8D2F97457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4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14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177818-A816-465C-8C92-4A2423B1FCA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48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3543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9D67A-741E-4724-A6B8-42E65BA3098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50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22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E76C12-C8EC-40A4-B640-EE25DB3A6B1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52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2471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6D9F7-FB8E-4996-A339-99120E8F0E1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58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73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28EA3-2AEA-460D-A3A6-05B11CBD4F0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591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069B82-1503-4595-A790-6CD75A48706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04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8362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2269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9522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22825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459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314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483395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2491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9947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270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674095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0253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2416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71" name="Picture 15" descr="human_legacy_CONTENT_full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6038"/>
            <a:ext cx="9204325" cy="690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72" name="Text Box 16"/>
          <p:cNvSpPr txBox="1">
            <a:spLocks noChangeArrowheads="1"/>
          </p:cNvSpPr>
          <p:nvPr userDrawn="1"/>
        </p:nvSpPr>
        <p:spPr bwMode="auto">
          <a:xfrm>
            <a:off x="152400" y="39688"/>
            <a:ext cx="5181600" cy="493712"/>
          </a:xfrm>
          <a:prstGeom prst="rect">
            <a:avLst/>
          </a:prstGeom>
          <a:solidFill>
            <a:srgbClr val="E2F4FE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Arial" panose="020B0604020202020204" pitchFamily="34" charset="0"/>
              </a:rPr>
              <a:t>Nationalism in Europe</a:t>
            </a:r>
          </a:p>
        </p:txBody>
      </p:sp>
      <p:sp>
        <p:nvSpPr>
          <p:cNvPr id="275473" name="Text Box 17"/>
          <p:cNvSpPr txBox="1">
            <a:spLocks noChangeArrowheads="1"/>
          </p:cNvSpPr>
          <p:nvPr userDrawn="1"/>
        </p:nvSpPr>
        <p:spPr bwMode="auto">
          <a:xfrm>
            <a:off x="6626225" y="0"/>
            <a:ext cx="1600200" cy="493713"/>
          </a:xfrm>
          <a:prstGeom prst="rect">
            <a:avLst/>
          </a:prstGeom>
          <a:solidFill>
            <a:srgbClr val="E2F4FE">
              <a:alpha val="41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990000"/>
                </a:solidFill>
                <a:latin typeface="Arial" panose="020B0604020202020204" pitchFamily="34" charset="0"/>
              </a:rPr>
              <a:t>Section 4</a:t>
            </a:r>
          </a:p>
        </p:txBody>
      </p:sp>
      <p:sp>
        <p:nvSpPr>
          <p:cNvPr id="275474" name="Rectangle 18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4800600" y="6191250"/>
            <a:ext cx="8382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5" name="Rectangle 19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5791200" y="6191250"/>
            <a:ext cx="83820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6" name="Rectangle 2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6858000" y="6172200"/>
            <a:ext cx="104775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5477" name="Rectangle 21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077200" y="6172200"/>
            <a:ext cx="819150" cy="228600"/>
          </a:xfrm>
          <a:prstGeom prst="rect">
            <a:avLst/>
          </a:prstGeom>
          <a:solidFill>
            <a:schemeClr val="tx1">
              <a:alpha val="999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274" name="Group 2"/>
          <p:cNvGrpSpPr>
            <a:grpSpLocks/>
          </p:cNvGrpSpPr>
          <p:nvPr/>
        </p:nvGrpSpPr>
        <p:grpSpPr bwMode="auto">
          <a:xfrm>
            <a:off x="4660900" y="1143000"/>
            <a:ext cx="4025900" cy="4724400"/>
            <a:chOff x="384" y="624"/>
            <a:chExt cx="1632" cy="3120"/>
          </a:xfrm>
        </p:grpSpPr>
        <p:sp>
          <p:nvSpPr>
            <p:cNvPr id="438275" name="Text Box 3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29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To govern large, diverse empire, Russian monarchs ruled with absolute power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Called czars, controlled most aspects of Russian life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Believed in </a:t>
              </a:r>
              <a:r>
                <a:rPr lang="en-US" altLang="en-US" sz="2000" b="1">
                  <a:latin typeface="Arial" panose="020B0604020202020204" pitchFamily="34" charset="0"/>
                </a:rPr>
                <a:t>autocracy</a:t>
              </a:r>
              <a:r>
                <a:rPr lang="en-US" altLang="en-US" sz="2000">
                  <a:latin typeface="Arial" panose="020B0604020202020204" pitchFamily="34" charset="0"/>
                </a:rPr>
                <a:t>, government by one leader with unlimited powers</a:t>
              </a:r>
            </a:p>
          </p:txBody>
        </p:sp>
        <p:sp>
          <p:nvSpPr>
            <p:cNvPr id="438276" name="Text Box 4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296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Absolute Power</a:t>
              </a:r>
            </a:p>
          </p:txBody>
        </p:sp>
      </p:grpSp>
      <p:grpSp>
        <p:nvGrpSpPr>
          <p:cNvPr id="438277" name="Group 5"/>
          <p:cNvGrpSpPr>
            <a:grpSpLocks/>
          </p:cNvGrpSpPr>
          <p:nvPr/>
        </p:nvGrpSpPr>
        <p:grpSpPr bwMode="auto">
          <a:xfrm>
            <a:off x="457200" y="1143000"/>
            <a:ext cx="4025900" cy="4724400"/>
            <a:chOff x="384" y="624"/>
            <a:chExt cx="1632" cy="3120"/>
          </a:xfrm>
        </p:grpSpPr>
        <p:sp>
          <p:nvSpPr>
            <p:cNvPr id="438278" name="Text Box 6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Russia one of great powers of Europe, first half 1800s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Troops helped defeat Napoleon; leaders helped reorganize Europe after his fall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Russia very different from other European powers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Empire huge, stretched eastward far into Asia, included many different ethnic groups</a:t>
              </a:r>
            </a:p>
          </p:txBody>
        </p:sp>
        <p:sp>
          <p:nvSpPr>
            <p:cNvPr id="438279" name="Text Box 7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Huge Empire</a:t>
              </a:r>
            </a:p>
          </p:txBody>
        </p:sp>
      </p:grpSp>
      <p:sp>
        <p:nvSpPr>
          <p:cNvPr id="438280" name="Rectangle 8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Government and Society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ChangeArrowheads="1"/>
          </p:cNvSpPr>
          <p:nvPr/>
        </p:nvSpPr>
        <p:spPr bwMode="auto">
          <a:xfrm>
            <a:off x="533400" y="1143000"/>
            <a:ext cx="8077200" cy="1066800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Aft>
                <a:spcPct val="50000"/>
              </a:spcAft>
            </a:pPr>
            <a:r>
              <a:rPr lang="en-US" altLang="en-US" sz="2000"/>
              <a:t>In response to the rebellions and strikes, Nicholas II issued the October Manifesto, an official promise for reform and a more democratic government.</a:t>
            </a:r>
            <a:endParaRPr lang="en-US" altLang="en-US" sz="2000" b="1"/>
          </a:p>
        </p:txBody>
      </p:sp>
      <p:grpSp>
        <p:nvGrpSpPr>
          <p:cNvPr id="357379" name="Group 3"/>
          <p:cNvGrpSpPr>
            <a:grpSpLocks/>
          </p:cNvGrpSpPr>
          <p:nvPr/>
        </p:nvGrpSpPr>
        <p:grpSpPr bwMode="auto">
          <a:xfrm>
            <a:off x="533400" y="2362200"/>
            <a:ext cx="2590800" cy="3505200"/>
            <a:chOff x="384" y="624"/>
            <a:chExt cx="1632" cy="3120"/>
          </a:xfrm>
        </p:grpSpPr>
        <p:sp>
          <p:nvSpPr>
            <p:cNvPr id="357380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9845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Manifesto promised constitution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Individual liberties to all, including freedom of speech, assembly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Many gained right to vote</a:t>
              </a:r>
            </a:p>
          </p:txBody>
        </p:sp>
        <p:sp>
          <p:nvSpPr>
            <p:cNvPr id="357381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Provisions </a:t>
              </a:r>
            </a:p>
          </p:txBody>
        </p:sp>
      </p:grpSp>
      <p:grpSp>
        <p:nvGrpSpPr>
          <p:cNvPr id="357382" name="Group 6"/>
          <p:cNvGrpSpPr>
            <a:grpSpLocks/>
          </p:cNvGrpSpPr>
          <p:nvPr/>
        </p:nvGrpSpPr>
        <p:grpSpPr bwMode="auto">
          <a:xfrm>
            <a:off x="3276600" y="2362200"/>
            <a:ext cx="2590800" cy="3505200"/>
            <a:chOff x="384" y="624"/>
            <a:chExt cx="1632" cy="3120"/>
          </a:xfrm>
        </p:grpSpPr>
        <p:sp>
          <p:nvSpPr>
            <p:cNvPr id="357383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465138" indent="-176213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Voters would elect representatives to the </a:t>
              </a:r>
              <a:r>
                <a:rPr lang="en-US" altLang="en-US" sz="2000" b="1">
                  <a:latin typeface="Arial" panose="020B0604020202020204" pitchFamily="34" charset="0"/>
                </a:rPr>
                <a:t>Duma</a:t>
              </a:r>
              <a:r>
                <a:rPr lang="en-US" altLang="en-US" sz="2000">
                  <a:latin typeface="Arial" panose="020B0604020202020204" pitchFamily="34" charset="0"/>
                </a:rPr>
                <a:t>, assembly to approve all laws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Czar continue to rule, but not pass laws without approval of Duma</a:t>
              </a:r>
            </a:p>
          </p:txBody>
        </p:sp>
        <p:sp>
          <p:nvSpPr>
            <p:cNvPr id="357384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Duma</a:t>
              </a:r>
            </a:p>
          </p:txBody>
        </p:sp>
      </p:grpSp>
      <p:grpSp>
        <p:nvGrpSpPr>
          <p:cNvPr id="357385" name="Group 9"/>
          <p:cNvGrpSpPr>
            <a:grpSpLocks/>
          </p:cNvGrpSpPr>
          <p:nvPr/>
        </p:nvGrpSpPr>
        <p:grpSpPr bwMode="auto">
          <a:xfrm>
            <a:off x="6019800" y="2362200"/>
            <a:ext cx="2590800" cy="3505200"/>
            <a:chOff x="384" y="624"/>
            <a:chExt cx="1632" cy="3120"/>
          </a:xfrm>
        </p:grpSpPr>
        <p:sp>
          <p:nvSpPr>
            <p:cNvPr id="357386" name="Text Box 10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23888" indent="-280988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Nicholas II hoped Manifesto would end revolution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Did not achieve balance between own power, democracy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2000">
                  <a:latin typeface="Arial" panose="020B0604020202020204" pitchFamily="34" charset="0"/>
                </a:rPr>
                <a:t>People still wanted reform</a:t>
              </a:r>
            </a:p>
          </p:txBody>
        </p:sp>
        <p:sp>
          <p:nvSpPr>
            <p:cNvPr id="357387" name="Text Box 11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End Revolution</a:t>
              </a:r>
            </a:p>
          </p:txBody>
        </p:sp>
      </p:grpSp>
      <p:sp>
        <p:nvSpPr>
          <p:cNvPr id="357388" name="Rectangle 1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The October Manifesto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7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3638" name="Picture 6" descr="p7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914400"/>
            <a:ext cx="39211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7254" name="Picture 6" descr="p7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719138"/>
            <a:ext cx="5410200" cy="511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40323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15240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i="1"/>
              <a:t>Agricultural Society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Russian society under czars mostly agricultural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Unlike other European countries, Russia had not industrialized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Much of population, </a:t>
            </a:r>
            <a:r>
              <a:rPr lang="en-US" altLang="en-US" sz="1800" b="1"/>
              <a:t>serfs</a:t>
            </a:r>
            <a:r>
              <a:rPr lang="en-US" altLang="en-US" sz="1800"/>
              <a:t>—workers considered part of land they worked</a:t>
            </a:r>
          </a:p>
        </p:txBody>
      </p:sp>
      <p:sp>
        <p:nvSpPr>
          <p:cNvPr id="440324" name="Rectangle 4"/>
          <p:cNvSpPr>
            <a:spLocks noChangeArrowheads="1"/>
          </p:cNvSpPr>
          <p:nvPr/>
        </p:nvSpPr>
        <p:spPr bwMode="auto">
          <a:xfrm>
            <a:off x="457200" y="4343400"/>
            <a:ext cx="8229600" cy="1524000"/>
          </a:xfrm>
          <a:prstGeom prst="rect">
            <a:avLst/>
          </a:prstGeom>
          <a:solidFill>
            <a:srgbClr val="80B3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i="1"/>
              <a:t>Societal Problem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Serfs had to make regular payments of goods, labor to lords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Some in government wanted to improve conditions, unable to make reforms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Russian serfdom way of life, a major problem in Russian society</a:t>
            </a:r>
          </a:p>
        </p:txBody>
      </p:sp>
      <p:sp>
        <p:nvSpPr>
          <p:cNvPr id="440325" name="Rectangle 5"/>
          <p:cNvSpPr>
            <a:spLocks noChangeArrowheads="1"/>
          </p:cNvSpPr>
          <p:nvPr/>
        </p:nvSpPr>
        <p:spPr bwMode="auto">
          <a:xfrm>
            <a:off x="457200" y="2743200"/>
            <a:ext cx="8229600" cy="1524000"/>
          </a:xfrm>
          <a:prstGeom prst="rect">
            <a:avLst/>
          </a:prstGeom>
          <a:solidFill>
            <a:srgbClr val="B8D9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i="1"/>
              <a:t>Serfs</a:t>
            </a:r>
            <a:endParaRPr lang="en-US" altLang="en-US" sz="2400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Controlled by lords, wealthy nobles who owned land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Technically not slaves; living conditions, lack of freedom, resembled slavery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Not allowed to leave property where born; did not own land they worked</a:t>
            </a:r>
          </a:p>
        </p:txBody>
      </p:sp>
      <p:sp>
        <p:nvSpPr>
          <p:cNvPr id="440326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Serfdom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0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4" grpId="0" animBg="1"/>
      <p:bldP spid="4403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ChangeArrowheads="1"/>
          </p:cNvSpPr>
          <p:nvPr/>
        </p:nvSpPr>
        <p:spPr bwMode="auto">
          <a:xfrm>
            <a:off x="533400" y="1143000"/>
            <a:ext cx="8077200" cy="6858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Aft>
                <a:spcPct val="50000"/>
              </a:spcAft>
            </a:pPr>
            <a:r>
              <a:rPr lang="en-US" altLang="en-US" sz="2000"/>
              <a:t>Russians wanted more freedoms. But Russia’s conservative czars were resistant to reform, which led to revolts, unrest, and repression.</a:t>
            </a:r>
          </a:p>
        </p:txBody>
      </p:sp>
      <p:grpSp>
        <p:nvGrpSpPr>
          <p:cNvPr id="445443" name="Group 3"/>
          <p:cNvGrpSpPr>
            <a:grpSpLocks/>
          </p:cNvGrpSpPr>
          <p:nvPr/>
        </p:nvGrpSpPr>
        <p:grpSpPr bwMode="auto">
          <a:xfrm>
            <a:off x="533400" y="1981200"/>
            <a:ext cx="3886200" cy="3962400"/>
            <a:chOff x="384" y="624"/>
            <a:chExt cx="1632" cy="3120"/>
          </a:xfrm>
        </p:grpSpPr>
        <p:sp>
          <p:nvSpPr>
            <p:cNvPr id="445444" name="Text Box 4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174625" indent="-1746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23888" indent="-27622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30988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Secret societies formed to fight against czar’s rule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Saw opportunity for change with death of Alexander I, 1825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One group called Decembrists</a:t>
              </a:r>
            </a:p>
            <a:p>
              <a:pPr lvl="1" eaLnBrk="1" hangingPunct="1">
                <a:lnSpc>
                  <a:spcPct val="100000"/>
                </a:lnSpc>
                <a:spcAft>
                  <a:spcPct val="50000"/>
                </a:spcAft>
                <a:buFont typeface="Arial" panose="020B0604020202020204" pitchFamily="34" charset="0"/>
                <a:buChar char="–"/>
              </a:pPr>
              <a:r>
                <a:rPr lang="en-US" altLang="en-US" sz="1800">
                  <a:latin typeface="Arial" panose="020B0604020202020204" pitchFamily="34" charset="0"/>
                </a:rPr>
                <a:t>Included military officers</a:t>
              </a:r>
            </a:p>
            <a:p>
              <a:pPr lvl="1" eaLnBrk="1" hangingPunct="1">
                <a:lnSpc>
                  <a:spcPct val="100000"/>
                </a:lnSpc>
                <a:spcAft>
                  <a:spcPct val="50000"/>
                </a:spcAft>
                <a:buFont typeface="Arial" panose="020B0604020202020204" pitchFamily="34" charset="0"/>
                <a:buChar char="–"/>
              </a:pPr>
              <a:r>
                <a:rPr lang="en-US" altLang="en-US" sz="1800">
                  <a:latin typeface="Arial" panose="020B0604020202020204" pitchFamily="34" charset="0"/>
                </a:rPr>
                <a:t>3,000 soldiers assembled near Winter Palace</a:t>
              </a:r>
            </a:p>
            <a:p>
              <a:pPr lvl="1" eaLnBrk="1" hangingPunct="1">
                <a:lnSpc>
                  <a:spcPct val="100000"/>
                </a:lnSpc>
                <a:spcAft>
                  <a:spcPct val="50000"/>
                </a:spcAft>
                <a:buFont typeface="Arial" panose="020B0604020202020204" pitchFamily="34" charset="0"/>
                <a:buChar char="–"/>
              </a:pPr>
              <a:r>
                <a:rPr lang="en-US" altLang="en-US" sz="1800">
                  <a:latin typeface="Arial" panose="020B0604020202020204" pitchFamily="34" charset="0"/>
                </a:rPr>
                <a:t>Refused to declare allegiance to new czar, Nicholas I</a:t>
              </a:r>
            </a:p>
          </p:txBody>
        </p:sp>
        <p:sp>
          <p:nvSpPr>
            <p:cNvPr id="445445" name="Text Box 5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B8D9E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The Decembrist Revolt</a:t>
              </a:r>
            </a:p>
          </p:txBody>
        </p:sp>
      </p:grpSp>
      <p:grpSp>
        <p:nvGrpSpPr>
          <p:cNvPr id="445446" name="Group 6"/>
          <p:cNvGrpSpPr>
            <a:grpSpLocks/>
          </p:cNvGrpSpPr>
          <p:nvPr/>
        </p:nvGrpSpPr>
        <p:grpSpPr bwMode="auto">
          <a:xfrm>
            <a:off x="4724400" y="1981200"/>
            <a:ext cx="3886200" cy="3962400"/>
            <a:chOff x="384" y="624"/>
            <a:chExt cx="1632" cy="3120"/>
          </a:xfrm>
        </p:grpSpPr>
        <p:sp>
          <p:nvSpPr>
            <p:cNvPr id="445447" name="Text Box 7"/>
            <p:cNvSpPr txBox="1">
              <a:spLocks noChangeArrowheads="1"/>
            </p:cNvSpPr>
            <p:nvPr/>
          </p:nvSpPr>
          <p:spPr bwMode="auto">
            <a:xfrm>
              <a:off x="384" y="960"/>
              <a:ext cx="1632" cy="278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31775" indent="-231775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682625" indent="-33655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258888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32131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3327400" indent="-457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7846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42418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6990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5156200" indent="-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Nicholas responded by crushing rebellion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Many Decembrists captured, sent to Siberia, isolated region in far eastern Russia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Five Decembrists executed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Decembrist revolt failed, but began revolutionary movement in Russia destined to grow in years ahead</a:t>
              </a:r>
            </a:p>
          </p:txBody>
        </p:sp>
        <p:sp>
          <p:nvSpPr>
            <p:cNvPr id="445448" name="Text Box 8"/>
            <p:cNvSpPr txBox="1">
              <a:spLocks noChangeArrowheads="1"/>
            </p:cNvSpPr>
            <p:nvPr/>
          </p:nvSpPr>
          <p:spPr bwMode="auto">
            <a:xfrm>
              <a:off x="384" y="624"/>
              <a:ext cx="1632" cy="336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b="1" i="1">
                  <a:latin typeface="Arial" panose="020B0604020202020204" pitchFamily="34" charset="0"/>
                </a:rPr>
                <a:t>Nicholas’s Response</a:t>
              </a:r>
            </a:p>
          </p:txBody>
        </p:sp>
      </p:grpSp>
      <p:sp>
        <p:nvSpPr>
          <p:cNvPr id="445449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Reform and Repression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5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447491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1524000"/>
          </a:xfrm>
          <a:prstGeom prst="rect">
            <a:avLst/>
          </a:prstGeom>
          <a:solidFill>
            <a:srgbClr val="FEE8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i="1"/>
              <a:t>Russia Lagging Behind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 b="1"/>
              <a:t>Alexander II</a:t>
            </a:r>
            <a:r>
              <a:rPr lang="en-US" altLang="en-US" sz="1800"/>
              <a:t> came to power after Nicholas, 1855, near end of Crimean War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Loss of war showed Russia far behind rest of Europe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Did not have modern technology, industry to build competitive military</a:t>
            </a:r>
          </a:p>
        </p:txBody>
      </p:sp>
      <p:sp>
        <p:nvSpPr>
          <p:cNvPr id="447492" name="Rectangle 4"/>
          <p:cNvSpPr>
            <a:spLocks noChangeArrowheads="1"/>
          </p:cNvSpPr>
          <p:nvPr/>
        </p:nvSpPr>
        <p:spPr bwMode="auto">
          <a:xfrm>
            <a:off x="457200" y="4419600"/>
            <a:ext cx="8229600" cy="1524000"/>
          </a:xfrm>
          <a:prstGeom prst="rect">
            <a:avLst/>
          </a:prstGeom>
          <a:solidFill>
            <a:srgbClr val="F29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i="1"/>
              <a:t>Economy </a:t>
            </a:r>
            <a:endParaRPr lang="en-US" altLang="en-US" sz="2400" b="1" i="1"/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Alexander II hoped giving serfs own land would build market economy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Government set up system for peasants to buy land they worked on from landowner, usually with government help</a:t>
            </a:r>
          </a:p>
        </p:txBody>
      </p:sp>
      <p:sp>
        <p:nvSpPr>
          <p:cNvPr id="447493" name="Rectangle 5"/>
          <p:cNvSpPr>
            <a:spLocks noChangeArrowheads="1"/>
          </p:cNvSpPr>
          <p:nvPr/>
        </p:nvSpPr>
        <p:spPr bwMode="auto">
          <a:xfrm>
            <a:off x="457200" y="2819400"/>
            <a:ext cx="8229600" cy="1524000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en-US" sz="2000" b="1" i="1"/>
              <a:t>Reforms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Alexander II began program of reforms 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1861, freed Russia’s serfs, gave them right to own land as part of commune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35000"/>
              </a:spcAft>
              <a:buFontTx/>
              <a:buChar char="•"/>
            </a:pPr>
            <a:r>
              <a:rPr lang="en-US" altLang="en-US" sz="1800"/>
              <a:t>Believed terrible living conditions could bring rebellion</a:t>
            </a:r>
          </a:p>
        </p:txBody>
      </p:sp>
      <p:sp>
        <p:nvSpPr>
          <p:cNvPr id="447494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Reforms of Alexander II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7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7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2" grpId="0" animBg="1"/>
      <p:bldP spid="4474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Reform and Repression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419600"/>
          </a:xfrm>
          <a:solidFill>
            <a:srgbClr val="E2F4FE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7663" indent="-347663" algn="ctr">
              <a:lnSpc>
                <a:spcPct val="90000"/>
              </a:lnSpc>
              <a:buFontTx/>
              <a:buNone/>
            </a:pPr>
            <a:r>
              <a:rPr lang="en-US" altLang="en-US" sz="2800" b="1"/>
              <a:t>Alexander II made other reforms to modernize Russia </a:t>
            </a:r>
            <a:endParaRPr lang="en-US" altLang="en-US" sz="1800" b="1"/>
          </a:p>
          <a:p>
            <a:pPr marL="347663" indent="-347663">
              <a:lnSpc>
                <a:spcPct val="90000"/>
              </a:lnSpc>
              <a:spcAft>
                <a:spcPct val="50000"/>
              </a:spcAft>
            </a:pPr>
            <a:r>
              <a:rPr lang="en-US" altLang="en-US" sz="2400"/>
              <a:t>Set up new judicial system </a:t>
            </a:r>
          </a:p>
          <a:p>
            <a:pPr marL="347663" indent="-347663">
              <a:lnSpc>
                <a:spcPct val="90000"/>
              </a:lnSpc>
              <a:spcAft>
                <a:spcPct val="50000"/>
              </a:spcAft>
            </a:pPr>
            <a:r>
              <a:rPr lang="en-US" altLang="en-US" sz="2400"/>
              <a:t>Allowed some local self-government</a:t>
            </a:r>
          </a:p>
          <a:p>
            <a:pPr marL="347663" indent="-347663">
              <a:lnSpc>
                <a:spcPct val="90000"/>
              </a:lnSpc>
              <a:spcAft>
                <a:spcPct val="50000"/>
              </a:spcAft>
            </a:pPr>
            <a:r>
              <a:rPr lang="en-US" altLang="en-US" sz="2400"/>
              <a:t>Reorganized army, navy</a:t>
            </a:r>
          </a:p>
          <a:p>
            <a:pPr marL="347663" indent="-347663">
              <a:lnSpc>
                <a:spcPct val="9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/>
              <a:t>Despite reforms, revolutionary movements continued to gain strength, call for more changes</a:t>
            </a:r>
          </a:p>
          <a:p>
            <a:pPr marL="347663" indent="-347663">
              <a:lnSpc>
                <a:spcPct val="90000"/>
              </a:lnSpc>
              <a:spcAft>
                <a:spcPct val="50000"/>
              </a:spcAft>
            </a:pPr>
            <a:r>
              <a:rPr lang="en-US" altLang="en-US" sz="2400"/>
              <a:t>1881, radical group, The People’s Will, assassinated Czar Alexander II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3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8229600" cy="1752600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233363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5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Alexander’s son, Alexander III, became next czar</a:t>
            </a:r>
          </a:p>
          <a:p>
            <a:pPr eaLnBrk="1" hangingPunct="1">
              <a:lnSpc>
                <a:spcPct val="100000"/>
              </a:lnSpc>
              <a:spcAft>
                <a:spcPct val="5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Alexander III a reactionary, wanted to go back to way things were in past, ended father’s reforms</a:t>
            </a:r>
          </a:p>
          <a:p>
            <a:pPr eaLnBrk="1" hangingPunct="1">
              <a:lnSpc>
                <a:spcPct val="100000"/>
              </a:lnSpc>
              <a:spcAft>
                <a:spcPct val="50000"/>
              </a:spcAft>
              <a:buFontTx/>
              <a:buChar char="•"/>
            </a:pPr>
            <a:r>
              <a:rPr lang="en-US" altLang="en-US" sz="1800">
                <a:latin typeface="Arial" panose="020B0604020202020204" pitchFamily="34" charset="0"/>
              </a:rPr>
              <a:t>Responded to revolutionary threats by going after individuals, groups suspected of plotting against government</a:t>
            </a:r>
          </a:p>
        </p:txBody>
      </p:sp>
      <p:grpSp>
        <p:nvGrpSpPr>
          <p:cNvPr id="451587" name="Group 3"/>
          <p:cNvGrpSpPr>
            <a:grpSpLocks/>
          </p:cNvGrpSpPr>
          <p:nvPr/>
        </p:nvGrpSpPr>
        <p:grpSpPr bwMode="auto">
          <a:xfrm>
            <a:off x="457200" y="2971800"/>
            <a:ext cx="4038600" cy="2971800"/>
            <a:chOff x="288" y="2166"/>
            <a:chExt cx="2448" cy="1338"/>
          </a:xfrm>
        </p:grpSpPr>
        <p:sp>
          <p:nvSpPr>
            <p:cNvPr id="451588" name="Text Box 4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Mobs began attacking Jews, killing them, destroying property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Attacks known as </a:t>
              </a:r>
              <a:r>
                <a:rPr lang="en-US" altLang="en-US" sz="1800" b="1">
                  <a:latin typeface="Arial" panose="020B0604020202020204" pitchFamily="34" charset="0"/>
                </a:rPr>
                <a:t>pogroms</a:t>
              </a:r>
              <a:r>
                <a:rPr lang="en-US" altLang="en-US" sz="1800">
                  <a:latin typeface="Arial" panose="020B0604020202020204" pitchFamily="34" charset="0"/>
                </a:rPr>
                <a:t>; first wave began after Alexander II assassinated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Some wrongly blamed Jews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Government did not stop attacks</a:t>
              </a:r>
              <a:endParaRPr lang="en-US" altLang="en-US" sz="1800" b="1">
                <a:latin typeface="Arial" panose="020B0604020202020204" pitchFamily="34" charset="0"/>
              </a:endParaRPr>
            </a:p>
          </p:txBody>
        </p:sp>
        <p:sp>
          <p:nvSpPr>
            <p:cNvPr id="451589" name="Text Box 5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80B3D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Different Form of Unrest</a:t>
              </a:r>
            </a:p>
          </p:txBody>
        </p:sp>
      </p:grpSp>
      <p:grpSp>
        <p:nvGrpSpPr>
          <p:cNvPr id="451590" name="Group 6"/>
          <p:cNvGrpSpPr>
            <a:grpSpLocks/>
          </p:cNvGrpSpPr>
          <p:nvPr/>
        </p:nvGrpSpPr>
        <p:grpSpPr bwMode="auto">
          <a:xfrm>
            <a:off x="4648200" y="2971800"/>
            <a:ext cx="4038600" cy="2971800"/>
            <a:chOff x="288" y="2166"/>
            <a:chExt cx="2448" cy="1338"/>
          </a:xfrm>
        </p:grpSpPr>
        <p:sp>
          <p:nvSpPr>
            <p:cNvPr id="451591" name="Text Box 7"/>
            <p:cNvSpPr txBox="1">
              <a:spLocks noChangeArrowheads="1"/>
            </p:cNvSpPr>
            <p:nvPr/>
          </p:nvSpPr>
          <p:spPr bwMode="auto">
            <a:xfrm>
              <a:off x="288" y="2400"/>
              <a:ext cx="2448" cy="110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marL="228600" indent="-228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25273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26416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27559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8702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3327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3784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4241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46990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1894, Nicholas II crowned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Autocratic ruler, developed industry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1890s, Russia began building </a:t>
              </a:r>
              <a:r>
                <a:rPr lang="en-US" altLang="en-US" sz="1800" b="1">
                  <a:latin typeface="Arial" panose="020B0604020202020204" pitchFamily="34" charset="0"/>
                </a:rPr>
                <a:t>Trans-Siberian Railroad</a:t>
              </a:r>
              <a:r>
                <a:rPr lang="en-US" altLang="en-US" sz="1800">
                  <a:latin typeface="Arial" panose="020B0604020202020204" pitchFamily="34" charset="0"/>
                </a:rPr>
                <a:t> to link western Russia with Siberia</a:t>
              </a:r>
            </a:p>
            <a:p>
              <a:pPr eaLnBrk="1" hangingPunct="1">
                <a:lnSpc>
                  <a:spcPct val="100000"/>
                </a:lnSpc>
                <a:spcAft>
                  <a:spcPct val="50000"/>
                </a:spcAft>
                <a:buFontTx/>
                <a:buChar char="•"/>
              </a:pPr>
              <a:r>
                <a:rPr lang="en-US" altLang="en-US" sz="1800">
                  <a:latin typeface="Arial" panose="020B0604020202020204" pitchFamily="34" charset="0"/>
                </a:rPr>
                <a:t>Expansion east would lead to war</a:t>
              </a:r>
            </a:p>
          </p:txBody>
        </p:sp>
        <p:sp>
          <p:nvSpPr>
            <p:cNvPr id="451592" name="Text Box 8"/>
            <p:cNvSpPr txBox="1">
              <a:spLocks noChangeArrowheads="1"/>
            </p:cNvSpPr>
            <p:nvPr/>
          </p:nvSpPr>
          <p:spPr bwMode="auto">
            <a:xfrm>
              <a:off x="288" y="2166"/>
              <a:ext cx="2448" cy="234"/>
            </a:xfrm>
            <a:prstGeom prst="rect">
              <a:avLst/>
            </a:prstGeom>
            <a:solidFill>
              <a:srgbClr val="F296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10287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eaLnBrk="0" hangingPunct="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Aft>
                  <a:spcPct val="50000"/>
                </a:spcAft>
              </a:pPr>
              <a:r>
                <a:rPr lang="en-US" altLang="en-US" sz="2000" b="1" i="1">
                  <a:latin typeface="Arial" panose="020B0604020202020204" pitchFamily="34" charset="0"/>
                </a:rPr>
                <a:t>Industrialization under Nicholas</a:t>
              </a:r>
            </a:p>
          </p:txBody>
        </p:sp>
      </p:grpSp>
      <p:sp>
        <p:nvSpPr>
          <p:cNvPr id="451593" name="Rectangle 9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Unrest Under Alexander II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5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2374" name="Picture 6" descr="p7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919163"/>
            <a:ext cx="3957637" cy="4567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4038600" cy="2362200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9845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309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2131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327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784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241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69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15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30000"/>
              </a:spcAft>
            </a:pPr>
            <a:r>
              <a:rPr lang="en-US" altLang="en-US" i="1">
                <a:latin typeface="Arial" panose="020B0604020202020204" pitchFamily="34" charset="0"/>
              </a:rPr>
              <a:t>Expansion East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Russia expanded east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Came into conflict with another imperial power—Japan 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At same time, revolution brewing  </a:t>
            </a:r>
          </a:p>
        </p:txBody>
      </p:sp>
      <p:sp>
        <p:nvSpPr>
          <p:cNvPr id="457731" name="Text Box 3"/>
          <p:cNvSpPr txBox="1">
            <a:spLocks noChangeArrowheads="1"/>
          </p:cNvSpPr>
          <p:nvPr/>
        </p:nvSpPr>
        <p:spPr bwMode="auto">
          <a:xfrm>
            <a:off x="457200" y="3581400"/>
            <a:ext cx="4038600" cy="2286000"/>
          </a:xfrm>
          <a:prstGeom prst="rect">
            <a:avLst/>
          </a:prstGeom>
          <a:solidFill>
            <a:srgbClr val="FEE8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9845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309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2131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327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784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241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69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15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30000"/>
              </a:spcAft>
            </a:pPr>
            <a:r>
              <a:rPr lang="en-US" altLang="en-US" i="1">
                <a:latin typeface="Arial" panose="020B0604020202020204" pitchFamily="34" charset="0"/>
              </a:rPr>
              <a:t>Growing Unrest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Defeat shocked many Russians, added to unrest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One group calling for change, Marxists—followed communist theories of Karl Marx 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4648200" y="1143000"/>
            <a:ext cx="4038600" cy="2362200"/>
          </a:xfrm>
          <a:prstGeom prst="rect">
            <a:avLst/>
          </a:prstGeom>
          <a:solidFill>
            <a:srgbClr val="FEE8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1775" indent="-231775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9845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30988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32131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3327400" indent="-457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784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4241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6990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5156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30000"/>
              </a:spcAft>
            </a:pPr>
            <a:r>
              <a:rPr lang="en-US" altLang="en-US" i="1">
                <a:latin typeface="Arial" panose="020B0604020202020204" pitchFamily="34" charset="0"/>
              </a:rPr>
              <a:t>War With Japan 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Early 1900s, Japan building empire, viewed Russia as threat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1904, Japanese forces attacked, defeated Russia in </a:t>
            </a:r>
            <a:r>
              <a:rPr lang="en-US" altLang="en-US" sz="2000" b="1">
                <a:latin typeface="Arial" panose="020B0604020202020204" pitchFamily="34" charset="0"/>
              </a:rPr>
              <a:t>Russo-Japanese War</a:t>
            </a:r>
            <a:r>
              <a:rPr lang="en-US" altLang="en-US" sz="2000">
                <a:latin typeface="Arial" panose="020B0604020202020204" pitchFamily="34" charset="0"/>
              </a:rPr>
              <a:t> 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57733" name="Text Box 5"/>
          <p:cNvSpPr txBox="1">
            <a:spLocks noChangeArrowheads="1"/>
          </p:cNvSpPr>
          <p:nvPr/>
        </p:nvSpPr>
        <p:spPr bwMode="auto">
          <a:xfrm>
            <a:off x="4648200" y="3581400"/>
            <a:ext cx="4038600" cy="2286000"/>
          </a:xfrm>
          <a:prstGeom prst="rect">
            <a:avLst/>
          </a:prstGeom>
          <a:solidFill>
            <a:srgbClr val="E2F4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28600" indent="-228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25273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26416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27559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870200" eaLnBrk="0" hangingPunct="0">
              <a:spcBef>
                <a:spcPct val="0"/>
              </a:spcBef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3327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3784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4241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469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30000"/>
              </a:spcAft>
            </a:pPr>
            <a:r>
              <a:rPr lang="en-US" altLang="en-US" i="1">
                <a:latin typeface="Arial" panose="020B0604020202020204" pitchFamily="34" charset="0"/>
              </a:rPr>
              <a:t>Marxist Ideas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Wanted to create </a:t>
            </a:r>
            <a:r>
              <a:rPr lang="en-US" altLang="en-US" sz="2000" b="1">
                <a:latin typeface="Arial" panose="020B0604020202020204" pitchFamily="34" charset="0"/>
              </a:rPr>
              <a:t>socialist republic</a:t>
            </a:r>
            <a:r>
              <a:rPr lang="en-US" altLang="en-US" sz="2000">
                <a:latin typeface="Arial" panose="020B0604020202020204" pitchFamily="34" charset="0"/>
              </a:rPr>
              <a:t>—no private property, state to own, distribute goods</a:t>
            </a:r>
          </a:p>
          <a:p>
            <a:pPr eaLnBrk="1" hangingPunct="1">
              <a:lnSpc>
                <a:spcPct val="10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2000">
                <a:latin typeface="Arial" panose="020B0604020202020204" pitchFamily="34" charset="0"/>
              </a:rPr>
              <a:t>1902, </a:t>
            </a:r>
            <a:r>
              <a:rPr lang="en-US" altLang="en-US" sz="2000" b="1">
                <a:latin typeface="Arial" panose="020B0604020202020204" pitchFamily="34" charset="0"/>
              </a:rPr>
              <a:t>Vladimir Lenin</a:t>
            </a:r>
            <a:r>
              <a:rPr lang="en-US" altLang="en-US" sz="2000">
                <a:latin typeface="Arial" panose="020B0604020202020204" pitchFamily="34" charset="0"/>
              </a:rPr>
              <a:t> called for revolution to overthrow czar  </a:t>
            </a:r>
          </a:p>
        </p:txBody>
      </p:sp>
      <p:sp>
        <p:nvSpPr>
          <p:cNvPr id="457734" name="Rectangle 6"/>
          <p:cNvSpPr>
            <a:spLocks noChangeArrowheads="1"/>
          </p:cNvSpPr>
          <p:nvPr/>
        </p:nvSpPr>
        <p:spPr bwMode="auto">
          <a:xfrm>
            <a:off x="609600" y="609600"/>
            <a:ext cx="7924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/>
              <a:t>War and Revolution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57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7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57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7731" grpId="0" animBg="1"/>
      <p:bldP spid="457732" grpId="0" animBg="1"/>
      <p:bldP spid="4577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spcBef>
                <a:spcPct val="0"/>
              </a:spcBef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3500" i="1">
              <a:solidFill>
                <a:schemeClr val="tx1"/>
              </a:solidFill>
            </a:endParaRPr>
          </a:p>
        </p:txBody>
      </p:sp>
      <p:sp>
        <p:nvSpPr>
          <p:cNvPr id="351235" name="Rectangle 3"/>
          <p:cNvSpPr>
            <a:spLocks noChangeArrowheads="1"/>
          </p:cNvSpPr>
          <p:nvPr/>
        </p:nvSpPr>
        <p:spPr bwMode="auto">
          <a:xfrm>
            <a:off x="457200" y="3352800"/>
            <a:ext cx="8229600" cy="2590800"/>
          </a:xfrm>
          <a:prstGeom prst="rect">
            <a:avLst/>
          </a:prstGeom>
          <a:solidFill>
            <a:srgbClr val="F8C4C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 b="1"/>
              <a:t>Revolution Begins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Bloody Sunday inspired many sectors of society to rise up against czar; rebellions broke out, czar’s strict rules disobeyed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Workers went on strike, students protested in streets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Czar promised reform, but did not follow through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Massive strike in October; 2 million workers protested in streets</a:t>
            </a:r>
          </a:p>
        </p:txBody>
      </p:sp>
      <p:sp>
        <p:nvSpPr>
          <p:cNvPr id="351236" name="Rectangle 4"/>
          <p:cNvSpPr>
            <a:spLocks noChangeArrowheads="1"/>
          </p:cNvSpPr>
          <p:nvPr/>
        </p:nvSpPr>
        <p:spPr bwMode="auto">
          <a:xfrm>
            <a:off x="457200" y="914400"/>
            <a:ext cx="8229600" cy="2209800"/>
          </a:xfrm>
          <a:prstGeom prst="rect">
            <a:avLst/>
          </a:prstGeom>
          <a:solidFill>
            <a:srgbClr val="E2F4F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FF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algn="ctr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ctr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ctr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ctr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lang="en-US" altLang="en-US" sz="2400" b="1"/>
              <a:t>The Revolution of 1905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1905, many Russians ready to rebel against czar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January 22, Orthodox priest, </a:t>
            </a:r>
            <a:r>
              <a:rPr lang="en-US" altLang="en-US" sz="2000" b="1"/>
              <a:t>Father Gapon</a:t>
            </a:r>
            <a:r>
              <a:rPr lang="en-US" altLang="en-US" sz="2000"/>
              <a:t>, brought petition to czar at Winter Palace, listing number of demands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en-US" altLang="en-US" sz="2000"/>
              <a:t>Troops fired at group; hundreds died; day known as </a:t>
            </a:r>
            <a:r>
              <a:rPr lang="en-US" altLang="en-US" sz="2000" b="1"/>
              <a:t>Bloody Sunday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1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5/15/2006 11:29:37 AM&quot;&gt;&lt;Slide id=&quot;303&quot; dur=&quot;1.031&quot;/&gt;&lt;Slide id=&quot;304&quot; dur=&quot;.641&quot;/&gt;&lt;Slide id=&quot;308&quot; dur=&quot;3.345&quot; bld=&quot;|.8|.8|.9&quot;/&gt;&lt;Slide id=&quot;327&quot; dur=&quot;2.173&quot; bld=&quot;|1&quot;/&gt;&lt;Slide id=&quot;310&quot; dur=&quot;1.963&quot; bld=&quot;|.1|.7&quot;/&gt;&lt;Slide id=&quot;311&quot; dur=&quot;3.124&quot; bld=&quot;|.4|.9|.9&quot;/&gt;&lt;Slide id=&quot;320&quot; dur=&quot;7.481&quot; bld=&quot;|.6|.9|.9|1.1&quot;/&gt;&lt;/Timings&gt;&lt;Timings time=&quot;5/12/2006 12:13:06 PM&quot;&gt;&lt;Slide id=&quot;303&quot; dur=&quot;2.414&quot; bld=&quot;|.9&quot;/&gt;&lt;/Timings&gt;&lt;/WMTools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1|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4|.9|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.9|.9|1.1"/>
</p:tagLst>
</file>

<file path=ppt/theme/theme1.xml><?xml version="1.0" encoding="utf-8"?>
<a:theme xmlns:a="http://schemas.openxmlformats.org/drawingml/2006/main" name="2_Custom Design">
  <a:themeElements>
    <a:clrScheme name="2_Custom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2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2A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2AE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FFFF99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11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6003</TotalTime>
  <Words>869</Words>
  <Application>Microsoft Office PowerPoint</Application>
  <PresentationFormat>On-screen Show (4:3)</PresentationFormat>
  <Paragraphs>115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Harcourt,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Braun Christine</cp:lastModifiedBy>
  <cp:revision>235</cp:revision>
  <cp:lastPrinted>2005-02-01T16:21:45Z</cp:lastPrinted>
  <dcterms:created xsi:type="dcterms:W3CDTF">2005-01-20T18:32:35Z</dcterms:created>
  <dcterms:modified xsi:type="dcterms:W3CDTF">2017-03-01T17:40:23Z</dcterms:modified>
</cp:coreProperties>
</file>