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sldIdLst>
    <p:sldId id="256" r:id="rId2"/>
    <p:sldId id="257" r:id="rId3"/>
    <p:sldId id="273" r:id="rId4"/>
    <p:sldId id="258" r:id="rId5"/>
    <p:sldId id="259" r:id="rId6"/>
    <p:sldId id="260" r:id="rId7"/>
    <p:sldId id="261" r:id="rId8"/>
    <p:sldId id="262" r:id="rId9"/>
    <p:sldId id="263" r:id="rId10"/>
    <p:sldId id="290" r:id="rId11"/>
    <p:sldId id="264" r:id="rId12"/>
    <p:sldId id="291" r:id="rId13"/>
    <p:sldId id="265" r:id="rId14"/>
    <p:sldId id="277" r:id="rId15"/>
    <p:sldId id="278" r:id="rId16"/>
    <p:sldId id="279" r:id="rId17"/>
    <p:sldId id="280" r:id="rId18"/>
    <p:sldId id="267" r:id="rId19"/>
    <p:sldId id="275" r:id="rId20"/>
    <p:sldId id="268" r:id="rId21"/>
    <p:sldId id="276" r:id="rId22"/>
    <p:sldId id="266" r:id="rId23"/>
    <p:sldId id="281" r:id="rId24"/>
    <p:sldId id="282" r:id="rId25"/>
    <p:sldId id="283" r:id="rId26"/>
    <p:sldId id="284" r:id="rId27"/>
    <p:sldId id="285" r:id="rId28"/>
    <p:sldId id="286" r:id="rId29"/>
    <p:sldId id="274" r:id="rId30"/>
    <p:sldId id="287" r:id="rId31"/>
    <p:sldId id="288" r:id="rId32"/>
    <p:sldId id="270" r:id="rId33"/>
    <p:sldId id="271" r:id="rId34"/>
    <p:sldId id="272"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41" autoAdjust="0"/>
  </p:normalViewPr>
  <p:slideViewPr>
    <p:cSldViewPr>
      <p:cViewPr varScale="1">
        <p:scale>
          <a:sx n="96" d="100"/>
          <a:sy n="96" d="100"/>
        </p:scale>
        <p:origin x="203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1D033EFD-63A6-4E46-82E0-505192E8D2CF}"/>
              </a:ext>
            </a:extLst>
          </p:cNvPr>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2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altLang="en-US" noProof="0"/>
              <a:t>Click to edit Master title style</a:t>
            </a:r>
          </a:p>
        </p:txBody>
      </p:sp>
      <p:sp>
        <p:nvSpPr>
          <p:cNvPr id="2662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5" name="Rectangle 5">
            <a:extLst>
              <a:ext uri="{FF2B5EF4-FFF2-40B4-BE49-F238E27FC236}">
                <a16:creationId xmlns:a16="http://schemas.microsoft.com/office/drawing/2014/main" id="{F494A5D4-BD45-4CB3-9297-F5AB10A3177F}"/>
              </a:ext>
            </a:extLst>
          </p:cNvPr>
          <p:cNvSpPr>
            <a:spLocks noGrp="1" noChangeArrowheads="1"/>
          </p:cNvSpPr>
          <p:nvPr>
            <p:ph type="ftr" sz="quarter" idx="10"/>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4637956-8163-463A-932D-91BC5E755B83}"/>
              </a:ext>
            </a:extLst>
          </p:cNvPr>
          <p:cNvSpPr>
            <a:spLocks noGrp="1" noChangeArrowheads="1"/>
          </p:cNvSpPr>
          <p:nvPr>
            <p:ph type="sldNum" sz="quarter" idx="11"/>
          </p:nvPr>
        </p:nvSpPr>
        <p:spPr/>
        <p:txBody>
          <a:bodyPr/>
          <a:lstStyle>
            <a:lvl1pPr>
              <a:defRPr/>
            </a:lvl1pPr>
          </a:lstStyle>
          <a:p>
            <a:fld id="{2387D6D3-CBF2-4029-A202-EEA1FF735BF9}" type="slidenum">
              <a:rPr lang="en-US" altLang="en-US"/>
              <a:pPr/>
              <a:t>‹#›</a:t>
            </a:fld>
            <a:endParaRPr lang="en-US" altLang="en-US"/>
          </a:p>
        </p:txBody>
      </p:sp>
      <p:sp>
        <p:nvSpPr>
          <p:cNvPr id="7" name="Rectangle 7">
            <a:extLst>
              <a:ext uri="{FF2B5EF4-FFF2-40B4-BE49-F238E27FC236}">
                <a16:creationId xmlns:a16="http://schemas.microsoft.com/office/drawing/2014/main" id="{158F95B2-16B6-4CF8-A5DF-6D308B04CC37}"/>
              </a:ext>
            </a:extLst>
          </p:cNvPr>
          <p:cNvSpPr>
            <a:spLocks noGrp="1" noChangeArrowheads="1"/>
          </p:cNvSpPr>
          <p:nvPr>
            <p:ph type="dt"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436381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F386F6-9CA5-4C04-B46F-F44F47C5C0E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BF9E238-FBB0-494F-9367-0BB9B99AF5A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1FA3C19-D9C8-4237-8C56-ACBE730AD5B2}"/>
              </a:ext>
            </a:extLst>
          </p:cNvPr>
          <p:cNvSpPr>
            <a:spLocks noGrp="1" noChangeArrowheads="1"/>
          </p:cNvSpPr>
          <p:nvPr>
            <p:ph type="sldNum" sz="quarter" idx="12"/>
          </p:nvPr>
        </p:nvSpPr>
        <p:spPr>
          <a:ln/>
        </p:spPr>
        <p:txBody>
          <a:bodyPr/>
          <a:lstStyle>
            <a:lvl1pPr>
              <a:defRPr/>
            </a:lvl1pPr>
          </a:lstStyle>
          <a:p>
            <a:fld id="{1B1C4AC6-9DDE-4910-B537-E49A81044FAE}" type="slidenum">
              <a:rPr lang="en-US" altLang="en-US"/>
              <a:pPr/>
              <a:t>‹#›</a:t>
            </a:fld>
            <a:endParaRPr lang="en-US" altLang="en-US"/>
          </a:p>
        </p:txBody>
      </p:sp>
    </p:spTree>
    <p:extLst>
      <p:ext uri="{BB962C8B-B14F-4D97-AF65-F5344CB8AC3E}">
        <p14:creationId xmlns:p14="http://schemas.microsoft.com/office/powerpoint/2010/main" val="3236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2AC5CB-706C-4FA0-BDE9-CD447F5DD3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2368D12-9A04-4002-86AA-0827D6BE8D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5BA8D09-596E-4553-97A6-939F134BBE4F}"/>
              </a:ext>
            </a:extLst>
          </p:cNvPr>
          <p:cNvSpPr>
            <a:spLocks noGrp="1" noChangeArrowheads="1"/>
          </p:cNvSpPr>
          <p:nvPr>
            <p:ph type="sldNum" sz="quarter" idx="12"/>
          </p:nvPr>
        </p:nvSpPr>
        <p:spPr>
          <a:ln/>
        </p:spPr>
        <p:txBody>
          <a:bodyPr/>
          <a:lstStyle>
            <a:lvl1pPr>
              <a:defRPr/>
            </a:lvl1pPr>
          </a:lstStyle>
          <a:p>
            <a:fld id="{02AC9CFC-ACCD-4BC2-B196-08920CF40C8C}" type="slidenum">
              <a:rPr lang="en-US" altLang="en-US"/>
              <a:pPr/>
              <a:t>‹#›</a:t>
            </a:fld>
            <a:endParaRPr lang="en-US" altLang="en-US"/>
          </a:p>
        </p:txBody>
      </p:sp>
    </p:spTree>
    <p:extLst>
      <p:ext uri="{BB962C8B-B14F-4D97-AF65-F5344CB8AC3E}">
        <p14:creationId xmlns:p14="http://schemas.microsoft.com/office/powerpoint/2010/main" val="135027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CDB956-CD2A-441E-85F0-B4E22BCEFDB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4747803-7B52-46AC-B279-5DDBCF333A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3020868-416E-4D24-A7FA-1FD57A806CAB}"/>
              </a:ext>
            </a:extLst>
          </p:cNvPr>
          <p:cNvSpPr>
            <a:spLocks noGrp="1" noChangeArrowheads="1"/>
          </p:cNvSpPr>
          <p:nvPr>
            <p:ph type="sldNum" sz="quarter" idx="12"/>
          </p:nvPr>
        </p:nvSpPr>
        <p:spPr>
          <a:ln/>
        </p:spPr>
        <p:txBody>
          <a:bodyPr/>
          <a:lstStyle>
            <a:lvl1pPr>
              <a:defRPr/>
            </a:lvl1pPr>
          </a:lstStyle>
          <a:p>
            <a:fld id="{11B9BBB8-32C2-4CD3-B051-E3C458050D8A}" type="slidenum">
              <a:rPr lang="en-US" altLang="en-US"/>
              <a:pPr/>
              <a:t>‹#›</a:t>
            </a:fld>
            <a:endParaRPr lang="en-US" altLang="en-US"/>
          </a:p>
        </p:txBody>
      </p:sp>
    </p:spTree>
    <p:extLst>
      <p:ext uri="{BB962C8B-B14F-4D97-AF65-F5344CB8AC3E}">
        <p14:creationId xmlns:p14="http://schemas.microsoft.com/office/powerpoint/2010/main" val="324453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82F9B32-2842-4320-9EB2-FED64FF4F3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810FAE1-B03F-4292-9808-49831C8C21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7F49038-9D97-40A6-94E0-7ABDD397A432}"/>
              </a:ext>
            </a:extLst>
          </p:cNvPr>
          <p:cNvSpPr>
            <a:spLocks noGrp="1" noChangeArrowheads="1"/>
          </p:cNvSpPr>
          <p:nvPr>
            <p:ph type="sldNum" sz="quarter" idx="12"/>
          </p:nvPr>
        </p:nvSpPr>
        <p:spPr>
          <a:ln/>
        </p:spPr>
        <p:txBody>
          <a:bodyPr/>
          <a:lstStyle>
            <a:lvl1pPr>
              <a:defRPr/>
            </a:lvl1pPr>
          </a:lstStyle>
          <a:p>
            <a:fld id="{A9E634BD-60BA-499A-9457-96B259341578}" type="slidenum">
              <a:rPr lang="en-US" altLang="en-US"/>
              <a:pPr/>
              <a:t>‹#›</a:t>
            </a:fld>
            <a:endParaRPr lang="en-US" altLang="en-US"/>
          </a:p>
        </p:txBody>
      </p:sp>
    </p:spTree>
    <p:extLst>
      <p:ext uri="{BB962C8B-B14F-4D97-AF65-F5344CB8AC3E}">
        <p14:creationId xmlns:p14="http://schemas.microsoft.com/office/powerpoint/2010/main" val="150718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937F965-6A9E-48D6-AF00-ACCE58C8434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F325FD8-0D3D-4D3A-B6A6-9E88554E6A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E122464-4B55-4AF9-8E87-DB53FF0217CB}"/>
              </a:ext>
            </a:extLst>
          </p:cNvPr>
          <p:cNvSpPr>
            <a:spLocks noGrp="1" noChangeArrowheads="1"/>
          </p:cNvSpPr>
          <p:nvPr>
            <p:ph type="sldNum" sz="quarter" idx="12"/>
          </p:nvPr>
        </p:nvSpPr>
        <p:spPr>
          <a:ln/>
        </p:spPr>
        <p:txBody>
          <a:bodyPr/>
          <a:lstStyle>
            <a:lvl1pPr>
              <a:defRPr/>
            </a:lvl1pPr>
          </a:lstStyle>
          <a:p>
            <a:fld id="{9412EFEF-D1EC-4180-B8A9-551B432E1D8E}" type="slidenum">
              <a:rPr lang="en-US" altLang="en-US"/>
              <a:pPr/>
              <a:t>‹#›</a:t>
            </a:fld>
            <a:endParaRPr lang="en-US" altLang="en-US"/>
          </a:p>
        </p:txBody>
      </p:sp>
    </p:spTree>
    <p:extLst>
      <p:ext uri="{BB962C8B-B14F-4D97-AF65-F5344CB8AC3E}">
        <p14:creationId xmlns:p14="http://schemas.microsoft.com/office/powerpoint/2010/main" val="158949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8D51094-41E0-48E8-8458-1D75DC4640D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959548F5-39EC-4035-9FB6-4BE69D7639D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1A6EF8FB-DA67-4719-A6A7-DAF57BCCA626}"/>
              </a:ext>
            </a:extLst>
          </p:cNvPr>
          <p:cNvSpPr>
            <a:spLocks noGrp="1" noChangeArrowheads="1"/>
          </p:cNvSpPr>
          <p:nvPr>
            <p:ph type="sldNum" sz="quarter" idx="12"/>
          </p:nvPr>
        </p:nvSpPr>
        <p:spPr>
          <a:ln/>
        </p:spPr>
        <p:txBody>
          <a:bodyPr/>
          <a:lstStyle>
            <a:lvl1pPr>
              <a:defRPr/>
            </a:lvl1pPr>
          </a:lstStyle>
          <a:p>
            <a:fld id="{C784BB88-481D-4A6A-9D80-0203BA154B5B}" type="slidenum">
              <a:rPr lang="en-US" altLang="en-US"/>
              <a:pPr/>
              <a:t>‹#›</a:t>
            </a:fld>
            <a:endParaRPr lang="en-US" altLang="en-US"/>
          </a:p>
        </p:txBody>
      </p:sp>
    </p:spTree>
    <p:extLst>
      <p:ext uri="{BB962C8B-B14F-4D97-AF65-F5344CB8AC3E}">
        <p14:creationId xmlns:p14="http://schemas.microsoft.com/office/powerpoint/2010/main" val="3013994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81C167D-2139-45E6-9C4F-30ABF4F12D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891B469E-82E4-405F-A5A6-0350739F17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BAE7169-1D80-41D8-8F90-7739717F4F27}"/>
              </a:ext>
            </a:extLst>
          </p:cNvPr>
          <p:cNvSpPr>
            <a:spLocks noGrp="1" noChangeArrowheads="1"/>
          </p:cNvSpPr>
          <p:nvPr>
            <p:ph type="sldNum" sz="quarter" idx="12"/>
          </p:nvPr>
        </p:nvSpPr>
        <p:spPr>
          <a:ln/>
        </p:spPr>
        <p:txBody>
          <a:bodyPr/>
          <a:lstStyle>
            <a:lvl1pPr>
              <a:defRPr/>
            </a:lvl1pPr>
          </a:lstStyle>
          <a:p>
            <a:fld id="{F2B3F969-C445-4DB5-B11F-0E3944BB7BA5}" type="slidenum">
              <a:rPr lang="en-US" altLang="en-US"/>
              <a:pPr/>
              <a:t>‹#›</a:t>
            </a:fld>
            <a:endParaRPr lang="en-US" altLang="en-US"/>
          </a:p>
        </p:txBody>
      </p:sp>
    </p:spTree>
    <p:extLst>
      <p:ext uri="{BB962C8B-B14F-4D97-AF65-F5344CB8AC3E}">
        <p14:creationId xmlns:p14="http://schemas.microsoft.com/office/powerpoint/2010/main" val="74140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E1375E4-CCE3-486C-A23F-57D5C69C99C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4572D520-E81D-4144-AFAA-90C8185F2A3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0B493EA3-5ED4-4146-9282-0DC97F0BA862}"/>
              </a:ext>
            </a:extLst>
          </p:cNvPr>
          <p:cNvSpPr>
            <a:spLocks noGrp="1" noChangeArrowheads="1"/>
          </p:cNvSpPr>
          <p:nvPr>
            <p:ph type="sldNum" sz="quarter" idx="12"/>
          </p:nvPr>
        </p:nvSpPr>
        <p:spPr>
          <a:ln/>
        </p:spPr>
        <p:txBody>
          <a:bodyPr/>
          <a:lstStyle>
            <a:lvl1pPr>
              <a:defRPr/>
            </a:lvl1pPr>
          </a:lstStyle>
          <a:p>
            <a:fld id="{5AE48F84-FE28-4A4B-9703-311E0D42CB1F}" type="slidenum">
              <a:rPr lang="en-US" altLang="en-US"/>
              <a:pPr/>
              <a:t>‹#›</a:t>
            </a:fld>
            <a:endParaRPr lang="en-US" altLang="en-US"/>
          </a:p>
        </p:txBody>
      </p:sp>
    </p:spTree>
    <p:extLst>
      <p:ext uri="{BB962C8B-B14F-4D97-AF65-F5344CB8AC3E}">
        <p14:creationId xmlns:p14="http://schemas.microsoft.com/office/powerpoint/2010/main" val="425856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12BF14F-BF3E-4418-8B35-036FA2B7161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82870AD-51B1-4817-8547-534F5B5C6B2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1A1BB18-B4B1-40B9-913F-B0450B3B8534}"/>
              </a:ext>
            </a:extLst>
          </p:cNvPr>
          <p:cNvSpPr>
            <a:spLocks noGrp="1" noChangeArrowheads="1"/>
          </p:cNvSpPr>
          <p:nvPr>
            <p:ph type="sldNum" sz="quarter" idx="12"/>
          </p:nvPr>
        </p:nvSpPr>
        <p:spPr>
          <a:ln/>
        </p:spPr>
        <p:txBody>
          <a:bodyPr/>
          <a:lstStyle>
            <a:lvl1pPr>
              <a:defRPr/>
            </a:lvl1pPr>
          </a:lstStyle>
          <a:p>
            <a:fld id="{D6AA5123-14E2-4B2E-9303-8E757A1E84EB}" type="slidenum">
              <a:rPr lang="en-US" altLang="en-US"/>
              <a:pPr/>
              <a:t>‹#›</a:t>
            </a:fld>
            <a:endParaRPr lang="en-US" altLang="en-US"/>
          </a:p>
        </p:txBody>
      </p:sp>
    </p:spTree>
    <p:extLst>
      <p:ext uri="{BB962C8B-B14F-4D97-AF65-F5344CB8AC3E}">
        <p14:creationId xmlns:p14="http://schemas.microsoft.com/office/powerpoint/2010/main" val="196863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130E1DE-385F-4B03-8DA3-69F44E53ED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BCE8789-B0D3-4038-AE79-1E02BB95D4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1293899-04C7-4940-ABB2-655D9627267F}"/>
              </a:ext>
            </a:extLst>
          </p:cNvPr>
          <p:cNvSpPr>
            <a:spLocks noGrp="1" noChangeArrowheads="1"/>
          </p:cNvSpPr>
          <p:nvPr>
            <p:ph type="sldNum" sz="quarter" idx="12"/>
          </p:nvPr>
        </p:nvSpPr>
        <p:spPr>
          <a:ln/>
        </p:spPr>
        <p:txBody>
          <a:bodyPr/>
          <a:lstStyle>
            <a:lvl1pPr>
              <a:defRPr/>
            </a:lvl1pPr>
          </a:lstStyle>
          <a:p>
            <a:fld id="{70E6DC22-28C2-4092-9D7E-E535212BDBBD}" type="slidenum">
              <a:rPr lang="en-US" altLang="en-US"/>
              <a:pPr/>
              <a:t>‹#›</a:t>
            </a:fld>
            <a:endParaRPr lang="en-US" altLang="en-US"/>
          </a:p>
        </p:txBody>
      </p:sp>
    </p:spTree>
    <p:extLst>
      <p:ext uri="{BB962C8B-B14F-4D97-AF65-F5344CB8AC3E}">
        <p14:creationId xmlns:p14="http://schemas.microsoft.com/office/powerpoint/2010/main" val="3279458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427EBDC-37CE-48C5-806D-CECBDD2DA53F}"/>
              </a:ext>
            </a:extLst>
          </p:cNvPr>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8752CF12-4A66-4741-86BA-CAEE90219EBB}"/>
              </a:ext>
            </a:extLst>
          </p:cNvPr>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604" name="Rectangle 4">
            <a:extLst>
              <a:ext uri="{FF2B5EF4-FFF2-40B4-BE49-F238E27FC236}">
                <a16:creationId xmlns:a16="http://schemas.microsoft.com/office/drawing/2014/main" id="{28928F2F-8F4B-4A89-AB2D-68F9F2071C1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34" charset="0"/>
              </a:defRPr>
            </a:lvl1pPr>
          </a:lstStyle>
          <a:p>
            <a:pPr>
              <a:defRPr/>
            </a:pPr>
            <a:endParaRPr lang="en-US" altLang="en-US"/>
          </a:p>
        </p:txBody>
      </p:sp>
      <p:sp>
        <p:nvSpPr>
          <p:cNvPr id="25605" name="Rectangle 5">
            <a:extLst>
              <a:ext uri="{FF2B5EF4-FFF2-40B4-BE49-F238E27FC236}">
                <a16:creationId xmlns:a16="http://schemas.microsoft.com/office/drawing/2014/main" id="{D4FCF789-1D6B-4EF8-8F14-24BF37FFAEE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34" charset="0"/>
              </a:defRPr>
            </a:lvl1pPr>
          </a:lstStyle>
          <a:p>
            <a:pPr>
              <a:defRPr/>
            </a:pPr>
            <a:endParaRPr lang="en-US" altLang="en-US"/>
          </a:p>
        </p:txBody>
      </p:sp>
      <p:sp>
        <p:nvSpPr>
          <p:cNvPr id="25606" name="Rectangle 6">
            <a:extLst>
              <a:ext uri="{FF2B5EF4-FFF2-40B4-BE49-F238E27FC236}">
                <a16:creationId xmlns:a16="http://schemas.microsoft.com/office/drawing/2014/main" id="{BF13DB90-051A-420E-A1C4-25B363E1125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4033DC76-97B2-474C-9278-FD2D76EF4CB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16"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eugenedelacroix.org/Liberty-Leading-the-People-(28th-July-1830)-1830.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ugenedelacroix.org/Medea-about-to-Kill-her-Children-1838-large.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google.com/imgres?imgurl=http://www.success.co.il/knowledge/images/Wanderer-above-the-Mists-Friedrich.jpg&amp;imgrefurl=http://www.success.co.il/knowledge/&amp;usg=__Wf7x-ABiHZxXH7GaViVLvj_0Iq4=&amp;h=1399&amp;w=1100&amp;sz=170&amp;hl=en&amp;start=17&amp;um=1&amp;tbnid=umKdCvBxNU7jVM:&amp;tbnh=150&amp;tbnw=118&amp;prev=/images%3Fq%3Dcaspar%2Bdavid%2Bfriedrich%2Bpaintings%26hl%3Den%26sa%3DX%26um%3D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9FDC20F-868F-4B60-8523-1D6D6F4FE376}"/>
              </a:ext>
            </a:extLst>
          </p:cNvPr>
          <p:cNvSpPr>
            <a:spLocks noGrp="1" noChangeArrowheads="1"/>
          </p:cNvSpPr>
          <p:nvPr>
            <p:ph type="ctrTitle"/>
          </p:nvPr>
        </p:nvSpPr>
        <p:spPr/>
        <p:txBody>
          <a:bodyPr/>
          <a:lstStyle/>
          <a:p>
            <a:pPr eaLnBrk="1" hangingPunct="1">
              <a:defRPr/>
            </a:pPr>
            <a:r>
              <a:rPr lang="en-US" altLang="en-US"/>
              <a:t>ROMANTICISM</a:t>
            </a:r>
          </a:p>
        </p:txBody>
      </p:sp>
      <p:sp>
        <p:nvSpPr>
          <p:cNvPr id="2051" name="Rectangle 3">
            <a:extLst>
              <a:ext uri="{FF2B5EF4-FFF2-40B4-BE49-F238E27FC236}">
                <a16:creationId xmlns:a16="http://schemas.microsoft.com/office/drawing/2014/main" id="{015DF65C-30D5-4C3F-8C4A-1EAAB8AD2A3F}"/>
              </a:ext>
            </a:extLst>
          </p:cNvPr>
          <p:cNvSpPr>
            <a:spLocks noGrp="1" noChangeArrowheads="1"/>
          </p:cNvSpPr>
          <p:nvPr>
            <p:ph type="subTitle" idx="1"/>
          </p:nvPr>
        </p:nvSpPr>
        <p:spPr/>
        <p:txBody>
          <a:bodyPr/>
          <a:lstStyle/>
          <a:p>
            <a:pPr eaLnBrk="1" hangingPunct="1">
              <a:defRPr/>
            </a:pPr>
            <a:r>
              <a:rPr lang="en-US" altLang="en-US" sz="2800"/>
              <a:t>Radicalism In Art-</a:t>
            </a:r>
          </a:p>
          <a:p>
            <a:pPr eaLnBrk="1" hangingPunct="1">
              <a:defRPr/>
            </a:pPr>
            <a:r>
              <a:rPr lang="en-US" altLang="en-US" sz="2800"/>
              <a:t>Reaction Against the Enlightenment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dissolve">
                                      <p:cBhvr>
                                        <p:cTn id="12" dur="500"/>
                                        <p:tgtEl>
                                          <p:spTgt spid="2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dissolve">
                                      <p:cBhvr>
                                        <p:cTn id="17"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DB63AA-B5A6-463B-9D46-7A36DAA78358}"/>
              </a:ext>
            </a:extLst>
          </p:cNvPr>
          <p:cNvSpPr>
            <a:spLocks noGrp="1"/>
          </p:cNvSpPr>
          <p:nvPr>
            <p:ph idx="1"/>
          </p:nvPr>
        </p:nvSpPr>
        <p:spPr>
          <a:xfrm>
            <a:off x="457200" y="228600"/>
            <a:ext cx="8229600" cy="5791200"/>
          </a:xfrm>
        </p:spPr>
        <p:txBody>
          <a:bodyPr/>
          <a:lstStyle/>
          <a:p>
            <a:pPr marL="0" indent="0" algn="ctr">
              <a:buFontTx/>
              <a:buNone/>
              <a:defRPr/>
            </a:pPr>
            <a:r>
              <a:rPr lang="en-US" sz="7200" b="1" u="sng" dirty="0">
                <a:solidFill>
                  <a:srgbClr val="FF0000"/>
                </a:solidFill>
              </a:rPr>
              <a:t>ROMANTICISM</a:t>
            </a:r>
          </a:p>
          <a:p>
            <a:pPr marL="0" indent="0" algn="ctr">
              <a:buFontTx/>
              <a:buNone/>
              <a:defRPr/>
            </a:pPr>
            <a:r>
              <a:rPr lang="en-US" sz="7200" b="1" u="sng" dirty="0">
                <a:solidFill>
                  <a:srgbClr val="FF0000"/>
                </a:solidFill>
              </a:rPr>
              <a:t>And </a:t>
            </a:r>
          </a:p>
          <a:p>
            <a:pPr marL="0" indent="0" algn="ctr">
              <a:buFontTx/>
              <a:buNone/>
              <a:defRPr/>
            </a:pPr>
            <a:r>
              <a:rPr lang="en-US" sz="7200" b="1" u="sng" dirty="0">
                <a:solidFill>
                  <a:srgbClr val="FF0000"/>
                </a:solidFill>
              </a:rPr>
              <a:t>ART</a:t>
            </a:r>
          </a:p>
          <a:p>
            <a:pPr marL="0" indent="0" algn="ctr">
              <a:buFontTx/>
              <a:buNone/>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32056CB-698B-4A2A-A26F-E975C40E4F91}"/>
              </a:ext>
            </a:extLst>
          </p:cNvPr>
          <p:cNvSpPr>
            <a:spLocks noGrp="1" noChangeArrowheads="1"/>
          </p:cNvSpPr>
          <p:nvPr>
            <p:ph type="title"/>
          </p:nvPr>
        </p:nvSpPr>
        <p:spPr>
          <a:xfrm>
            <a:off x="152400" y="381000"/>
            <a:ext cx="8534400" cy="1384300"/>
          </a:xfrm>
        </p:spPr>
        <p:txBody>
          <a:bodyPr/>
          <a:lstStyle/>
          <a:p>
            <a:pPr eaLnBrk="1" hangingPunct="1">
              <a:defRPr/>
            </a:pPr>
            <a:r>
              <a:rPr lang="en-US" altLang="en-US" dirty="0"/>
              <a:t>Romanticism and Current Events</a:t>
            </a:r>
          </a:p>
        </p:txBody>
      </p:sp>
      <p:sp>
        <p:nvSpPr>
          <p:cNvPr id="33795" name="Rectangle 3">
            <a:extLst>
              <a:ext uri="{FF2B5EF4-FFF2-40B4-BE49-F238E27FC236}">
                <a16:creationId xmlns:a16="http://schemas.microsoft.com/office/drawing/2014/main" id="{6DF6F74E-D4AD-4FFF-A4D6-D88001D6A937}"/>
              </a:ext>
            </a:extLst>
          </p:cNvPr>
          <p:cNvSpPr>
            <a:spLocks noGrp="1" noChangeArrowheads="1"/>
          </p:cNvSpPr>
          <p:nvPr>
            <p:ph type="body" idx="1"/>
          </p:nvPr>
        </p:nvSpPr>
        <p:spPr>
          <a:xfrm>
            <a:off x="228600" y="1676400"/>
            <a:ext cx="8458200" cy="4876800"/>
          </a:xfrm>
        </p:spPr>
        <p:txBody>
          <a:bodyPr/>
          <a:lstStyle/>
          <a:p>
            <a:pPr eaLnBrk="1" hangingPunct="1">
              <a:defRPr/>
            </a:pPr>
            <a:r>
              <a:rPr lang="en-US" altLang="en-US" dirty="0"/>
              <a:t>Eugene Delacroix- </a:t>
            </a:r>
          </a:p>
          <a:p>
            <a:pPr eaLnBrk="1" hangingPunct="1">
              <a:buFontTx/>
              <a:buNone/>
              <a:defRPr/>
            </a:pPr>
            <a:r>
              <a:rPr lang="en-US" altLang="en-US" sz="2800" dirty="0"/>
              <a:t>   1) Greatest romantic painter in France</a:t>
            </a:r>
          </a:p>
          <a:p>
            <a:pPr eaLnBrk="1" hangingPunct="1">
              <a:buFontTx/>
              <a:buNone/>
              <a:defRPr/>
            </a:pPr>
            <a:r>
              <a:rPr lang="en-US" altLang="en-US" sz="2800" dirty="0"/>
              <a:t>   2) Master of dramatic, colorful scenes that stirred </a:t>
            </a:r>
          </a:p>
          <a:p>
            <a:pPr eaLnBrk="1" hangingPunct="1">
              <a:buFontTx/>
              <a:buNone/>
              <a:defRPr/>
            </a:pPr>
            <a:r>
              <a:rPr lang="en-US" altLang="en-US" sz="2800" dirty="0"/>
              <a:t>      the emotions</a:t>
            </a:r>
          </a:p>
          <a:p>
            <a:pPr eaLnBrk="1" hangingPunct="1">
              <a:buFontTx/>
              <a:buNone/>
              <a:defRPr/>
            </a:pPr>
            <a:r>
              <a:rPr lang="en-US" altLang="en-US" sz="2800" dirty="0"/>
              <a:t>   3) July Revolution</a:t>
            </a:r>
          </a:p>
          <a:p>
            <a:pPr eaLnBrk="1" hangingPunct="1">
              <a:buFontTx/>
              <a:buNone/>
              <a:defRPr/>
            </a:pPr>
            <a:r>
              <a:rPr lang="en-US" altLang="en-US" sz="2800" dirty="0"/>
              <a:t>       of 1830</a:t>
            </a:r>
          </a:p>
          <a:p>
            <a:pPr eaLnBrk="1" hangingPunct="1">
              <a:buFontTx/>
              <a:buNone/>
              <a:defRPr/>
            </a:pPr>
            <a:r>
              <a:rPr lang="en-US" altLang="en-US" sz="2800" dirty="0"/>
              <a:t>   </a:t>
            </a:r>
          </a:p>
          <a:p>
            <a:pPr eaLnBrk="1" hangingPunct="1">
              <a:buFontTx/>
              <a:buNone/>
              <a:defRPr/>
            </a:pPr>
            <a:endParaRPr lang="en-US" altLang="en-US" sz="2800" dirty="0"/>
          </a:p>
          <a:p>
            <a:pPr eaLnBrk="1" hangingPunct="1">
              <a:buFontTx/>
              <a:buNone/>
              <a:defRPr/>
            </a:pPr>
            <a:endParaRPr lang="en-US" altLang="en-US" sz="2800" dirty="0"/>
          </a:p>
          <a:p>
            <a:pPr eaLnBrk="1" hangingPunct="1">
              <a:buFontTx/>
              <a:buNone/>
              <a:defRPr/>
            </a:pPr>
            <a:endParaRPr lang="en-US" altLang="en-US" sz="2800" dirty="0"/>
          </a:p>
          <a:p>
            <a:pPr eaLnBrk="1" hangingPunct="1">
              <a:buFontTx/>
              <a:buNone/>
              <a:defRPr/>
            </a:pPr>
            <a:r>
              <a:rPr lang="en-US" altLang="en-US" sz="2000" i="1" dirty="0"/>
              <a:t>Liberty Leading Her People</a:t>
            </a:r>
          </a:p>
          <a:p>
            <a:pPr eaLnBrk="1" hangingPunct="1">
              <a:buFontTx/>
              <a:buNone/>
              <a:defRPr/>
            </a:pPr>
            <a:endParaRPr lang="en-US" altLang="en-US" sz="2800" dirty="0"/>
          </a:p>
        </p:txBody>
      </p:sp>
      <p:pic>
        <p:nvPicPr>
          <p:cNvPr id="13316" name="Picture 5" descr="Liberty Leading the People (28th July 1830) 1830 - Eugene Delacroix">
            <a:hlinkClick r:id="rId2"/>
            <a:extLst>
              <a:ext uri="{FF2B5EF4-FFF2-40B4-BE49-F238E27FC236}">
                <a16:creationId xmlns:a16="http://schemas.microsoft.com/office/drawing/2014/main" id="{8941AAA7-C0FE-4586-8F53-5CAAEB29E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505200"/>
            <a:ext cx="45720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1000"/>
                                        <p:tgtEl>
                                          <p:spTgt spid="33794"/>
                                        </p:tgtEl>
                                      </p:cBhvr>
                                    </p:animEffect>
                                    <p:anim calcmode="lin" valueType="num">
                                      <p:cBhvr>
                                        <p:cTn id="8" dur="1000" fill="hold"/>
                                        <p:tgtEl>
                                          <p:spTgt spid="33794"/>
                                        </p:tgtEl>
                                        <p:attrNameLst>
                                          <p:attrName>ppt_x</p:attrName>
                                        </p:attrNameLst>
                                      </p:cBhvr>
                                      <p:tavLst>
                                        <p:tav tm="0">
                                          <p:val>
                                            <p:strVal val="#ppt_x"/>
                                          </p:val>
                                        </p:tav>
                                        <p:tav tm="100000">
                                          <p:val>
                                            <p:strVal val="#ppt_x"/>
                                          </p:val>
                                        </p:tav>
                                      </p:tavLst>
                                    </p:anim>
                                    <p:anim calcmode="lin" valueType="num">
                                      <p:cBhvr>
                                        <p:cTn id="9" dur="898" decel="100000" fill="hold"/>
                                        <p:tgtEl>
                                          <p:spTgt spid="3379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379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3795">
                                            <p:txEl>
                                              <p:pRg st="0" end="0"/>
                                            </p:txEl>
                                          </p:spTgt>
                                        </p:tgtEl>
                                        <p:attrNameLst>
                                          <p:attrName>style.visibility</p:attrName>
                                        </p:attrNameLst>
                                      </p:cBhvr>
                                      <p:to>
                                        <p:strVal val="visible"/>
                                      </p:to>
                                    </p:set>
                                    <p:animEffect transition="in" filter="fade">
                                      <p:cBhvr>
                                        <p:cTn id="15" dur="1000"/>
                                        <p:tgtEl>
                                          <p:spTgt spid="33795">
                                            <p:txEl>
                                              <p:pRg st="0" end="0"/>
                                            </p:txEl>
                                          </p:spTgt>
                                        </p:tgtEl>
                                      </p:cBhvr>
                                    </p:animEffect>
                                    <p:anim calcmode="lin" valueType="num">
                                      <p:cBhvr>
                                        <p:cTn id="16"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379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379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3795">
                                            <p:txEl>
                                              <p:pRg st="1" end="1"/>
                                            </p:txEl>
                                          </p:spTgt>
                                        </p:tgtEl>
                                        <p:attrNameLst>
                                          <p:attrName>style.visibility</p:attrName>
                                        </p:attrNameLst>
                                      </p:cBhvr>
                                      <p:to>
                                        <p:strVal val="visible"/>
                                      </p:to>
                                    </p:set>
                                    <p:animEffect transition="in" filter="fade">
                                      <p:cBhvr>
                                        <p:cTn id="23" dur="1000"/>
                                        <p:tgtEl>
                                          <p:spTgt spid="33795">
                                            <p:txEl>
                                              <p:pRg st="1" end="1"/>
                                            </p:txEl>
                                          </p:spTgt>
                                        </p:tgtEl>
                                      </p:cBhvr>
                                    </p:animEffect>
                                    <p:anim calcmode="lin" valueType="num">
                                      <p:cBhvr>
                                        <p:cTn id="24"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379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379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3795">
                                            <p:txEl>
                                              <p:pRg st="2" end="2"/>
                                            </p:txEl>
                                          </p:spTgt>
                                        </p:tgtEl>
                                        <p:attrNameLst>
                                          <p:attrName>style.visibility</p:attrName>
                                        </p:attrNameLst>
                                      </p:cBhvr>
                                      <p:to>
                                        <p:strVal val="visible"/>
                                      </p:to>
                                    </p:set>
                                    <p:animEffect transition="in" filter="fade">
                                      <p:cBhvr>
                                        <p:cTn id="31" dur="1000"/>
                                        <p:tgtEl>
                                          <p:spTgt spid="33795">
                                            <p:txEl>
                                              <p:pRg st="2" end="2"/>
                                            </p:txEl>
                                          </p:spTgt>
                                        </p:tgtEl>
                                      </p:cBhvr>
                                    </p:animEffect>
                                    <p:anim calcmode="lin" valueType="num">
                                      <p:cBhvr>
                                        <p:cTn id="32"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379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379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3795">
                                            <p:txEl>
                                              <p:pRg st="3" end="3"/>
                                            </p:txEl>
                                          </p:spTgt>
                                        </p:tgtEl>
                                        <p:attrNameLst>
                                          <p:attrName>style.visibility</p:attrName>
                                        </p:attrNameLst>
                                      </p:cBhvr>
                                      <p:to>
                                        <p:strVal val="visible"/>
                                      </p:to>
                                    </p:set>
                                    <p:animEffect transition="in" filter="fade">
                                      <p:cBhvr>
                                        <p:cTn id="39" dur="1000"/>
                                        <p:tgtEl>
                                          <p:spTgt spid="33795">
                                            <p:txEl>
                                              <p:pRg st="3" end="3"/>
                                            </p:txEl>
                                          </p:spTgt>
                                        </p:tgtEl>
                                      </p:cBhvr>
                                    </p:animEffect>
                                    <p:anim calcmode="lin" valueType="num">
                                      <p:cBhvr>
                                        <p:cTn id="40" dur="10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3795">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379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3795">
                                            <p:txEl>
                                              <p:pRg st="4" end="4"/>
                                            </p:txEl>
                                          </p:spTgt>
                                        </p:tgtEl>
                                        <p:attrNameLst>
                                          <p:attrName>style.visibility</p:attrName>
                                        </p:attrNameLst>
                                      </p:cBhvr>
                                      <p:to>
                                        <p:strVal val="visible"/>
                                      </p:to>
                                    </p:set>
                                    <p:animEffect transition="in" filter="fade">
                                      <p:cBhvr>
                                        <p:cTn id="47" dur="1000"/>
                                        <p:tgtEl>
                                          <p:spTgt spid="33795">
                                            <p:txEl>
                                              <p:pRg st="4" end="4"/>
                                            </p:txEl>
                                          </p:spTgt>
                                        </p:tgtEl>
                                      </p:cBhvr>
                                    </p:animEffect>
                                    <p:anim calcmode="lin" valueType="num">
                                      <p:cBhvr>
                                        <p:cTn id="48" dur="10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33795">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3379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3795">
                                            <p:txEl>
                                              <p:pRg st="5" end="5"/>
                                            </p:txEl>
                                          </p:spTgt>
                                        </p:tgtEl>
                                        <p:attrNameLst>
                                          <p:attrName>style.visibility</p:attrName>
                                        </p:attrNameLst>
                                      </p:cBhvr>
                                      <p:to>
                                        <p:strVal val="visible"/>
                                      </p:to>
                                    </p:set>
                                    <p:animEffect transition="in" filter="fade">
                                      <p:cBhvr>
                                        <p:cTn id="55" dur="1000"/>
                                        <p:tgtEl>
                                          <p:spTgt spid="33795">
                                            <p:txEl>
                                              <p:pRg st="5" end="5"/>
                                            </p:txEl>
                                          </p:spTgt>
                                        </p:tgtEl>
                                      </p:cBhvr>
                                    </p:animEffect>
                                    <p:anim calcmode="lin" valueType="num">
                                      <p:cBhvr>
                                        <p:cTn id="56" dur="10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33795">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33795">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3795">
                                            <p:txEl>
                                              <p:pRg st="6" end="6"/>
                                            </p:txEl>
                                          </p:spTgt>
                                        </p:tgtEl>
                                        <p:attrNameLst>
                                          <p:attrName>style.visibility</p:attrName>
                                        </p:attrNameLst>
                                      </p:cBhvr>
                                      <p:to>
                                        <p:strVal val="visible"/>
                                      </p:to>
                                    </p:set>
                                    <p:animEffect transition="in" filter="fade">
                                      <p:cBhvr>
                                        <p:cTn id="63" dur="1000"/>
                                        <p:tgtEl>
                                          <p:spTgt spid="33795">
                                            <p:txEl>
                                              <p:pRg st="6" end="6"/>
                                            </p:txEl>
                                          </p:spTgt>
                                        </p:tgtEl>
                                      </p:cBhvr>
                                    </p:animEffect>
                                    <p:anim calcmode="lin" valueType="num">
                                      <p:cBhvr>
                                        <p:cTn id="64" dur="10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33795">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33795">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33795">
                                            <p:txEl>
                                              <p:pRg st="10" end="10"/>
                                            </p:txEl>
                                          </p:spTgt>
                                        </p:tgtEl>
                                        <p:attrNameLst>
                                          <p:attrName>style.visibility</p:attrName>
                                        </p:attrNameLst>
                                      </p:cBhvr>
                                      <p:to>
                                        <p:strVal val="visible"/>
                                      </p:to>
                                    </p:set>
                                    <p:animEffect transition="in" filter="fade">
                                      <p:cBhvr>
                                        <p:cTn id="71" dur="1000"/>
                                        <p:tgtEl>
                                          <p:spTgt spid="33795">
                                            <p:txEl>
                                              <p:pRg st="10" end="10"/>
                                            </p:txEl>
                                          </p:spTgt>
                                        </p:tgtEl>
                                      </p:cBhvr>
                                    </p:animEffect>
                                    <p:anim calcmode="lin" valueType="num">
                                      <p:cBhvr>
                                        <p:cTn id="72" dur="1000" fill="hold"/>
                                        <p:tgtEl>
                                          <p:spTgt spid="33795">
                                            <p:txEl>
                                              <p:pRg st="10" end="10"/>
                                            </p:txEl>
                                          </p:spTgt>
                                        </p:tgtEl>
                                        <p:attrNameLst>
                                          <p:attrName>ppt_x</p:attrName>
                                        </p:attrNameLst>
                                      </p:cBhvr>
                                      <p:tavLst>
                                        <p:tav tm="0">
                                          <p:val>
                                            <p:strVal val="#ppt_x"/>
                                          </p:val>
                                        </p:tav>
                                        <p:tav tm="100000">
                                          <p:val>
                                            <p:strVal val="#ppt_x"/>
                                          </p:val>
                                        </p:tav>
                                      </p:tavLst>
                                    </p:anim>
                                    <p:anim calcmode="lin" valueType="num">
                                      <p:cBhvr>
                                        <p:cTn id="73" dur="898" decel="100000" fill="hold"/>
                                        <p:tgtEl>
                                          <p:spTgt spid="33795">
                                            <p:txEl>
                                              <p:pRg st="10" end="10"/>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898"/>
                                          </p:stCondLst>
                                        </p:cTn>
                                        <p:tgtEl>
                                          <p:spTgt spid="33795">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7C38-E248-4243-822A-BD8E207B3954}"/>
              </a:ext>
            </a:extLst>
          </p:cNvPr>
          <p:cNvSpPr>
            <a:spLocks noGrp="1"/>
          </p:cNvSpPr>
          <p:nvPr>
            <p:ph type="title"/>
          </p:nvPr>
        </p:nvSpPr>
        <p:spPr/>
        <p:txBody>
          <a:bodyPr/>
          <a:lstStyle/>
          <a:p>
            <a:pPr>
              <a:defRPr/>
            </a:pPr>
            <a:r>
              <a:rPr lang="en-US" sz="2800" dirty="0"/>
              <a:t>Theodore Gericault’s </a:t>
            </a:r>
            <a:r>
              <a:rPr lang="en-US" sz="2800" i="1" dirty="0"/>
              <a:t>Raft of the Medusa</a:t>
            </a:r>
            <a:r>
              <a:rPr lang="en-US" sz="2800" dirty="0"/>
              <a:t> was based on the 1816 Naval frigate, the </a:t>
            </a:r>
            <a:r>
              <a:rPr lang="en-US" sz="2800" i="1" dirty="0"/>
              <a:t>Medusa</a:t>
            </a:r>
            <a:endParaRPr lang="en-US" sz="2800" dirty="0"/>
          </a:p>
        </p:txBody>
      </p:sp>
      <p:pic>
        <p:nvPicPr>
          <p:cNvPr id="14339" name="Picture 2">
            <a:extLst>
              <a:ext uri="{FF2B5EF4-FFF2-40B4-BE49-F238E27FC236}">
                <a16:creationId xmlns:a16="http://schemas.microsoft.com/office/drawing/2014/main" id="{303C24EA-5B34-460C-90B8-9EA6164CF7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65275" y="1630363"/>
            <a:ext cx="5445125" cy="3703637"/>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97F25A17-E27A-4C59-A54F-0A5AA8D373A2}"/>
              </a:ext>
            </a:extLst>
          </p:cNvPr>
          <p:cNvSpPr>
            <a:spLocks noGrp="1" noChangeArrowheads="1"/>
          </p:cNvSpPr>
          <p:nvPr>
            <p:ph type="body" idx="1"/>
          </p:nvPr>
        </p:nvSpPr>
        <p:spPr>
          <a:xfrm>
            <a:off x="457200" y="533400"/>
            <a:ext cx="8229600" cy="6019800"/>
          </a:xfrm>
        </p:spPr>
        <p:txBody>
          <a:bodyPr/>
          <a:lstStyle/>
          <a:p>
            <a:pPr eaLnBrk="1" hangingPunct="1">
              <a:defRPr/>
            </a:pPr>
            <a:r>
              <a:rPr lang="en-US" altLang="en-US"/>
              <a:t>“Medea About to Murder Her Children”</a:t>
            </a:r>
          </a:p>
        </p:txBody>
      </p:sp>
      <p:pic>
        <p:nvPicPr>
          <p:cNvPr id="15363" name="Picture 5" descr="Medea about to Kill her Children 1838 - Eugene Delacroix">
            <a:hlinkClick r:id="rId2"/>
            <a:extLst>
              <a:ext uri="{FF2B5EF4-FFF2-40B4-BE49-F238E27FC236}">
                <a16:creationId xmlns:a16="http://schemas.microsoft.com/office/drawing/2014/main" id="{982FCA61-52B1-479D-87C8-E096F56D4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19200"/>
            <a:ext cx="3810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F4EDDF7-8731-41B7-B5AD-BEA9BD5380C7}"/>
              </a:ext>
            </a:extLst>
          </p:cNvPr>
          <p:cNvSpPr>
            <a:spLocks noGrp="1"/>
          </p:cNvSpPr>
          <p:nvPr>
            <p:ph type="title"/>
          </p:nvPr>
        </p:nvSpPr>
        <p:spPr/>
        <p:txBody>
          <a:bodyPr/>
          <a:lstStyle/>
          <a:p>
            <a:pPr algn="ctr"/>
            <a:r>
              <a:rPr lang="en-US" altLang="en-US" sz="3200">
                <a:effectLst/>
              </a:rPr>
              <a:t>Philip James de Loutherbourg’s </a:t>
            </a:r>
            <a:br>
              <a:rPr lang="en-US" altLang="en-US" sz="3200">
                <a:effectLst/>
              </a:rPr>
            </a:br>
            <a:r>
              <a:rPr lang="en-US" altLang="en-US" sz="3200" i="1">
                <a:effectLst/>
              </a:rPr>
              <a:t>An Avalanche in the Alps</a:t>
            </a:r>
            <a:br>
              <a:rPr lang="en-US" altLang="en-US" sz="3200" i="1">
                <a:effectLst/>
              </a:rPr>
            </a:br>
            <a:endParaRPr lang="en-US" altLang="en-US" sz="3200" i="1">
              <a:effectLst/>
            </a:endParaRPr>
          </a:p>
        </p:txBody>
      </p:sp>
      <p:pic>
        <p:nvPicPr>
          <p:cNvPr id="16387" name="Picture 2">
            <a:extLst>
              <a:ext uri="{FF2B5EF4-FFF2-40B4-BE49-F238E27FC236}">
                <a16:creationId xmlns:a16="http://schemas.microsoft.com/office/drawing/2014/main" id="{BDEC7B9B-8464-4F99-B66A-53BA3CE67D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63575" y="1422400"/>
            <a:ext cx="7718425" cy="5291138"/>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9CA4-8828-4AAF-A5D5-4371B90A5188}"/>
              </a:ext>
            </a:extLst>
          </p:cNvPr>
          <p:cNvSpPr>
            <a:spLocks noGrp="1"/>
          </p:cNvSpPr>
          <p:nvPr>
            <p:ph type="title"/>
          </p:nvPr>
        </p:nvSpPr>
        <p:spPr/>
        <p:txBody>
          <a:bodyPr/>
          <a:lstStyle/>
          <a:p>
            <a:pPr algn="ctr">
              <a:defRPr/>
            </a:pPr>
            <a:r>
              <a:rPr lang="en-US" dirty="0" err="1"/>
              <a:t>Loutherbourg’s</a:t>
            </a:r>
            <a:r>
              <a:rPr lang="en-US" dirty="0"/>
              <a:t> </a:t>
            </a:r>
            <a:br>
              <a:rPr lang="en-US" dirty="0"/>
            </a:br>
            <a:r>
              <a:rPr lang="en-US" i="1" dirty="0"/>
              <a:t>The Great Fire of London</a:t>
            </a:r>
            <a:endParaRPr lang="en-US" dirty="0"/>
          </a:p>
        </p:txBody>
      </p:sp>
      <p:pic>
        <p:nvPicPr>
          <p:cNvPr id="17411" name="Picture 2">
            <a:extLst>
              <a:ext uri="{FF2B5EF4-FFF2-40B4-BE49-F238E27FC236}">
                <a16:creationId xmlns:a16="http://schemas.microsoft.com/office/drawing/2014/main" id="{AF717C2C-A757-49FE-9A75-DEE958C4F8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87525" y="1905000"/>
            <a:ext cx="5568950" cy="4114800"/>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D436E-3454-4AEB-84B5-442B1EA612D0}"/>
              </a:ext>
            </a:extLst>
          </p:cNvPr>
          <p:cNvSpPr>
            <a:spLocks noGrp="1"/>
          </p:cNvSpPr>
          <p:nvPr>
            <p:ph type="title"/>
          </p:nvPr>
        </p:nvSpPr>
        <p:spPr/>
        <p:txBody>
          <a:bodyPr/>
          <a:lstStyle/>
          <a:p>
            <a:pPr algn="ctr">
              <a:defRPr/>
            </a:pPr>
            <a:r>
              <a:rPr lang="en-US" sz="2800" dirty="0"/>
              <a:t>Andreas Achenbach’s </a:t>
            </a:r>
            <a:br>
              <a:rPr lang="en-US" sz="2800" dirty="0"/>
            </a:br>
            <a:r>
              <a:rPr lang="en-US" sz="2800" i="1" dirty="0"/>
              <a:t>Sunset After a Storm on the Coast of Sicily</a:t>
            </a:r>
            <a:br>
              <a:rPr lang="en-US" dirty="0"/>
            </a:br>
            <a:endParaRPr lang="en-US" dirty="0"/>
          </a:p>
        </p:txBody>
      </p:sp>
      <p:pic>
        <p:nvPicPr>
          <p:cNvPr id="18435" name="Picture 2">
            <a:extLst>
              <a:ext uri="{FF2B5EF4-FFF2-40B4-BE49-F238E27FC236}">
                <a16:creationId xmlns:a16="http://schemas.microsoft.com/office/drawing/2014/main" id="{8A79E67F-D8C5-48EB-92F4-CBF6454EA2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238250"/>
            <a:ext cx="6629400" cy="478155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1AB8-7AEA-42A6-86CE-DAD831CD2D8D}"/>
              </a:ext>
            </a:extLst>
          </p:cNvPr>
          <p:cNvSpPr>
            <a:spLocks noGrp="1"/>
          </p:cNvSpPr>
          <p:nvPr>
            <p:ph type="title"/>
          </p:nvPr>
        </p:nvSpPr>
        <p:spPr/>
        <p:txBody>
          <a:bodyPr/>
          <a:lstStyle/>
          <a:p>
            <a:pPr>
              <a:defRPr/>
            </a:pPr>
            <a:r>
              <a:rPr lang="en-US" dirty="0"/>
              <a:t>Francis Danby’s </a:t>
            </a:r>
            <a:r>
              <a:rPr lang="en-US" i="1" dirty="0"/>
              <a:t>The Deluge</a:t>
            </a:r>
            <a:endParaRPr lang="en-US" dirty="0"/>
          </a:p>
        </p:txBody>
      </p:sp>
      <p:pic>
        <p:nvPicPr>
          <p:cNvPr id="19459" name="Picture 2">
            <a:extLst>
              <a:ext uri="{FF2B5EF4-FFF2-40B4-BE49-F238E27FC236}">
                <a16:creationId xmlns:a16="http://schemas.microsoft.com/office/drawing/2014/main" id="{82FCB24F-3D77-4040-84E6-C3BEA7CE86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6588" y="1647825"/>
            <a:ext cx="5027612" cy="3162300"/>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9C6DADA7-E15F-449B-A621-4CD563F1FF0F}"/>
              </a:ext>
            </a:extLst>
          </p:cNvPr>
          <p:cNvSpPr>
            <a:spLocks noGrp="1" noChangeArrowheads="1"/>
          </p:cNvSpPr>
          <p:nvPr>
            <p:ph type="body" idx="1"/>
          </p:nvPr>
        </p:nvSpPr>
        <p:spPr>
          <a:xfrm>
            <a:off x="533400" y="228600"/>
            <a:ext cx="8229600" cy="6019800"/>
          </a:xfrm>
        </p:spPr>
        <p:txBody>
          <a:bodyPr/>
          <a:lstStyle/>
          <a:p>
            <a:pPr eaLnBrk="1" hangingPunct="1">
              <a:defRPr/>
            </a:pPr>
            <a:r>
              <a:rPr lang="en-US" altLang="en-US"/>
              <a:t>And, for me, the greatest of the romantic painters was the German, Caspar David</a:t>
            </a:r>
          </a:p>
          <a:p>
            <a:pPr eaLnBrk="1" hangingPunct="1">
              <a:buFontTx/>
              <a:buNone/>
              <a:defRPr/>
            </a:pPr>
            <a:r>
              <a:rPr lang="en-US" altLang="en-US"/>
              <a:t>   Friedrich</a:t>
            </a:r>
          </a:p>
          <a:p>
            <a:pPr eaLnBrk="1" hangingPunct="1">
              <a:buFontTx/>
              <a:buNone/>
              <a:defRPr/>
            </a:pPr>
            <a:r>
              <a:rPr lang="en-US" altLang="en-US"/>
              <a:t>   1) His paintings often focus on dark, </a:t>
            </a:r>
          </a:p>
          <a:p>
            <a:pPr eaLnBrk="1" hangingPunct="1">
              <a:buFontTx/>
              <a:buNone/>
              <a:defRPr/>
            </a:pPr>
            <a:r>
              <a:rPr lang="en-US" altLang="en-US"/>
              <a:t>       silhouetted figures silently </a:t>
            </a:r>
          </a:p>
          <a:p>
            <a:pPr eaLnBrk="1" hangingPunct="1">
              <a:buFontTx/>
              <a:buNone/>
              <a:defRPr/>
            </a:pPr>
            <a:r>
              <a:rPr lang="en-US" altLang="en-US"/>
              <a:t>      contemplating an eerie landscape.</a:t>
            </a:r>
          </a:p>
          <a:p>
            <a:pPr eaLnBrk="1" hangingPunct="1">
              <a:buFontTx/>
              <a:buNone/>
              <a:defRPr/>
            </a:pPr>
            <a:r>
              <a:rPr lang="en-US" altLang="en-US"/>
              <a:t>   2) Friedrich came to believe that humans </a:t>
            </a:r>
          </a:p>
          <a:p>
            <a:pPr eaLnBrk="1" hangingPunct="1">
              <a:buFontTx/>
              <a:buNone/>
              <a:defRPr/>
            </a:pPr>
            <a:r>
              <a:rPr lang="en-US" altLang="en-US"/>
              <a:t>       were only an insignificant part of an </a:t>
            </a:r>
          </a:p>
          <a:p>
            <a:pPr eaLnBrk="1" hangingPunct="1">
              <a:buFontTx/>
              <a:buNone/>
              <a:defRPr/>
            </a:pPr>
            <a:r>
              <a:rPr lang="en-US" altLang="en-US"/>
              <a:t>       all-embracing higher unity</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1000"/>
                                        <p:tgtEl>
                                          <p:spTgt spid="36867">
                                            <p:txEl>
                                              <p:pRg st="0" end="0"/>
                                            </p:txEl>
                                          </p:spTgt>
                                        </p:tgtEl>
                                      </p:cBhvr>
                                    </p:animEffect>
                                    <p:anim calcmode="lin" valueType="num">
                                      <p:cBhvr>
                                        <p:cTn id="8" dur="10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3686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686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6867">
                                            <p:txEl>
                                              <p:pRg st="1" end="1"/>
                                            </p:txEl>
                                          </p:spTgt>
                                        </p:tgtEl>
                                        <p:attrNameLst>
                                          <p:attrName>style.visibility</p:attrName>
                                        </p:attrNameLst>
                                      </p:cBhvr>
                                      <p:to>
                                        <p:strVal val="visible"/>
                                      </p:to>
                                    </p:set>
                                    <p:animEffect transition="in" filter="fade">
                                      <p:cBhvr>
                                        <p:cTn id="15" dur="1000"/>
                                        <p:tgtEl>
                                          <p:spTgt spid="36867">
                                            <p:txEl>
                                              <p:pRg st="1" end="1"/>
                                            </p:txEl>
                                          </p:spTgt>
                                        </p:tgtEl>
                                      </p:cBhvr>
                                    </p:animEffect>
                                    <p:anim calcmode="lin" valueType="num">
                                      <p:cBhvr>
                                        <p:cTn id="16" dur="10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686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686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6867">
                                            <p:txEl>
                                              <p:pRg st="2" end="2"/>
                                            </p:txEl>
                                          </p:spTgt>
                                        </p:tgtEl>
                                        <p:attrNameLst>
                                          <p:attrName>style.visibility</p:attrName>
                                        </p:attrNameLst>
                                      </p:cBhvr>
                                      <p:to>
                                        <p:strVal val="visible"/>
                                      </p:to>
                                    </p:set>
                                    <p:animEffect transition="in" filter="fade">
                                      <p:cBhvr>
                                        <p:cTn id="23" dur="1000"/>
                                        <p:tgtEl>
                                          <p:spTgt spid="36867">
                                            <p:txEl>
                                              <p:pRg st="2" end="2"/>
                                            </p:txEl>
                                          </p:spTgt>
                                        </p:tgtEl>
                                      </p:cBhvr>
                                    </p:animEffect>
                                    <p:anim calcmode="lin" valueType="num">
                                      <p:cBhvr>
                                        <p:cTn id="24" dur="10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686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68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6867">
                                            <p:txEl>
                                              <p:pRg st="3" end="3"/>
                                            </p:txEl>
                                          </p:spTgt>
                                        </p:tgtEl>
                                        <p:attrNameLst>
                                          <p:attrName>style.visibility</p:attrName>
                                        </p:attrNameLst>
                                      </p:cBhvr>
                                      <p:to>
                                        <p:strVal val="visible"/>
                                      </p:to>
                                    </p:set>
                                    <p:animEffect transition="in" filter="fade">
                                      <p:cBhvr>
                                        <p:cTn id="31" dur="1000"/>
                                        <p:tgtEl>
                                          <p:spTgt spid="36867">
                                            <p:txEl>
                                              <p:pRg st="3" end="3"/>
                                            </p:txEl>
                                          </p:spTgt>
                                        </p:tgtEl>
                                      </p:cBhvr>
                                    </p:animEffect>
                                    <p:anim calcmode="lin" valueType="num">
                                      <p:cBhvr>
                                        <p:cTn id="32" dur="10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686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686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6867">
                                            <p:txEl>
                                              <p:pRg st="4" end="4"/>
                                            </p:txEl>
                                          </p:spTgt>
                                        </p:tgtEl>
                                        <p:attrNameLst>
                                          <p:attrName>style.visibility</p:attrName>
                                        </p:attrNameLst>
                                      </p:cBhvr>
                                      <p:to>
                                        <p:strVal val="visible"/>
                                      </p:to>
                                    </p:set>
                                    <p:animEffect transition="in" filter="fade">
                                      <p:cBhvr>
                                        <p:cTn id="39" dur="1000"/>
                                        <p:tgtEl>
                                          <p:spTgt spid="36867">
                                            <p:txEl>
                                              <p:pRg st="4" end="4"/>
                                            </p:txEl>
                                          </p:spTgt>
                                        </p:tgtEl>
                                      </p:cBhvr>
                                    </p:animEffect>
                                    <p:anim calcmode="lin" valueType="num">
                                      <p:cBhvr>
                                        <p:cTn id="40" dur="10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686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686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6867">
                                            <p:txEl>
                                              <p:pRg st="5" end="5"/>
                                            </p:txEl>
                                          </p:spTgt>
                                        </p:tgtEl>
                                        <p:attrNameLst>
                                          <p:attrName>style.visibility</p:attrName>
                                        </p:attrNameLst>
                                      </p:cBhvr>
                                      <p:to>
                                        <p:strVal val="visible"/>
                                      </p:to>
                                    </p:set>
                                    <p:animEffect transition="in" filter="fade">
                                      <p:cBhvr>
                                        <p:cTn id="47" dur="1000"/>
                                        <p:tgtEl>
                                          <p:spTgt spid="36867">
                                            <p:txEl>
                                              <p:pRg st="5" end="5"/>
                                            </p:txEl>
                                          </p:spTgt>
                                        </p:tgtEl>
                                      </p:cBhvr>
                                    </p:animEffect>
                                    <p:anim calcmode="lin" valueType="num">
                                      <p:cBhvr>
                                        <p:cTn id="48" dur="10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36867">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3686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6867">
                                            <p:txEl>
                                              <p:pRg st="6" end="6"/>
                                            </p:txEl>
                                          </p:spTgt>
                                        </p:tgtEl>
                                        <p:attrNameLst>
                                          <p:attrName>style.visibility</p:attrName>
                                        </p:attrNameLst>
                                      </p:cBhvr>
                                      <p:to>
                                        <p:strVal val="visible"/>
                                      </p:to>
                                    </p:set>
                                    <p:animEffect transition="in" filter="fade">
                                      <p:cBhvr>
                                        <p:cTn id="55" dur="1000"/>
                                        <p:tgtEl>
                                          <p:spTgt spid="36867">
                                            <p:txEl>
                                              <p:pRg st="6" end="6"/>
                                            </p:txEl>
                                          </p:spTgt>
                                        </p:tgtEl>
                                      </p:cBhvr>
                                    </p:animEffect>
                                    <p:anim calcmode="lin" valueType="num">
                                      <p:cBhvr>
                                        <p:cTn id="56" dur="10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36867">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36867">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6867">
                                            <p:txEl>
                                              <p:pRg st="7" end="7"/>
                                            </p:txEl>
                                          </p:spTgt>
                                        </p:tgtEl>
                                        <p:attrNameLst>
                                          <p:attrName>style.visibility</p:attrName>
                                        </p:attrNameLst>
                                      </p:cBhvr>
                                      <p:to>
                                        <p:strVal val="visible"/>
                                      </p:to>
                                    </p:set>
                                    <p:animEffect transition="in" filter="fade">
                                      <p:cBhvr>
                                        <p:cTn id="63" dur="1000"/>
                                        <p:tgtEl>
                                          <p:spTgt spid="36867">
                                            <p:txEl>
                                              <p:pRg st="7" end="7"/>
                                            </p:txEl>
                                          </p:spTgt>
                                        </p:tgtEl>
                                      </p:cBhvr>
                                    </p:animEffect>
                                    <p:anim calcmode="lin" valueType="num">
                                      <p:cBhvr>
                                        <p:cTn id="64" dur="1000" fill="hold"/>
                                        <p:tgtEl>
                                          <p:spTgt spid="36867">
                                            <p:txEl>
                                              <p:pRg st="7" end="7"/>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36867">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36867">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D3A1-EC8B-4F3D-8719-38ACD97B1939}"/>
              </a:ext>
            </a:extLst>
          </p:cNvPr>
          <p:cNvSpPr>
            <a:spLocks noGrp="1"/>
          </p:cNvSpPr>
          <p:nvPr>
            <p:ph type="title"/>
          </p:nvPr>
        </p:nvSpPr>
        <p:spPr/>
        <p:txBody>
          <a:bodyPr/>
          <a:lstStyle/>
          <a:p>
            <a:pPr algn="ctr">
              <a:defRPr/>
            </a:pPr>
            <a:r>
              <a:rPr lang="en-US" sz="3200" dirty="0"/>
              <a:t>Caspar David Friedrich’s “Sea of Ice”</a:t>
            </a:r>
          </a:p>
        </p:txBody>
      </p:sp>
      <p:pic>
        <p:nvPicPr>
          <p:cNvPr id="21507" name="Picture 2">
            <a:extLst>
              <a:ext uri="{FF2B5EF4-FFF2-40B4-BE49-F238E27FC236}">
                <a16:creationId xmlns:a16="http://schemas.microsoft.com/office/drawing/2014/main" id="{99EF5613-DBBE-4BFD-838C-F22C6D9A90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962150"/>
            <a:ext cx="5638800" cy="3676650"/>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6B4B8CA5-20E7-4E27-828C-E336882F1709}"/>
              </a:ext>
            </a:extLst>
          </p:cNvPr>
          <p:cNvSpPr>
            <a:spLocks noGrp="1" noChangeArrowheads="1"/>
          </p:cNvSpPr>
          <p:nvPr>
            <p:ph type="body" idx="1"/>
          </p:nvPr>
        </p:nvSpPr>
        <p:spPr>
          <a:xfrm>
            <a:off x="685800" y="1143000"/>
            <a:ext cx="7772400" cy="5181600"/>
          </a:xfrm>
        </p:spPr>
        <p:txBody>
          <a:bodyPr/>
          <a:lstStyle/>
          <a:p>
            <a:pPr eaLnBrk="1" hangingPunct="1">
              <a:lnSpc>
                <a:spcPct val="90000"/>
              </a:lnSpc>
              <a:defRPr/>
            </a:pPr>
            <a:r>
              <a:rPr lang="en-US" altLang="en-US"/>
              <a:t>A revolt against classicism and the Enlightenment, which taught that the ancient Greeks and Romans had discovered eternally valid aesthetic rules and that playwrights and painters should continue to follow them with no deviation or creativity</a:t>
            </a:r>
          </a:p>
          <a:p>
            <a:pPr eaLnBrk="1" hangingPunct="1">
              <a:lnSpc>
                <a:spcPct val="90000"/>
              </a:lnSpc>
              <a:defRPr/>
            </a:pPr>
            <a:r>
              <a:rPr lang="en-US" altLang="en-US"/>
              <a:t>Characterized by a belief in emotional exuberance, unrestrained imagination, and spontaneity in both art and personal life</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36C17B9B-E795-4AA7-B819-98BFAA53D387}"/>
              </a:ext>
            </a:extLst>
          </p:cNvPr>
          <p:cNvSpPr>
            <a:spLocks noGrp="1" noChangeArrowheads="1"/>
          </p:cNvSpPr>
          <p:nvPr>
            <p:ph type="body" idx="1"/>
          </p:nvPr>
        </p:nvSpPr>
        <p:spPr>
          <a:xfrm>
            <a:off x="0" y="228600"/>
            <a:ext cx="9144000" cy="6629400"/>
          </a:xfrm>
        </p:spPr>
        <p:txBody>
          <a:bodyPr/>
          <a:lstStyle/>
          <a:p>
            <a:pPr eaLnBrk="1" hangingPunct="1">
              <a:defRPr/>
            </a:pPr>
            <a:r>
              <a:rPr lang="en-US" altLang="en-US" i="1" dirty="0"/>
              <a:t>     </a:t>
            </a:r>
            <a:r>
              <a:rPr lang="en-US" altLang="en-US" sz="2800" dirty="0"/>
              <a:t>Friedrich’s </a:t>
            </a:r>
            <a:r>
              <a:rPr lang="en-US" altLang="en-US" sz="2800" i="1" dirty="0"/>
              <a:t>Traveler Looking Over a Sea of Fog</a:t>
            </a:r>
          </a:p>
        </p:txBody>
      </p:sp>
      <p:pic>
        <p:nvPicPr>
          <p:cNvPr id="22531" name="Picture 8" descr="Wanderer-above-the-Mists-Friedrich">
            <a:hlinkClick r:id="rId2"/>
            <a:extLst>
              <a:ext uri="{FF2B5EF4-FFF2-40B4-BE49-F238E27FC236}">
                <a16:creationId xmlns:a16="http://schemas.microsoft.com/office/drawing/2014/main" id="{ADF6B8A5-143B-4469-8E34-81A1FF8CC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487488"/>
            <a:ext cx="4038600"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84478-9AD6-40ED-8DCC-C0AF6C84F9F6}"/>
              </a:ext>
            </a:extLst>
          </p:cNvPr>
          <p:cNvSpPr>
            <a:spLocks noGrp="1"/>
          </p:cNvSpPr>
          <p:nvPr>
            <p:ph type="title"/>
          </p:nvPr>
        </p:nvSpPr>
        <p:spPr/>
        <p:txBody>
          <a:bodyPr/>
          <a:lstStyle/>
          <a:p>
            <a:pPr>
              <a:defRPr/>
            </a:pPr>
            <a:r>
              <a:rPr lang="en-US" sz="2800" dirty="0"/>
              <a:t>Friedrich’s </a:t>
            </a:r>
            <a:r>
              <a:rPr lang="en-US" sz="2800" i="1" dirty="0"/>
              <a:t>Cloister Cemetery in the Snow</a:t>
            </a:r>
            <a:r>
              <a:rPr lang="en-US" sz="2800" dirty="0"/>
              <a:t> </a:t>
            </a:r>
          </a:p>
        </p:txBody>
      </p:sp>
      <p:pic>
        <p:nvPicPr>
          <p:cNvPr id="23555" name="Picture 2">
            <a:extLst>
              <a:ext uri="{FF2B5EF4-FFF2-40B4-BE49-F238E27FC236}">
                <a16:creationId xmlns:a16="http://schemas.microsoft.com/office/drawing/2014/main" id="{808A00D1-DCDA-4002-939D-766ECB2CBB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85925" y="1905000"/>
            <a:ext cx="5772150" cy="411480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74904CC7-5690-4763-909B-14B70CC6AEB4}"/>
              </a:ext>
            </a:extLst>
          </p:cNvPr>
          <p:cNvSpPr>
            <a:spLocks noGrp="1" noChangeArrowheads="1"/>
          </p:cNvSpPr>
          <p:nvPr>
            <p:ph type="body" idx="1"/>
          </p:nvPr>
        </p:nvSpPr>
        <p:spPr>
          <a:xfrm>
            <a:off x="533400" y="228600"/>
            <a:ext cx="8229600" cy="6629400"/>
          </a:xfrm>
        </p:spPr>
        <p:txBody>
          <a:bodyPr/>
          <a:lstStyle/>
          <a:p>
            <a:pPr eaLnBrk="1" hangingPunct="1">
              <a:defRPr/>
            </a:pPr>
            <a:r>
              <a:rPr lang="en-US" altLang="en-US" sz="2400"/>
              <a:t>Joseph M. W. Turner </a:t>
            </a:r>
          </a:p>
          <a:p>
            <a:pPr eaLnBrk="1" hangingPunct="1">
              <a:buFontTx/>
              <a:buNone/>
              <a:defRPr/>
            </a:pPr>
            <a:r>
              <a:rPr lang="en-US" altLang="en-US" sz="2400"/>
              <a:t>   1) One of England’s greatest romantic painters</a:t>
            </a:r>
          </a:p>
          <a:p>
            <a:pPr eaLnBrk="1" hangingPunct="1">
              <a:buFontTx/>
              <a:buNone/>
              <a:defRPr/>
            </a:pPr>
            <a:r>
              <a:rPr lang="en-US" altLang="en-US" sz="2400"/>
              <a:t>   2) Depicts nature’s power and terror- “The Slave Ship”</a:t>
            </a:r>
          </a:p>
        </p:txBody>
      </p:sp>
      <p:pic>
        <p:nvPicPr>
          <p:cNvPr id="24579" name="Picture 5" descr="27_rosenburg">
            <a:extLst>
              <a:ext uri="{FF2B5EF4-FFF2-40B4-BE49-F238E27FC236}">
                <a16:creationId xmlns:a16="http://schemas.microsoft.com/office/drawing/2014/main" id="{C2F515C1-B433-40C4-8615-88F75A4E8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6675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p:cTn id="7" dur="1000" fill="hold"/>
                                        <p:tgtEl>
                                          <p:spTgt spid="3584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584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584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5843">
                                            <p:txEl>
                                              <p:pRg st="1" end="1"/>
                                            </p:txEl>
                                          </p:spTgt>
                                        </p:tgtEl>
                                        <p:attrNameLst>
                                          <p:attrName>style.visibility</p:attrName>
                                        </p:attrNameLst>
                                      </p:cBhvr>
                                      <p:to>
                                        <p:strVal val="visible"/>
                                      </p:to>
                                    </p:set>
                                    <p:anim calcmode="lin" valueType="num">
                                      <p:cBhvr>
                                        <p:cTn id="14" dur="1000" fill="hold"/>
                                        <p:tgtEl>
                                          <p:spTgt spid="3584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584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584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5843">
                                            <p:txEl>
                                              <p:pRg st="2" end="2"/>
                                            </p:txEl>
                                          </p:spTgt>
                                        </p:tgtEl>
                                        <p:attrNameLst>
                                          <p:attrName>style.visibility</p:attrName>
                                        </p:attrNameLst>
                                      </p:cBhvr>
                                      <p:to>
                                        <p:strVal val="visible"/>
                                      </p:to>
                                    </p:set>
                                    <p:anim calcmode="lin" valueType="num">
                                      <p:cBhvr>
                                        <p:cTn id="21" dur="1000" fill="hold"/>
                                        <p:tgtEl>
                                          <p:spTgt spid="3584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584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BCDBD-A279-49B8-B072-D565511CBD89}"/>
              </a:ext>
            </a:extLst>
          </p:cNvPr>
          <p:cNvSpPr>
            <a:spLocks noGrp="1"/>
          </p:cNvSpPr>
          <p:nvPr>
            <p:ph type="title"/>
          </p:nvPr>
        </p:nvSpPr>
        <p:spPr/>
        <p:txBody>
          <a:bodyPr/>
          <a:lstStyle/>
          <a:p>
            <a:pPr algn="ctr">
              <a:defRPr/>
            </a:pPr>
            <a:r>
              <a:rPr lang="en-US" dirty="0"/>
              <a:t>Revival of Past Styles</a:t>
            </a:r>
          </a:p>
        </p:txBody>
      </p:sp>
      <p:sp>
        <p:nvSpPr>
          <p:cNvPr id="3" name="Content Placeholder 2">
            <a:extLst>
              <a:ext uri="{FF2B5EF4-FFF2-40B4-BE49-F238E27FC236}">
                <a16:creationId xmlns:a16="http://schemas.microsoft.com/office/drawing/2014/main" id="{0234AB37-0609-4D5F-9173-9A99F0804ACC}"/>
              </a:ext>
            </a:extLst>
          </p:cNvPr>
          <p:cNvSpPr>
            <a:spLocks noGrp="1"/>
          </p:cNvSpPr>
          <p:nvPr>
            <p:ph idx="1"/>
          </p:nvPr>
        </p:nvSpPr>
        <p:spPr/>
        <p:txBody>
          <a:bodyPr/>
          <a:lstStyle/>
          <a:p>
            <a:pPr>
              <a:defRPr/>
            </a:pPr>
            <a:r>
              <a:rPr lang="en-US" dirty="0">
                <a:effectLst>
                  <a:outerShdw blurRad="38100" dist="38100" dir="2700000" algn="tl">
                    <a:srgbClr val="000000">
                      <a:alpha val="43137"/>
                    </a:srgbClr>
                  </a:outerShdw>
                </a:effectLst>
              </a:rPr>
              <a:t>Neo-Gothic</a:t>
            </a:r>
            <a:r>
              <a:rPr lang="en-US" dirty="0"/>
              <a:t> </a:t>
            </a:r>
            <a:r>
              <a:rPr lang="en-US" dirty="0">
                <a:effectLst/>
              </a:rPr>
              <a:t>Architectural Style</a:t>
            </a:r>
          </a:p>
          <a:p>
            <a:pPr marL="342900" lvl="1" indent="-342900">
              <a:buClr>
                <a:schemeClr val="hlink"/>
              </a:buClr>
              <a:buSzPct val="120000"/>
              <a:buFontTx/>
              <a:buChar char="•"/>
              <a:defRPr/>
            </a:pPr>
            <a:r>
              <a:rPr lang="en-US" altLang="en-US" sz="32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Medieval ruins were a favorite theme for art and poetry</a:t>
            </a:r>
            <a:r>
              <a:rPr lang="en-US" altLang="en-US" sz="3200" dirty="0">
                <a:effectLst/>
                <a:ea typeface="Tahoma" panose="020B0604030504040204" pitchFamily="34" charset="0"/>
                <a:cs typeface="Tahoma" panose="020B0604030504040204" pitchFamily="34" charset="0"/>
              </a:rPr>
              <a:t>.</a:t>
            </a:r>
          </a:p>
          <a:p>
            <a:pPr marL="0" indent="0">
              <a:buFontTx/>
              <a:buNone/>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4BAA-3F78-4CF3-BC3D-149CC0649143}"/>
              </a:ext>
            </a:extLst>
          </p:cNvPr>
          <p:cNvSpPr>
            <a:spLocks noGrp="1"/>
          </p:cNvSpPr>
          <p:nvPr>
            <p:ph type="title"/>
          </p:nvPr>
        </p:nvSpPr>
        <p:spPr/>
        <p:txBody>
          <a:bodyPr/>
          <a:lstStyle/>
          <a:p>
            <a:pPr algn="ctr">
              <a:defRPr/>
            </a:pPr>
            <a:r>
              <a:rPr lang="en-US" dirty="0"/>
              <a:t>John Constable’s </a:t>
            </a:r>
            <a:br>
              <a:rPr lang="en-US" dirty="0"/>
            </a:br>
            <a:r>
              <a:rPr lang="en-US" i="1" dirty="0"/>
              <a:t>Salisbury Cathedral</a:t>
            </a:r>
            <a:endParaRPr lang="en-US" dirty="0"/>
          </a:p>
        </p:txBody>
      </p:sp>
      <p:pic>
        <p:nvPicPr>
          <p:cNvPr id="26627" name="Picture 2">
            <a:extLst>
              <a:ext uri="{FF2B5EF4-FFF2-40B4-BE49-F238E27FC236}">
                <a16:creationId xmlns:a16="http://schemas.microsoft.com/office/drawing/2014/main" id="{EE6B11AF-F4F2-4B1D-BFFD-4891C52CC6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1709738"/>
            <a:ext cx="4927600" cy="3827462"/>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CB8B6-780B-40A8-AD54-45B56B291366}"/>
              </a:ext>
            </a:extLst>
          </p:cNvPr>
          <p:cNvSpPr>
            <a:spLocks noGrp="1"/>
          </p:cNvSpPr>
          <p:nvPr>
            <p:ph type="title"/>
          </p:nvPr>
        </p:nvSpPr>
        <p:spPr/>
        <p:txBody>
          <a:bodyPr/>
          <a:lstStyle/>
          <a:p>
            <a:pPr>
              <a:defRPr/>
            </a:pPr>
            <a:r>
              <a:rPr lang="en-US" dirty="0"/>
              <a:t>Constable’s </a:t>
            </a:r>
            <a:r>
              <a:rPr lang="en-US" i="1" dirty="0" err="1"/>
              <a:t>Hadleigh</a:t>
            </a:r>
            <a:r>
              <a:rPr lang="en-US" i="1" dirty="0"/>
              <a:t> Castle</a:t>
            </a:r>
            <a:endParaRPr lang="en-US" dirty="0"/>
          </a:p>
        </p:txBody>
      </p:sp>
      <p:pic>
        <p:nvPicPr>
          <p:cNvPr id="27651" name="Picture 2">
            <a:extLst>
              <a:ext uri="{FF2B5EF4-FFF2-40B4-BE49-F238E27FC236}">
                <a16:creationId xmlns:a16="http://schemas.microsoft.com/office/drawing/2014/main" id="{F255F4B0-5F07-40CA-AFB3-E854D14BD5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1804988"/>
            <a:ext cx="4724400" cy="3462337"/>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8F58-2C89-4FD8-BBCC-0EB75B7D7B90}"/>
              </a:ext>
            </a:extLst>
          </p:cNvPr>
          <p:cNvSpPr>
            <a:spLocks noGrp="1"/>
          </p:cNvSpPr>
          <p:nvPr>
            <p:ph type="title"/>
          </p:nvPr>
        </p:nvSpPr>
        <p:spPr/>
        <p:txBody>
          <a:bodyPr/>
          <a:lstStyle/>
          <a:p>
            <a:pPr algn="ctr">
              <a:defRPr/>
            </a:pPr>
            <a:r>
              <a:rPr lang="en-US" dirty="0"/>
              <a:t> Romanticism and the Supernatural</a:t>
            </a:r>
          </a:p>
        </p:txBody>
      </p:sp>
      <p:sp>
        <p:nvSpPr>
          <p:cNvPr id="3" name="Content Placeholder 2">
            <a:extLst>
              <a:ext uri="{FF2B5EF4-FFF2-40B4-BE49-F238E27FC236}">
                <a16:creationId xmlns:a16="http://schemas.microsoft.com/office/drawing/2014/main" id="{61585110-6892-48BB-9922-BBB94979C741}"/>
              </a:ext>
            </a:extLst>
          </p:cNvPr>
          <p:cNvSpPr>
            <a:spLocks noGrp="1"/>
          </p:cNvSpPr>
          <p:nvPr>
            <p:ph idx="1"/>
          </p:nvPr>
        </p:nvSpPr>
        <p:spPr/>
        <p:txBody>
          <a:bodyPr/>
          <a:lstStyle/>
          <a:p>
            <a:pPr>
              <a:defRPr/>
            </a:pPr>
            <a:r>
              <a:rPr lang="en-US" dirty="0"/>
              <a:t>Ghosts, fairies, demons, etc. are a part of Romantic art and literature</a:t>
            </a:r>
          </a:p>
          <a:p>
            <a:pPr>
              <a:defRPr/>
            </a:pPr>
            <a:r>
              <a:rPr lang="en-US" dirty="0"/>
              <a:t>Dreams and madness are a part of the era also.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314F6-51A7-40AD-A877-E090D0E106A6}"/>
              </a:ext>
            </a:extLst>
          </p:cNvPr>
          <p:cNvSpPr>
            <a:spLocks noGrp="1"/>
          </p:cNvSpPr>
          <p:nvPr>
            <p:ph type="title"/>
          </p:nvPr>
        </p:nvSpPr>
        <p:spPr/>
        <p:txBody>
          <a:bodyPr/>
          <a:lstStyle/>
          <a:p>
            <a:pPr algn="ctr">
              <a:defRPr/>
            </a:pPr>
            <a:r>
              <a:rPr lang="en-US" dirty="0"/>
              <a:t>Theodore Gericault’s </a:t>
            </a:r>
            <a:br>
              <a:rPr lang="en-US" dirty="0"/>
            </a:br>
            <a:r>
              <a:rPr lang="en-US" i="1" dirty="0"/>
              <a:t>Mad Woman</a:t>
            </a:r>
            <a:endParaRPr lang="en-US" dirty="0"/>
          </a:p>
        </p:txBody>
      </p:sp>
      <p:pic>
        <p:nvPicPr>
          <p:cNvPr id="29699" name="Picture 2">
            <a:extLst>
              <a:ext uri="{FF2B5EF4-FFF2-40B4-BE49-F238E27FC236}">
                <a16:creationId xmlns:a16="http://schemas.microsoft.com/office/drawing/2014/main" id="{4E2628BD-6BF2-4710-8F1A-B6EDD91BDF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1844675"/>
            <a:ext cx="3048000" cy="4033838"/>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862E8-D369-4FA9-BF34-8F289CE4DFFD}"/>
              </a:ext>
            </a:extLst>
          </p:cNvPr>
          <p:cNvSpPr>
            <a:spLocks noGrp="1"/>
          </p:cNvSpPr>
          <p:nvPr>
            <p:ph type="title"/>
          </p:nvPr>
        </p:nvSpPr>
        <p:spPr/>
        <p:txBody>
          <a:bodyPr/>
          <a:lstStyle/>
          <a:p>
            <a:pPr algn="ctr">
              <a:defRPr/>
            </a:pPr>
            <a:r>
              <a:rPr lang="en-US" sz="2800" dirty="0"/>
              <a:t>William Blake’s </a:t>
            </a:r>
            <a:br>
              <a:rPr lang="en-US" sz="2800" dirty="0"/>
            </a:br>
            <a:r>
              <a:rPr lang="en-US" sz="2800" i="1" dirty="0"/>
              <a:t>The Great Red Dragon and the Woman Clothed with The Sun</a:t>
            </a:r>
            <a:endParaRPr lang="en-US" sz="2800" dirty="0"/>
          </a:p>
        </p:txBody>
      </p:sp>
      <p:pic>
        <p:nvPicPr>
          <p:cNvPr id="30723" name="Picture 2">
            <a:extLst>
              <a:ext uri="{FF2B5EF4-FFF2-40B4-BE49-F238E27FC236}">
                <a16:creationId xmlns:a16="http://schemas.microsoft.com/office/drawing/2014/main" id="{7AAB5A21-8119-4826-9E33-5F6F6B35B2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43200" y="2093913"/>
            <a:ext cx="3986213" cy="3919537"/>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6E789-2987-4F5F-82DD-68E48B40743A}"/>
              </a:ext>
            </a:extLst>
          </p:cNvPr>
          <p:cNvSpPr>
            <a:spLocks noGrp="1"/>
          </p:cNvSpPr>
          <p:nvPr>
            <p:ph type="title"/>
          </p:nvPr>
        </p:nvSpPr>
        <p:spPr/>
        <p:txBody>
          <a:bodyPr/>
          <a:lstStyle/>
          <a:p>
            <a:pPr algn="ctr">
              <a:defRPr/>
            </a:pPr>
            <a:r>
              <a:rPr lang="en-US" dirty="0"/>
              <a:t>Henry Fuseli’s </a:t>
            </a:r>
            <a:r>
              <a:rPr lang="en-US" i="1" dirty="0"/>
              <a:t>Nightmare</a:t>
            </a:r>
            <a:endParaRPr lang="en-US" dirty="0"/>
          </a:p>
        </p:txBody>
      </p:sp>
      <p:sp>
        <p:nvSpPr>
          <p:cNvPr id="3" name="Content Placeholder 2">
            <a:extLst>
              <a:ext uri="{FF2B5EF4-FFF2-40B4-BE49-F238E27FC236}">
                <a16:creationId xmlns:a16="http://schemas.microsoft.com/office/drawing/2014/main" id="{E2E82036-C4D2-4198-A9D0-13DBB24FAA2D}"/>
              </a:ext>
            </a:extLst>
          </p:cNvPr>
          <p:cNvSpPr>
            <a:spLocks noGrp="1"/>
          </p:cNvSpPr>
          <p:nvPr>
            <p:ph idx="1"/>
          </p:nvPr>
        </p:nvSpPr>
        <p:spPr/>
        <p:txBody>
          <a:bodyPr/>
          <a:lstStyle/>
          <a:p>
            <a:pPr>
              <a:defRPr/>
            </a:pPr>
            <a:endParaRPr lang="en-US"/>
          </a:p>
        </p:txBody>
      </p:sp>
      <p:pic>
        <p:nvPicPr>
          <p:cNvPr id="31748" name="Picture 2" descr="Image result for Henry Fuseli's The Nightmare">
            <a:extLst>
              <a:ext uri="{FF2B5EF4-FFF2-40B4-BE49-F238E27FC236}">
                <a16:creationId xmlns:a16="http://schemas.microsoft.com/office/drawing/2014/main" id="{95322B21-C434-48A4-9341-68F6EF4C5F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6477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A5D6C7-5D2B-4E5F-8A91-3D39A77804A9}"/>
              </a:ext>
            </a:extLst>
          </p:cNvPr>
          <p:cNvSpPr>
            <a:spLocks noGrp="1"/>
          </p:cNvSpPr>
          <p:nvPr>
            <p:ph idx="1"/>
          </p:nvPr>
        </p:nvSpPr>
        <p:spPr>
          <a:xfrm>
            <a:off x="228600" y="76200"/>
            <a:ext cx="8763000" cy="6553200"/>
          </a:xfrm>
        </p:spPr>
        <p:txBody>
          <a:bodyPr/>
          <a:lstStyle/>
          <a:p>
            <a:pPr>
              <a:defRPr/>
            </a:pPr>
            <a:r>
              <a:rPr lang="en-US" dirty="0"/>
              <a:t>Now, after saying that, there is a big problem with Romanticism: It is nearly impossible to concisely define what it was.</a:t>
            </a:r>
          </a:p>
          <a:p>
            <a:pPr>
              <a:defRPr/>
            </a:pPr>
            <a:r>
              <a:rPr lang="en-US" dirty="0"/>
              <a:t>When we talk about Romanticism as a movement we are not talking of “romance” in the sense of hearts and flowers or infatuation.</a:t>
            </a:r>
          </a:p>
          <a:p>
            <a:pPr>
              <a:defRPr/>
            </a:pPr>
            <a:r>
              <a:rPr lang="en-US" dirty="0"/>
              <a:t>Instead, we use “romance” in the sense of glorification: romantic visual and literary artists glorified things!</a:t>
            </a:r>
          </a:p>
          <a:p>
            <a:pPr>
              <a:defRPr/>
            </a:pPr>
            <a:r>
              <a:rPr lang="en-US" dirty="0"/>
              <a:t>These things though were not physical; they were huge, complex concepts like liberty and hope, and heroism, and despair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9E1A-BC63-4D84-958B-431E097CA61C}"/>
              </a:ext>
            </a:extLst>
          </p:cNvPr>
          <p:cNvSpPr>
            <a:spLocks noGrp="1"/>
          </p:cNvSpPr>
          <p:nvPr>
            <p:ph type="title"/>
          </p:nvPr>
        </p:nvSpPr>
        <p:spPr/>
        <p:txBody>
          <a:bodyPr/>
          <a:lstStyle/>
          <a:p>
            <a:pPr>
              <a:defRPr/>
            </a:pPr>
            <a:r>
              <a:rPr lang="en-US" dirty="0"/>
              <a:t>John Constable’s </a:t>
            </a:r>
            <a:r>
              <a:rPr lang="en-US" i="1" dirty="0"/>
              <a:t>Stonehenge</a:t>
            </a:r>
            <a:endParaRPr lang="en-US" dirty="0"/>
          </a:p>
        </p:txBody>
      </p:sp>
      <p:pic>
        <p:nvPicPr>
          <p:cNvPr id="32771" name="Picture 2">
            <a:extLst>
              <a:ext uri="{FF2B5EF4-FFF2-40B4-BE49-F238E27FC236}">
                <a16:creationId xmlns:a16="http://schemas.microsoft.com/office/drawing/2014/main" id="{2B44E684-641F-4A5B-A4B7-92849C9C67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2155825"/>
            <a:ext cx="4876800" cy="3303588"/>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7859E-D83F-40B5-A77D-15A8C905131E}"/>
              </a:ext>
            </a:extLst>
          </p:cNvPr>
          <p:cNvSpPr>
            <a:spLocks noGrp="1"/>
          </p:cNvSpPr>
          <p:nvPr>
            <p:ph type="title"/>
          </p:nvPr>
        </p:nvSpPr>
        <p:spPr/>
        <p:txBody>
          <a:bodyPr/>
          <a:lstStyle/>
          <a:p>
            <a:pPr algn="ctr">
              <a:defRPr/>
            </a:pPr>
            <a:r>
              <a:rPr lang="en-US" dirty="0"/>
              <a:t>Francis Goya’s </a:t>
            </a:r>
            <a:br>
              <a:rPr lang="en-US" dirty="0"/>
            </a:br>
            <a:r>
              <a:rPr lang="en-US" i="1" dirty="0"/>
              <a:t>Saturn Devouring His Son</a:t>
            </a:r>
            <a:endParaRPr lang="en-US" dirty="0"/>
          </a:p>
        </p:txBody>
      </p:sp>
      <p:pic>
        <p:nvPicPr>
          <p:cNvPr id="33795" name="Picture 2">
            <a:extLst>
              <a:ext uri="{FF2B5EF4-FFF2-40B4-BE49-F238E27FC236}">
                <a16:creationId xmlns:a16="http://schemas.microsoft.com/office/drawing/2014/main" id="{12CDC18C-B7BD-4915-B9F4-23A5E1AA37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90800" y="1905000"/>
            <a:ext cx="4267200" cy="4643438"/>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052B65E-5CF2-43D3-865E-FD6205B3F3FA}"/>
              </a:ext>
            </a:extLst>
          </p:cNvPr>
          <p:cNvSpPr>
            <a:spLocks noGrp="1" noChangeArrowheads="1"/>
          </p:cNvSpPr>
          <p:nvPr>
            <p:ph type="title"/>
          </p:nvPr>
        </p:nvSpPr>
        <p:spPr/>
        <p:txBody>
          <a:bodyPr/>
          <a:lstStyle/>
          <a:p>
            <a:pPr eaLnBrk="1" hangingPunct="1">
              <a:defRPr/>
            </a:pPr>
            <a:r>
              <a:rPr lang="en-US" altLang="en-US" b="1" dirty="0">
                <a:solidFill>
                  <a:srgbClr val="FFFF00"/>
                </a:solidFill>
              </a:rPr>
              <a:t>      </a:t>
            </a:r>
            <a:r>
              <a:rPr lang="en-US" altLang="en-US" b="1" u="sng" dirty="0">
                <a:solidFill>
                  <a:srgbClr val="FFFF00"/>
                </a:solidFill>
              </a:rPr>
              <a:t>Romanticism and Music</a:t>
            </a:r>
          </a:p>
        </p:txBody>
      </p:sp>
      <p:sp>
        <p:nvSpPr>
          <p:cNvPr id="40963" name="Rectangle 3">
            <a:extLst>
              <a:ext uri="{FF2B5EF4-FFF2-40B4-BE49-F238E27FC236}">
                <a16:creationId xmlns:a16="http://schemas.microsoft.com/office/drawing/2014/main" id="{BB551F82-50D5-4058-866B-6CC328DDDFF4}"/>
              </a:ext>
            </a:extLst>
          </p:cNvPr>
          <p:cNvSpPr>
            <a:spLocks noGrp="1" noChangeArrowheads="1"/>
          </p:cNvSpPr>
          <p:nvPr>
            <p:ph type="body" idx="1"/>
          </p:nvPr>
        </p:nvSpPr>
        <p:spPr>
          <a:xfrm>
            <a:off x="228600" y="1676400"/>
            <a:ext cx="8458200" cy="5181600"/>
          </a:xfrm>
        </p:spPr>
        <p:txBody>
          <a:bodyPr/>
          <a:lstStyle/>
          <a:p>
            <a:pPr eaLnBrk="1" hangingPunct="1">
              <a:defRPr/>
            </a:pPr>
            <a:r>
              <a:rPr lang="en-US" altLang="en-US" sz="2800" dirty="0"/>
              <a:t>It was in music that romanticism realized most fully its goals of free expression and emotional intensity.</a:t>
            </a:r>
          </a:p>
          <a:p>
            <a:pPr eaLnBrk="1" hangingPunct="1">
              <a:defRPr/>
            </a:pPr>
            <a:r>
              <a:rPr lang="en-US" altLang="en-US" sz="2800" dirty="0"/>
              <a:t>Romantic composers transformed the small classical orchestra, tripling its size by adding wind instruments, percussion, and more brass and strings.</a:t>
            </a:r>
          </a:p>
          <a:p>
            <a:pPr eaLnBrk="1" hangingPunct="1">
              <a:defRPr/>
            </a:pPr>
            <a:r>
              <a:rPr lang="en-US" altLang="en-US" sz="2800" dirty="0"/>
              <a:t>This totally changed the role of music as performance, power, and prestige.</a:t>
            </a:r>
          </a:p>
          <a:p>
            <a:pPr eaLnBrk="1" hangingPunct="1">
              <a:defRPr/>
            </a:pPr>
            <a:r>
              <a:rPr lang="en-US" altLang="en-US" sz="2800" dirty="0"/>
              <a:t>No longer was music to be for church, or for the aristocrat in his palace.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40962"/>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40963">
                                            <p:txEl>
                                              <p:pRg st="0" end="0"/>
                                            </p:txEl>
                                          </p:spTgt>
                                        </p:tgtEl>
                                        <p:attrNameLst>
                                          <p:attrName>style.visibility</p:attrName>
                                        </p:attrNameLst>
                                      </p:cBhvr>
                                      <p:to>
                                        <p:strVal val="visible"/>
                                      </p:to>
                                    </p:set>
                                    <p:animEffect transition="in" filter="fade">
                                      <p:cBhvr>
                                        <p:cTn id="11" dur="1000"/>
                                        <p:tgtEl>
                                          <p:spTgt spid="40963">
                                            <p:txEl>
                                              <p:pRg st="0" end="0"/>
                                            </p:txEl>
                                          </p:spTgt>
                                        </p:tgtEl>
                                      </p:cBhvr>
                                    </p:animEffect>
                                    <p:anim calcmode="lin" valueType="num">
                                      <p:cBhvr>
                                        <p:cTn id="12" dur="10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40963">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4096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0963">
                                            <p:txEl>
                                              <p:pRg st="1" end="1"/>
                                            </p:txEl>
                                          </p:spTgt>
                                        </p:tgtEl>
                                        <p:attrNameLst>
                                          <p:attrName>style.visibility</p:attrName>
                                        </p:attrNameLst>
                                      </p:cBhvr>
                                      <p:to>
                                        <p:strVal val="visible"/>
                                      </p:to>
                                    </p:set>
                                    <p:animEffect transition="in" filter="fade">
                                      <p:cBhvr>
                                        <p:cTn id="19" dur="1000"/>
                                        <p:tgtEl>
                                          <p:spTgt spid="40963">
                                            <p:txEl>
                                              <p:pRg st="1" end="1"/>
                                            </p:txEl>
                                          </p:spTgt>
                                        </p:tgtEl>
                                      </p:cBhvr>
                                    </p:animEffect>
                                    <p:anim calcmode="lin" valueType="num">
                                      <p:cBhvr>
                                        <p:cTn id="20" dur="10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40963">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4096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40963">
                                            <p:txEl>
                                              <p:pRg st="2" end="2"/>
                                            </p:txEl>
                                          </p:spTgt>
                                        </p:tgtEl>
                                        <p:attrNameLst>
                                          <p:attrName>style.visibility</p:attrName>
                                        </p:attrNameLst>
                                      </p:cBhvr>
                                      <p:to>
                                        <p:strVal val="visible"/>
                                      </p:to>
                                    </p:set>
                                    <p:animEffect transition="in" filter="fade">
                                      <p:cBhvr>
                                        <p:cTn id="27" dur="1000"/>
                                        <p:tgtEl>
                                          <p:spTgt spid="40963">
                                            <p:txEl>
                                              <p:pRg st="2" end="2"/>
                                            </p:txEl>
                                          </p:spTgt>
                                        </p:tgtEl>
                                      </p:cBhvr>
                                    </p:animEffect>
                                    <p:anim calcmode="lin" valueType="num">
                                      <p:cBhvr>
                                        <p:cTn id="28" dur="10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4096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4096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40963">
                                            <p:txEl>
                                              <p:pRg st="3" end="3"/>
                                            </p:txEl>
                                          </p:spTgt>
                                        </p:tgtEl>
                                        <p:attrNameLst>
                                          <p:attrName>style.visibility</p:attrName>
                                        </p:attrNameLst>
                                      </p:cBhvr>
                                      <p:to>
                                        <p:strVal val="visible"/>
                                      </p:to>
                                    </p:set>
                                    <p:animEffect transition="in" filter="fade">
                                      <p:cBhvr>
                                        <p:cTn id="35" dur="1000"/>
                                        <p:tgtEl>
                                          <p:spTgt spid="40963">
                                            <p:txEl>
                                              <p:pRg st="3" end="3"/>
                                            </p:txEl>
                                          </p:spTgt>
                                        </p:tgtEl>
                                      </p:cBhvr>
                                    </p:animEffect>
                                    <p:anim calcmode="lin" valueType="num">
                                      <p:cBhvr>
                                        <p:cTn id="36" dur="10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40963">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4096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39DDA641-80E6-4BF9-BC58-A7B259705691}"/>
              </a:ext>
            </a:extLst>
          </p:cNvPr>
          <p:cNvSpPr>
            <a:spLocks noGrp="1" noChangeArrowheads="1"/>
          </p:cNvSpPr>
          <p:nvPr>
            <p:ph type="body" idx="1"/>
          </p:nvPr>
        </p:nvSpPr>
        <p:spPr>
          <a:xfrm>
            <a:off x="533400" y="304800"/>
            <a:ext cx="8229600" cy="5867400"/>
          </a:xfrm>
        </p:spPr>
        <p:txBody>
          <a:bodyPr/>
          <a:lstStyle/>
          <a:p>
            <a:pPr eaLnBrk="1" hangingPunct="1">
              <a:defRPr/>
            </a:pPr>
            <a:r>
              <a:rPr lang="en-US" altLang="en-US"/>
              <a:t>Music became, now, an end in itself, to allow the artist to express his inner self deeply and emotionally.</a:t>
            </a:r>
          </a:p>
          <a:p>
            <a:pPr eaLnBrk="1" hangingPunct="1">
              <a:defRPr/>
            </a:pPr>
            <a:r>
              <a:rPr lang="en-US" altLang="en-US"/>
              <a:t>That “one-in-a-million” performer who could transport the listener to ecstasy</a:t>
            </a:r>
          </a:p>
          <a:p>
            <a:pPr eaLnBrk="1" hangingPunct="1">
              <a:buFontTx/>
              <a:buNone/>
              <a:defRPr/>
            </a:pPr>
            <a:r>
              <a:rPr lang="en-US" altLang="en-US"/>
              <a:t>   and hysteria became a cultural hero. </a:t>
            </a:r>
          </a:p>
          <a:p>
            <a:pPr eaLnBrk="1" hangingPunct="1">
              <a:defRPr/>
            </a:pPr>
            <a:r>
              <a:rPr lang="en-US" altLang="en-US"/>
              <a:t>An example was Franz Liszt, the great pianist, who when he played, the audience would scream just as for rock stars today.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5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98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198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198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41987">
                                            <p:txEl>
                                              <p:pRg st="1" end="1"/>
                                            </p:txEl>
                                          </p:spTgt>
                                        </p:tgtEl>
                                        <p:attrNameLst>
                                          <p:attrName>style.visibility</p:attrName>
                                        </p:attrNameLst>
                                      </p:cBhvr>
                                      <p:to>
                                        <p:strVal val="visible"/>
                                      </p:to>
                                    </p:set>
                                    <p:anim calcmode="lin" valueType="num">
                                      <p:cBhvr>
                                        <p:cTn id="15" dur="5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198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41987">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4198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41987">
                                            <p:txEl>
                                              <p:pRg st="2" end="2"/>
                                            </p:txEl>
                                          </p:spTgt>
                                        </p:tgtEl>
                                        <p:attrNameLst>
                                          <p:attrName>style.visibility</p:attrName>
                                        </p:attrNameLst>
                                      </p:cBhvr>
                                      <p:to>
                                        <p:strVal val="visible"/>
                                      </p:to>
                                    </p:set>
                                    <p:anim calcmode="lin" valueType="num">
                                      <p:cBhvr>
                                        <p:cTn id="23" dur="500" fill="hold"/>
                                        <p:tgtEl>
                                          <p:spTgt spid="4198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1987">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41987">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41987">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41987">
                                            <p:txEl>
                                              <p:pRg st="3" end="3"/>
                                            </p:txEl>
                                          </p:spTgt>
                                        </p:tgtEl>
                                        <p:attrNameLst>
                                          <p:attrName>style.visibility</p:attrName>
                                        </p:attrNameLst>
                                      </p:cBhvr>
                                      <p:to>
                                        <p:strVal val="visible"/>
                                      </p:to>
                                    </p:set>
                                    <p:anim calcmode="lin" valueType="num">
                                      <p:cBhvr>
                                        <p:cTn id="31" dur="500" fill="hold"/>
                                        <p:tgtEl>
                                          <p:spTgt spid="4198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1987">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41987">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A9942C3C-0792-42CB-ADF4-62C4E655CF4C}"/>
              </a:ext>
            </a:extLst>
          </p:cNvPr>
          <p:cNvSpPr>
            <a:spLocks noGrp="1" noChangeArrowheads="1"/>
          </p:cNvSpPr>
          <p:nvPr>
            <p:ph type="body" idx="1"/>
          </p:nvPr>
        </p:nvSpPr>
        <p:spPr>
          <a:xfrm>
            <a:off x="228600" y="381000"/>
            <a:ext cx="8915400" cy="6096000"/>
          </a:xfrm>
        </p:spPr>
        <p:txBody>
          <a:bodyPr/>
          <a:lstStyle/>
          <a:p>
            <a:pPr eaLnBrk="1" hangingPunct="1">
              <a:defRPr/>
            </a:pPr>
            <a:r>
              <a:rPr lang="en-US" altLang="en-US" dirty="0"/>
              <a:t>Of course the greatest of them all was </a:t>
            </a:r>
          </a:p>
          <a:p>
            <a:pPr eaLnBrk="1" hangingPunct="1">
              <a:buFontTx/>
              <a:buNone/>
              <a:defRPr/>
            </a:pPr>
            <a:r>
              <a:rPr lang="en-US" altLang="en-US" dirty="0"/>
              <a:t>   Ludwig van Beethoven.</a:t>
            </a:r>
          </a:p>
          <a:p>
            <a:pPr eaLnBrk="1" hangingPunct="1">
              <a:defRPr/>
            </a:pPr>
            <a:r>
              <a:rPr lang="en-US" altLang="en-US" dirty="0"/>
              <a:t>Beethoven created his own rules for writing music, using contrasting themes and tones to produce dramatic and powerful music.</a:t>
            </a:r>
          </a:p>
          <a:p>
            <a:pPr eaLnBrk="1" hangingPunct="1">
              <a:defRPr/>
            </a:pPr>
            <a:r>
              <a:rPr lang="en-US" altLang="en-US" dirty="0"/>
              <a:t>At the peak of his fame, he began to go deaf.</a:t>
            </a:r>
          </a:p>
          <a:p>
            <a:pPr eaLnBrk="1" hangingPunct="1">
              <a:defRPr/>
            </a:pPr>
            <a:r>
              <a:rPr lang="en-US" altLang="en-US" dirty="0"/>
              <a:t>He considered suicide but eventually overcame his despair: “I will take fate by the</a:t>
            </a:r>
          </a:p>
          <a:p>
            <a:pPr eaLnBrk="1" hangingPunct="1">
              <a:buFontTx/>
              <a:buNone/>
              <a:defRPr/>
            </a:pPr>
            <a:r>
              <a:rPr lang="en-US" altLang="en-US" dirty="0"/>
              <a:t>   throat; it will not bend me completely to its will.”</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1000">
                                          <p:stCondLst>
                                            <p:cond delay="0"/>
                                          </p:stCondLst>
                                        </p:cTn>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1000">
                                          <p:stCondLst>
                                            <p:cond delay="0"/>
                                          </p:stCondLst>
                                        </p:cTn>
                                        <p:tgtEl>
                                          <p:spTgt spid="43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fade">
                                      <p:cBhvr>
                                        <p:cTn id="17" dur="1000">
                                          <p:stCondLst>
                                            <p:cond delay="0"/>
                                          </p:stCondLst>
                                        </p:cTn>
                                        <p:tgtEl>
                                          <p:spTgt spid="430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fade">
                                      <p:cBhvr>
                                        <p:cTn id="22" dur="1000">
                                          <p:stCondLst>
                                            <p:cond delay="0"/>
                                          </p:stCondLst>
                                        </p:cTn>
                                        <p:tgtEl>
                                          <p:spTgt spid="430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animEffect transition="in" filter="fade">
                                      <p:cBhvr>
                                        <p:cTn id="27" dur="1000">
                                          <p:stCondLst>
                                            <p:cond delay="0"/>
                                          </p:stCondLst>
                                        </p:cTn>
                                        <p:tgtEl>
                                          <p:spTgt spid="430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011">
                                            <p:txEl>
                                              <p:pRg st="5" end="5"/>
                                            </p:txEl>
                                          </p:spTgt>
                                        </p:tgtEl>
                                        <p:attrNameLst>
                                          <p:attrName>style.visibility</p:attrName>
                                        </p:attrNameLst>
                                      </p:cBhvr>
                                      <p:to>
                                        <p:strVal val="visible"/>
                                      </p:to>
                                    </p:set>
                                    <p:animEffect transition="in" filter="fade">
                                      <p:cBhvr>
                                        <p:cTn id="32" dur="1000">
                                          <p:stCondLst>
                                            <p:cond delay="0"/>
                                          </p:stCondLst>
                                        </p:cTn>
                                        <p:tgtEl>
                                          <p:spTgt spid="43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902DB487-2B0A-427F-9850-FFA9BD9CA4F3}"/>
              </a:ext>
            </a:extLst>
          </p:cNvPr>
          <p:cNvSpPr>
            <a:spLocks noGrp="1" noChangeArrowheads="1"/>
          </p:cNvSpPr>
          <p:nvPr>
            <p:ph type="body" idx="1"/>
          </p:nvPr>
        </p:nvSpPr>
        <p:spPr>
          <a:xfrm>
            <a:off x="457200" y="685800"/>
            <a:ext cx="8229600" cy="5791200"/>
          </a:xfrm>
        </p:spPr>
        <p:txBody>
          <a:bodyPr/>
          <a:lstStyle/>
          <a:p>
            <a:pPr eaLnBrk="1" hangingPunct="1">
              <a:defRPr/>
            </a:pPr>
            <a:r>
              <a:rPr lang="en-US" altLang="en-US"/>
              <a:t>Traced its emphasis of individual genius, deep emotion, and the joys of nature to thinkers like Rousseau especially</a:t>
            </a:r>
          </a:p>
          <a:p>
            <a:pPr eaLnBrk="1" hangingPunct="1">
              <a:defRPr/>
            </a:pPr>
            <a:r>
              <a:rPr lang="en-US" altLang="en-US"/>
              <a:t>This movement encompassed poetry, music, painting, history, and literature.</a:t>
            </a:r>
          </a:p>
          <a:p>
            <a:pPr eaLnBrk="1" hangingPunct="1">
              <a:defRPr/>
            </a:pPr>
            <a:r>
              <a:rPr lang="en-US" altLang="en-US"/>
              <a:t>In Germany early romantics called themselves </a:t>
            </a:r>
            <a:r>
              <a:rPr lang="en-US" altLang="en-US" i="1"/>
              <a:t>Sturm und Drang</a:t>
            </a:r>
            <a:r>
              <a:rPr lang="en-US" altLang="en-US"/>
              <a:t> (“Storm and Stress”)</a:t>
            </a:r>
          </a:p>
          <a:p>
            <a:pPr eaLnBrk="1" hangingPunct="1">
              <a:defRPr/>
            </a:pPr>
            <a:r>
              <a:rPr lang="en-US" altLang="en-US"/>
              <a:t>Romantic artists of the early 19</a:t>
            </a:r>
            <a:r>
              <a:rPr lang="en-US" altLang="en-US" baseline="30000"/>
              <a:t>th</a:t>
            </a:r>
            <a:r>
              <a:rPr lang="en-US" altLang="en-US"/>
              <a:t> century lived lives of great emotional intensity</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stCondLst>
                                            <p:cond delay="0"/>
                                          </p:stCondLst>
                                        </p:cTn>
                                        <p:tgtEl>
                                          <p:spTgt spid="27651">
                                            <p:txEl>
                                              <p:pRg st="0" end="0"/>
                                            </p:txEl>
                                          </p:spTgt>
                                        </p:tgtEl>
                                      </p:cBhvr>
                                    </p:animEffect>
                                    <p:anim calcmode="lin" valueType="num">
                                      <p:cBhvr>
                                        <p:cTn id="8" dur="500" fill="hold">
                                          <p:stCondLst>
                                            <p:cond delay="0"/>
                                          </p:stCondLst>
                                        </p:cTn>
                                        <p:tgtEl>
                                          <p:spTgt spid="27651">
                                            <p:txEl>
                                              <p:pRg st="0" end="0"/>
                                            </p:txEl>
                                          </p:spTgt>
                                        </p:tgtEl>
                                        <p:attrNameLst>
                                          <p:attrName>ppt_x</p:attrName>
                                        </p:attrNameLst>
                                      </p:cBhvr>
                                      <p:tavLst>
                                        <p:tav tm="0">
                                          <p:val>
                                            <p:strVal val="#ppt_x-.1"/>
                                          </p:val>
                                        </p:tav>
                                        <p:tav tm="100000">
                                          <p:val>
                                            <p:strVal val="#ppt_x"/>
                                          </p:val>
                                        </p:tav>
                                      </p:tavLst>
                                    </p:anim>
                                    <p:anim calcmode="lin" valueType="num">
                                      <p:cBhvr>
                                        <p:cTn id="9" dur="500" fill="hold">
                                          <p:stCondLst>
                                            <p:cond delay="0"/>
                                          </p:stCondLst>
                                        </p:cTn>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27651">
                                            <p:txEl>
                                              <p:pRg st="1" end="1"/>
                                            </p:txEl>
                                          </p:spTgt>
                                        </p:tgtEl>
                                        <p:attrNameLst>
                                          <p:attrName>style.visibility</p:attrName>
                                        </p:attrNameLst>
                                      </p:cBhvr>
                                      <p:to>
                                        <p:strVal val="visible"/>
                                      </p:to>
                                    </p:set>
                                    <p:animEffect transition="in" filter="fade">
                                      <p:cBhvr>
                                        <p:cTn id="14" dur="500">
                                          <p:stCondLst>
                                            <p:cond delay="0"/>
                                          </p:stCondLst>
                                        </p:cTn>
                                        <p:tgtEl>
                                          <p:spTgt spid="27651">
                                            <p:txEl>
                                              <p:pRg st="1" end="1"/>
                                            </p:txEl>
                                          </p:spTgt>
                                        </p:tgtEl>
                                      </p:cBhvr>
                                    </p:animEffect>
                                    <p:anim calcmode="lin" valueType="num">
                                      <p:cBhvr>
                                        <p:cTn id="15" dur="500" fill="hold">
                                          <p:stCondLst>
                                            <p:cond delay="0"/>
                                          </p:stCondLst>
                                        </p:cTn>
                                        <p:tgtEl>
                                          <p:spTgt spid="27651">
                                            <p:txEl>
                                              <p:pRg st="1" end="1"/>
                                            </p:txEl>
                                          </p:spTgt>
                                        </p:tgtEl>
                                        <p:attrNameLst>
                                          <p:attrName>ppt_x</p:attrName>
                                        </p:attrNameLst>
                                      </p:cBhvr>
                                      <p:tavLst>
                                        <p:tav tm="0">
                                          <p:val>
                                            <p:strVal val="#ppt_x-.1"/>
                                          </p:val>
                                        </p:tav>
                                        <p:tav tm="100000">
                                          <p:val>
                                            <p:strVal val="#ppt_x"/>
                                          </p:val>
                                        </p:tav>
                                      </p:tavLst>
                                    </p:anim>
                                    <p:anim calcmode="lin" valueType="num">
                                      <p:cBhvr>
                                        <p:cTn id="16" dur="500" fill="hold">
                                          <p:stCondLst>
                                            <p:cond delay="0"/>
                                          </p:stCondLst>
                                        </p:cTn>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27651">
                                            <p:txEl>
                                              <p:pRg st="2" end="2"/>
                                            </p:txEl>
                                          </p:spTgt>
                                        </p:tgtEl>
                                        <p:attrNameLst>
                                          <p:attrName>style.visibility</p:attrName>
                                        </p:attrNameLst>
                                      </p:cBhvr>
                                      <p:to>
                                        <p:strVal val="visible"/>
                                      </p:to>
                                    </p:set>
                                    <p:animEffect transition="in" filter="fade">
                                      <p:cBhvr>
                                        <p:cTn id="21" dur="500">
                                          <p:stCondLst>
                                            <p:cond delay="0"/>
                                          </p:stCondLst>
                                        </p:cTn>
                                        <p:tgtEl>
                                          <p:spTgt spid="27651">
                                            <p:txEl>
                                              <p:pRg st="2" end="2"/>
                                            </p:txEl>
                                          </p:spTgt>
                                        </p:tgtEl>
                                      </p:cBhvr>
                                    </p:animEffect>
                                    <p:anim calcmode="lin" valueType="num">
                                      <p:cBhvr>
                                        <p:cTn id="22" dur="500" fill="hold">
                                          <p:stCondLst>
                                            <p:cond delay="0"/>
                                          </p:stCondLst>
                                        </p:cTn>
                                        <p:tgtEl>
                                          <p:spTgt spid="27651">
                                            <p:txEl>
                                              <p:pRg st="2" end="2"/>
                                            </p:txEl>
                                          </p:spTgt>
                                        </p:tgtEl>
                                        <p:attrNameLst>
                                          <p:attrName>ppt_x</p:attrName>
                                        </p:attrNameLst>
                                      </p:cBhvr>
                                      <p:tavLst>
                                        <p:tav tm="0">
                                          <p:val>
                                            <p:strVal val="#ppt_x-.1"/>
                                          </p:val>
                                        </p:tav>
                                        <p:tav tm="100000">
                                          <p:val>
                                            <p:strVal val="#ppt_x"/>
                                          </p:val>
                                        </p:tav>
                                      </p:tavLst>
                                    </p:anim>
                                    <p:anim calcmode="lin" valueType="num">
                                      <p:cBhvr>
                                        <p:cTn id="23" dur="500" fill="hold">
                                          <p:stCondLst>
                                            <p:cond delay="0"/>
                                          </p:stCondLst>
                                        </p:cTn>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27651">
                                            <p:txEl>
                                              <p:pRg st="3" end="3"/>
                                            </p:txEl>
                                          </p:spTgt>
                                        </p:tgtEl>
                                        <p:attrNameLst>
                                          <p:attrName>style.visibility</p:attrName>
                                        </p:attrNameLst>
                                      </p:cBhvr>
                                      <p:to>
                                        <p:strVal val="visible"/>
                                      </p:to>
                                    </p:set>
                                    <p:animEffect transition="in" filter="fade">
                                      <p:cBhvr>
                                        <p:cTn id="28" dur="500">
                                          <p:stCondLst>
                                            <p:cond delay="0"/>
                                          </p:stCondLst>
                                        </p:cTn>
                                        <p:tgtEl>
                                          <p:spTgt spid="27651">
                                            <p:txEl>
                                              <p:pRg st="3" end="3"/>
                                            </p:txEl>
                                          </p:spTgt>
                                        </p:tgtEl>
                                      </p:cBhvr>
                                    </p:animEffect>
                                    <p:anim calcmode="lin" valueType="num">
                                      <p:cBhvr>
                                        <p:cTn id="29" dur="500" fill="hold">
                                          <p:stCondLst>
                                            <p:cond delay="0"/>
                                          </p:stCondLst>
                                        </p:cTn>
                                        <p:tgtEl>
                                          <p:spTgt spid="27651">
                                            <p:txEl>
                                              <p:pRg st="3" end="3"/>
                                            </p:txEl>
                                          </p:spTgt>
                                        </p:tgtEl>
                                        <p:attrNameLst>
                                          <p:attrName>ppt_x</p:attrName>
                                        </p:attrNameLst>
                                      </p:cBhvr>
                                      <p:tavLst>
                                        <p:tav tm="0">
                                          <p:val>
                                            <p:strVal val="#ppt_x-.1"/>
                                          </p:val>
                                        </p:tav>
                                        <p:tav tm="100000">
                                          <p:val>
                                            <p:strVal val="#ppt_x"/>
                                          </p:val>
                                        </p:tav>
                                      </p:tavLst>
                                    </p:anim>
                                    <p:anim calcmode="lin" valueType="num">
                                      <p:cBhvr>
                                        <p:cTn id="30" dur="500" fill="hold">
                                          <p:stCondLst>
                                            <p:cond delay="0"/>
                                          </p:stCondLst>
                                        </p:cTn>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D288EC79-F18A-4A74-9342-E924B9834D29}"/>
              </a:ext>
            </a:extLst>
          </p:cNvPr>
          <p:cNvSpPr>
            <a:spLocks noGrp="1" noChangeArrowheads="1"/>
          </p:cNvSpPr>
          <p:nvPr>
            <p:ph type="body" idx="1"/>
          </p:nvPr>
        </p:nvSpPr>
        <p:spPr>
          <a:xfrm>
            <a:off x="457200" y="228600"/>
            <a:ext cx="8229600" cy="6248400"/>
          </a:xfrm>
        </p:spPr>
        <p:txBody>
          <a:bodyPr/>
          <a:lstStyle/>
          <a:p>
            <a:pPr eaLnBrk="1" hangingPunct="1">
              <a:lnSpc>
                <a:spcPct val="90000"/>
              </a:lnSpc>
              <a:defRPr/>
            </a:pPr>
            <a:r>
              <a:rPr lang="en-US" altLang="en-US" dirty="0"/>
              <a:t>Suicide, duels to the death, madness, and strange illnesses were not uncommon among leading romantics.</a:t>
            </a:r>
          </a:p>
          <a:p>
            <a:pPr eaLnBrk="1" hangingPunct="1">
              <a:lnSpc>
                <a:spcPct val="90000"/>
              </a:lnSpc>
              <a:defRPr/>
            </a:pPr>
            <a:r>
              <a:rPr lang="en-US" altLang="en-US" dirty="0"/>
              <a:t>Romantic artists typically led Bohemian lives, rejecting materialism, and sought to escape to lofty spiritual heights through their art.</a:t>
            </a:r>
          </a:p>
          <a:p>
            <a:pPr eaLnBrk="1" hangingPunct="1">
              <a:lnSpc>
                <a:spcPct val="90000"/>
              </a:lnSpc>
              <a:defRPr/>
            </a:pPr>
            <a:r>
              <a:rPr lang="en-US" altLang="en-US" dirty="0"/>
              <a:t>They believed the full development of one’s unique human potential to be the supreme purpose in 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randombar(horizontal)">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randombar(horizontal)">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randombar(horizontal)">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D1AC3102-A215-4B4A-9194-FFEE9DE4BE10}"/>
              </a:ext>
            </a:extLst>
          </p:cNvPr>
          <p:cNvSpPr>
            <a:spLocks noGrp="1" noChangeArrowheads="1"/>
          </p:cNvSpPr>
          <p:nvPr>
            <p:ph type="body" idx="1"/>
          </p:nvPr>
        </p:nvSpPr>
        <p:spPr>
          <a:xfrm>
            <a:off x="533400" y="457200"/>
            <a:ext cx="8229600" cy="6096000"/>
          </a:xfrm>
        </p:spPr>
        <p:txBody>
          <a:bodyPr/>
          <a:lstStyle/>
          <a:p>
            <a:pPr eaLnBrk="1" hangingPunct="1">
              <a:lnSpc>
                <a:spcPct val="90000"/>
              </a:lnSpc>
              <a:defRPr/>
            </a:pPr>
            <a:r>
              <a:rPr lang="en-US" altLang="en-US"/>
              <a:t>They were enchanted by nature. </a:t>
            </a:r>
          </a:p>
          <a:p>
            <a:pPr eaLnBrk="1" hangingPunct="1">
              <a:lnSpc>
                <a:spcPct val="90000"/>
              </a:lnSpc>
              <a:buFontTx/>
              <a:buNone/>
              <a:defRPr/>
            </a:pPr>
            <a:r>
              <a:rPr lang="en-US" altLang="en-US"/>
              <a:t>   1) For some it was awesome and </a:t>
            </a:r>
          </a:p>
          <a:p>
            <a:pPr eaLnBrk="1" hangingPunct="1">
              <a:lnSpc>
                <a:spcPct val="90000"/>
              </a:lnSpc>
              <a:buFontTx/>
              <a:buNone/>
              <a:defRPr/>
            </a:pPr>
            <a:r>
              <a:rPr lang="en-US" altLang="en-US"/>
              <a:t>       tempestuous.</a:t>
            </a:r>
          </a:p>
          <a:p>
            <a:pPr eaLnBrk="1" hangingPunct="1">
              <a:lnSpc>
                <a:spcPct val="90000"/>
              </a:lnSpc>
              <a:buFontTx/>
              <a:buNone/>
              <a:defRPr/>
            </a:pPr>
            <a:r>
              <a:rPr lang="en-US" altLang="en-US"/>
              <a:t>   2) For others, they saw nature as a source</a:t>
            </a:r>
          </a:p>
          <a:p>
            <a:pPr eaLnBrk="1" hangingPunct="1">
              <a:lnSpc>
                <a:spcPct val="90000"/>
              </a:lnSpc>
              <a:buFontTx/>
              <a:buNone/>
              <a:defRPr/>
            </a:pPr>
            <a:r>
              <a:rPr lang="en-US" altLang="en-US"/>
              <a:t>       of spiritual inspiration.</a:t>
            </a:r>
          </a:p>
          <a:p>
            <a:pPr eaLnBrk="1" hangingPunct="1">
              <a:lnSpc>
                <a:spcPct val="90000"/>
              </a:lnSpc>
              <a:defRPr/>
            </a:pPr>
            <a:r>
              <a:rPr lang="en-US" altLang="en-US"/>
              <a:t>Most romantics saw the growth of modern</a:t>
            </a:r>
          </a:p>
          <a:p>
            <a:pPr eaLnBrk="1" hangingPunct="1">
              <a:lnSpc>
                <a:spcPct val="90000"/>
              </a:lnSpc>
              <a:buFontTx/>
              <a:buNone/>
              <a:defRPr/>
            </a:pPr>
            <a:r>
              <a:rPr lang="en-US" altLang="en-US"/>
              <a:t>   industry as an ugly, brutal attack on their</a:t>
            </a:r>
          </a:p>
          <a:p>
            <a:pPr eaLnBrk="1" hangingPunct="1">
              <a:lnSpc>
                <a:spcPct val="90000"/>
              </a:lnSpc>
              <a:buFontTx/>
              <a:buNone/>
              <a:defRPr/>
            </a:pPr>
            <a:r>
              <a:rPr lang="en-US" altLang="en-US"/>
              <a:t>   beloved nature and on the human personality. Today they would be environmentatists and support the Green Movement.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699">
                                            <p:txEl>
                                              <p:pRg st="1" end="1"/>
                                            </p:txEl>
                                          </p:spTgt>
                                        </p:tgtEl>
                                        <p:attrNameLst>
                                          <p:attrName>style.visibility</p:attrName>
                                        </p:attrNameLst>
                                      </p:cBhvr>
                                      <p:to>
                                        <p:strVal val="visible"/>
                                      </p:to>
                                    </p:set>
                                    <p:animEffect transition="in" filter="fade">
                                      <p:cBhvr>
                                        <p:cTn id="14" dur="1000"/>
                                        <p:tgtEl>
                                          <p:spTgt spid="29699">
                                            <p:txEl>
                                              <p:pRg st="1" end="1"/>
                                            </p:txEl>
                                          </p:spTgt>
                                        </p:tgtEl>
                                      </p:cBhvr>
                                    </p:animEffect>
                                    <p:anim calcmode="lin" valueType="num">
                                      <p:cBhvr>
                                        <p:cTn id="15"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699">
                                            <p:txEl>
                                              <p:pRg st="2" end="2"/>
                                            </p:txEl>
                                          </p:spTgt>
                                        </p:tgtEl>
                                        <p:attrNameLst>
                                          <p:attrName>style.visibility</p:attrName>
                                        </p:attrNameLst>
                                      </p:cBhvr>
                                      <p:to>
                                        <p:strVal val="visible"/>
                                      </p:to>
                                    </p:set>
                                    <p:animEffect transition="in" filter="fade">
                                      <p:cBhvr>
                                        <p:cTn id="21" dur="1000"/>
                                        <p:tgtEl>
                                          <p:spTgt spid="29699">
                                            <p:txEl>
                                              <p:pRg st="2" end="2"/>
                                            </p:txEl>
                                          </p:spTgt>
                                        </p:tgtEl>
                                      </p:cBhvr>
                                    </p:animEffect>
                                    <p:anim calcmode="lin" valueType="num">
                                      <p:cBhvr>
                                        <p:cTn id="22"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699">
                                            <p:txEl>
                                              <p:pRg st="3" end="3"/>
                                            </p:txEl>
                                          </p:spTgt>
                                        </p:tgtEl>
                                        <p:attrNameLst>
                                          <p:attrName>style.visibility</p:attrName>
                                        </p:attrNameLst>
                                      </p:cBhvr>
                                      <p:to>
                                        <p:strVal val="visible"/>
                                      </p:to>
                                    </p:set>
                                    <p:animEffect transition="in" filter="fade">
                                      <p:cBhvr>
                                        <p:cTn id="28" dur="1000"/>
                                        <p:tgtEl>
                                          <p:spTgt spid="29699">
                                            <p:txEl>
                                              <p:pRg st="3" end="3"/>
                                            </p:txEl>
                                          </p:spTgt>
                                        </p:tgtEl>
                                      </p:cBhvr>
                                    </p:animEffect>
                                    <p:anim calcmode="lin" valueType="num">
                                      <p:cBhvr>
                                        <p:cTn id="29"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96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9699">
                                            <p:txEl>
                                              <p:pRg st="4" end="4"/>
                                            </p:txEl>
                                          </p:spTgt>
                                        </p:tgtEl>
                                        <p:attrNameLst>
                                          <p:attrName>style.visibility</p:attrName>
                                        </p:attrNameLst>
                                      </p:cBhvr>
                                      <p:to>
                                        <p:strVal val="visible"/>
                                      </p:to>
                                    </p:set>
                                    <p:animEffect transition="in" filter="fade">
                                      <p:cBhvr>
                                        <p:cTn id="35" dur="1000"/>
                                        <p:tgtEl>
                                          <p:spTgt spid="29699">
                                            <p:txEl>
                                              <p:pRg st="4" end="4"/>
                                            </p:txEl>
                                          </p:spTgt>
                                        </p:tgtEl>
                                      </p:cBhvr>
                                    </p:animEffect>
                                    <p:anim calcmode="lin" valueType="num">
                                      <p:cBhvr>
                                        <p:cTn id="36" dur="10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96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9699">
                                            <p:txEl>
                                              <p:pRg st="5" end="5"/>
                                            </p:txEl>
                                          </p:spTgt>
                                        </p:tgtEl>
                                        <p:attrNameLst>
                                          <p:attrName>style.visibility</p:attrName>
                                        </p:attrNameLst>
                                      </p:cBhvr>
                                      <p:to>
                                        <p:strVal val="visible"/>
                                      </p:to>
                                    </p:set>
                                    <p:animEffect transition="in" filter="fade">
                                      <p:cBhvr>
                                        <p:cTn id="42" dur="1000"/>
                                        <p:tgtEl>
                                          <p:spTgt spid="29699">
                                            <p:txEl>
                                              <p:pRg st="5" end="5"/>
                                            </p:txEl>
                                          </p:spTgt>
                                        </p:tgtEl>
                                      </p:cBhvr>
                                    </p:animEffect>
                                    <p:anim calcmode="lin" valueType="num">
                                      <p:cBhvr>
                                        <p:cTn id="43" dur="10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96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9699">
                                            <p:txEl>
                                              <p:pRg st="6" end="6"/>
                                            </p:txEl>
                                          </p:spTgt>
                                        </p:tgtEl>
                                        <p:attrNameLst>
                                          <p:attrName>style.visibility</p:attrName>
                                        </p:attrNameLst>
                                      </p:cBhvr>
                                      <p:to>
                                        <p:strVal val="visible"/>
                                      </p:to>
                                    </p:set>
                                    <p:animEffect transition="in" filter="fade">
                                      <p:cBhvr>
                                        <p:cTn id="49" dur="1000"/>
                                        <p:tgtEl>
                                          <p:spTgt spid="29699">
                                            <p:txEl>
                                              <p:pRg st="6" end="6"/>
                                            </p:txEl>
                                          </p:spTgt>
                                        </p:tgtEl>
                                      </p:cBhvr>
                                    </p:animEffect>
                                    <p:anim calcmode="lin" valueType="num">
                                      <p:cBhvr>
                                        <p:cTn id="50" dur="10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96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9699">
                                            <p:txEl>
                                              <p:pRg st="7" end="7"/>
                                            </p:txEl>
                                          </p:spTgt>
                                        </p:tgtEl>
                                        <p:attrNameLst>
                                          <p:attrName>style.visibility</p:attrName>
                                        </p:attrNameLst>
                                      </p:cBhvr>
                                      <p:to>
                                        <p:strVal val="visible"/>
                                      </p:to>
                                    </p:set>
                                    <p:animEffect transition="in" filter="fade">
                                      <p:cBhvr>
                                        <p:cTn id="56" dur="1000"/>
                                        <p:tgtEl>
                                          <p:spTgt spid="29699">
                                            <p:txEl>
                                              <p:pRg st="7" end="7"/>
                                            </p:txEl>
                                          </p:spTgt>
                                        </p:tgtEl>
                                      </p:cBhvr>
                                    </p:animEffect>
                                    <p:anim calcmode="lin" valueType="num">
                                      <p:cBhvr>
                                        <p:cTn id="57" dur="1000" fill="hold"/>
                                        <p:tgtEl>
                                          <p:spTgt spid="2969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969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04B60D8-BEFA-4B00-A12A-263A7D8B63CF}"/>
              </a:ext>
            </a:extLst>
          </p:cNvPr>
          <p:cNvSpPr>
            <a:spLocks noGrp="1" noChangeArrowheads="1"/>
          </p:cNvSpPr>
          <p:nvPr>
            <p:ph type="title"/>
          </p:nvPr>
        </p:nvSpPr>
        <p:spPr/>
        <p:txBody>
          <a:bodyPr/>
          <a:lstStyle/>
          <a:p>
            <a:pPr algn="ctr" eaLnBrk="1" hangingPunct="1">
              <a:defRPr/>
            </a:pPr>
            <a:r>
              <a:rPr lang="en-US" altLang="en-US" b="1" u="sng" dirty="0">
                <a:solidFill>
                  <a:srgbClr val="00B050"/>
                </a:solidFill>
              </a:rPr>
              <a:t>Romanticism and Literature</a:t>
            </a:r>
          </a:p>
        </p:txBody>
      </p:sp>
      <p:sp>
        <p:nvSpPr>
          <p:cNvPr id="30723" name="Rectangle 3">
            <a:extLst>
              <a:ext uri="{FF2B5EF4-FFF2-40B4-BE49-F238E27FC236}">
                <a16:creationId xmlns:a16="http://schemas.microsoft.com/office/drawing/2014/main" id="{02E67BAA-58AB-4F6C-8A96-8394AD5F1127}"/>
              </a:ext>
            </a:extLst>
          </p:cNvPr>
          <p:cNvSpPr>
            <a:spLocks noGrp="1" noChangeArrowheads="1"/>
          </p:cNvSpPr>
          <p:nvPr>
            <p:ph type="body" idx="1"/>
          </p:nvPr>
        </p:nvSpPr>
        <p:spPr/>
        <p:txBody>
          <a:bodyPr/>
          <a:lstStyle/>
          <a:p>
            <a:pPr eaLnBrk="1" hangingPunct="1">
              <a:defRPr/>
            </a:pPr>
            <a:r>
              <a:rPr lang="en-US" altLang="en-US"/>
              <a:t>British Romantics led the way in literature:</a:t>
            </a:r>
          </a:p>
          <a:p>
            <a:pPr eaLnBrk="1" hangingPunct="1">
              <a:buFontTx/>
              <a:buNone/>
              <a:defRPr/>
            </a:pPr>
            <a:r>
              <a:rPr lang="en-US" altLang="en-US"/>
              <a:t>   William Wordsworth’s and Samuel Coleridge’s poetry, whose poetry used ordinary speech as opposed to flowery language, the Scotsman, Walter Scott’s </a:t>
            </a:r>
            <a:r>
              <a:rPr lang="en-US" altLang="en-US" i="1"/>
              <a:t>Ivanhoe</a:t>
            </a:r>
            <a:r>
              <a:rPr lang="en-US" altLang="en-US"/>
              <a:t>, and of course, Mary Shelley, who wrote </a:t>
            </a:r>
            <a:r>
              <a:rPr lang="en-US" altLang="en-US" i="1"/>
              <a:t>Frankenstein</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30723">
                                            <p:txEl>
                                              <p:pRg st="1" end="1"/>
                                            </p:txEl>
                                          </p:spTgt>
                                        </p:tgtEl>
                                        <p:attrNameLst>
                                          <p:attrName>style.visibility</p:attrName>
                                        </p:attrNameLst>
                                      </p:cBhvr>
                                      <p:to>
                                        <p:strVal val="visible"/>
                                      </p:to>
                                    </p:set>
                                    <p:animEffect transition="in" filter="fade">
                                      <p:cBhvr>
                                        <p:cTn id="14" dur="1000"/>
                                        <p:tgtEl>
                                          <p:spTgt spid="30723">
                                            <p:txEl>
                                              <p:pRg st="1" end="1"/>
                                            </p:txEl>
                                          </p:spTgt>
                                        </p:tgtEl>
                                      </p:cBhvr>
                                    </p:animEffect>
                                    <p:anim calcmode="lin" valueType="num">
                                      <p:cBhvr>
                                        <p:cTn id="15"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6D98EA04-3721-4708-BF61-31B7496DD5F8}"/>
              </a:ext>
            </a:extLst>
          </p:cNvPr>
          <p:cNvSpPr>
            <a:spLocks noGrp="1" noChangeArrowheads="1"/>
          </p:cNvSpPr>
          <p:nvPr>
            <p:ph type="body" idx="1"/>
          </p:nvPr>
        </p:nvSpPr>
        <p:spPr>
          <a:xfrm>
            <a:off x="457200" y="1066800"/>
            <a:ext cx="8229600" cy="4953000"/>
          </a:xfrm>
        </p:spPr>
        <p:txBody>
          <a:bodyPr/>
          <a:lstStyle/>
          <a:p>
            <a:pPr eaLnBrk="1" hangingPunct="1">
              <a:lnSpc>
                <a:spcPct val="90000"/>
              </a:lnSpc>
              <a:defRPr/>
            </a:pPr>
            <a:r>
              <a:rPr lang="en-US" altLang="en-US"/>
              <a:t>In Germany there were a number of great romantic writers; the greatest being:</a:t>
            </a:r>
          </a:p>
          <a:p>
            <a:pPr eaLnBrk="1" hangingPunct="1">
              <a:lnSpc>
                <a:spcPct val="90000"/>
              </a:lnSpc>
              <a:buFontTx/>
              <a:buNone/>
              <a:defRPr/>
            </a:pPr>
            <a:r>
              <a:rPr lang="en-US" altLang="en-US"/>
              <a:t>   </a:t>
            </a:r>
            <a:r>
              <a:rPr lang="en-US" altLang="en-US" b="1"/>
              <a:t>Johann Wolfgang von Goethe</a:t>
            </a:r>
            <a:r>
              <a:rPr lang="en-US" altLang="en-US"/>
              <a:t> who wrote the greatest novel in German literature, </a:t>
            </a:r>
            <a:r>
              <a:rPr lang="en-US" altLang="en-US" i="1"/>
              <a:t>Faust</a:t>
            </a:r>
            <a:r>
              <a:rPr lang="en-US" altLang="en-US"/>
              <a:t>, the story of a man who made vow to serve the devil if he would grant his desires</a:t>
            </a:r>
          </a:p>
          <a:p>
            <a:pPr eaLnBrk="1" hangingPunct="1">
              <a:lnSpc>
                <a:spcPct val="90000"/>
              </a:lnSpc>
              <a:buFontTx/>
              <a:buNone/>
              <a:defRPr/>
            </a:pPr>
            <a:r>
              <a:rPr lang="en-US" altLang="en-US"/>
              <a:t>   Jacob and Wilhelm Grimm- collected most of the famous German fairy tales into a famous collection.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1000" fill="hold"/>
                                        <p:tgtEl>
                                          <p:spTgt spid="3174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17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17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1747">
                                            <p:txEl>
                                              <p:pRg st="1" end="1"/>
                                            </p:txEl>
                                          </p:spTgt>
                                        </p:tgtEl>
                                        <p:attrNameLst>
                                          <p:attrName>style.visibility</p:attrName>
                                        </p:attrNameLst>
                                      </p:cBhvr>
                                      <p:to>
                                        <p:strVal val="visible"/>
                                      </p:to>
                                    </p:set>
                                    <p:anim calcmode="lin" valueType="num">
                                      <p:cBhvr>
                                        <p:cTn id="14" dur="1000" fill="hold"/>
                                        <p:tgtEl>
                                          <p:spTgt spid="31747">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17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17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 calcmode="lin" valueType="num">
                                      <p:cBhvr>
                                        <p:cTn id="21" dur="1000" fill="hold"/>
                                        <p:tgtEl>
                                          <p:spTgt spid="31747">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174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F5AE1D78-7299-47B3-A819-62D9E88A4B97}"/>
              </a:ext>
            </a:extLst>
          </p:cNvPr>
          <p:cNvSpPr>
            <a:spLocks noGrp="1" noChangeArrowheads="1"/>
          </p:cNvSpPr>
          <p:nvPr>
            <p:ph type="body" idx="1"/>
          </p:nvPr>
        </p:nvSpPr>
        <p:spPr>
          <a:xfrm>
            <a:off x="609600" y="304800"/>
            <a:ext cx="8229600" cy="6019800"/>
          </a:xfrm>
        </p:spPr>
        <p:txBody>
          <a:bodyPr/>
          <a:lstStyle/>
          <a:p>
            <a:pPr eaLnBrk="1" hangingPunct="1">
              <a:defRPr/>
            </a:pPr>
            <a:r>
              <a:rPr lang="en-US" altLang="en-US" sz="2800"/>
              <a:t>Among French romantic writers there were:</a:t>
            </a:r>
          </a:p>
          <a:p>
            <a:pPr eaLnBrk="1" hangingPunct="1">
              <a:buFontTx/>
              <a:buNone/>
              <a:defRPr/>
            </a:pPr>
            <a:r>
              <a:rPr lang="en-US" altLang="en-US" sz="2800"/>
              <a:t>   1) Alexander Dumas- </a:t>
            </a:r>
            <a:r>
              <a:rPr lang="en-US" altLang="en-US" sz="2400" i="1"/>
              <a:t>The Three Musketeers</a:t>
            </a:r>
          </a:p>
          <a:p>
            <a:pPr eaLnBrk="1" hangingPunct="1">
              <a:buFontTx/>
              <a:buNone/>
              <a:defRPr/>
            </a:pPr>
            <a:r>
              <a:rPr lang="en-US" altLang="en-US" sz="2800" i="1"/>
              <a:t>   </a:t>
            </a:r>
            <a:r>
              <a:rPr lang="en-US" altLang="en-US" sz="2800"/>
              <a:t>2) Victor Hugo- </a:t>
            </a:r>
            <a:r>
              <a:rPr lang="en-US" altLang="en-US" sz="2400"/>
              <a:t>Who besides </a:t>
            </a:r>
            <a:r>
              <a:rPr lang="en-US" altLang="en-US" sz="2400" i="1"/>
              <a:t>Les Miserables</a:t>
            </a:r>
            <a:r>
              <a:rPr lang="en-US" altLang="en-US" sz="2400"/>
              <a:t>, also</a:t>
            </a:r>
          </a:p>
          <a:p>
            <a:pPr eaLnBrk="1" hangingPunct="1">
              <a:buFontTx/>
              <a:buNone/>
              <a:defRPr/>
            </a:pPr>
            <a:r>
              <a:rPr lang="en-US" altLang="en-US" sz="2400"/>
              <a:t>           wrote the classic, </a:t>
            </a:r>
            <a:r>
              <a:rPr lang="en-US" altLang="en-US" sz="2400" i="1"/>
              <a:t>The Hunchback of Notre Dame</a:t>
            </a:r>
            <a:endParaRPr lang="en-US" altLang="en-US" sz="2400"/>
          </a:p>
          <a:p>
            <a:pPr eaLnBrk="1" hangingPunct="1">
              <a:buFontTx/>
              <a:buNone/>
              <a:defRPr/>
            </a:pPr>
            <a:r>
              <a:rPr lang="en-US" altLang="en-US" sz="2800"/>
              <a:t>   3) Amandine Aurore Lucie Dupon, who</a:t>
            </a:r>
          </a:p>
          <a:p>
            <a:pPr eaLnBrk="1" hangingPunct="1">
              <a:buFontTx/>
              <a:buNone/>
              <a:defRPr/>
            </a:pPr>
            <a:r>
              <a:rPr lang="en-US" altLang="en-US" sz="2800"/>
              <a:t>       used the pen name of George Sand,</a:t>
            </a:r>
          </a:p>
          <a:p>
            <a:pPr eaLnBrk="1" hangingPunct="1">
              <a:buFontTx/>
              <a:buNone/>
              <a:defRPr/>
            </a:pPr>
            <a:r>
              <a:rPr lang="en-US" altLang="en-US" sz="2800"/>
              <a:t>       and defied the conventions of the time </a:t>
            </a:r>
          </a:p>
          <a:p>
            <a:pPr eaLnBrk="1" hangingPunct="1">
              <a:buFontTx/>
              <a:buNone/>
              <a:defRPr/>
            </a:pPr>
            <a:r>
              <a:rPr lang="en-US" altLang="en-US" sz="2800"/>
              <a:t>       to explore her own personal fulfillment, </a:t>
            </a:r>
          </a:p>
          <a:p>
            <a:pPr eaLnBrk="1" hangingPunct="1">
              <a:buFontTx/>
              <a:buNone/>
              <a:defRPr/>
            </a:pPr>
            <a:r>
              <a:rPr lang="en-US" altLang="en-US" sz="2800"/>
              <a:t>       not only in topics written, but in many </a:t>
            </a:r>
          </a:p>
          <a:p>
            <a:pPr eaLnBrk="1" hangingPunct="1">
              <a:buFontTx/>
              <a:buNone/>
              <a:defRPr/>
            </a:pPr>
            <a:r>
              <a:rPr lang="en-US" altLang="en-US" sz="2800"/>
              <a:t>       affairs with both men and women.</a:t>
            </a:r>
            <a:endParaRPr lang="en-US" altLang="en-US" sz="2800" i="1"/>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anim calcmode="lin" valueType="num">
                                      <p:cBhvr>
                                        <p:cTn id="8"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27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Effect transition="in" filter="fade">
                                      <p:cBhvr>
                                        <p:cTn id="14" dur="500"/>
                                        <p:tgtEl>
                                          <p:spTgt spid="32771">
                                            <p:txEl>
                                              <p:pRg st="1" end="1"/>
                                            </p:txEl>
                                          </p:spTgt>
                                        </p:tgtEl>
                                      </p:cBhvr>
                                    </p:animEffect>
                                    <p:anim calcmode="lin" valueType="num">
                                      <p:cBhvr>
                                        <p:cTn id="15"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277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animEffect transition="in" filter="fade">
                                      <p:cBhvr>
                                        <p:cTn id="21" dur="500"/>
                                        <p:tgtEl>
                                          <p:spTgt spid="32771">
                                            <p:txEl>
                                              <p:pRg st="2" end="2"/>
                                            </p:txEl>
                                          </p:spTgt>
                                        </p:tgtEl>
                                      </p:cBhvr>
                                    </p:animEffect>
                                    <p:anim calcmode="lin" valueType="num">
                                      <p:cBhvr>
                                        <p:cTn id="22"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277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2771">
                                            <p:txEl>
                                              <p:pRg st="3" end="3"/>
                                            </p:txEl>
                                          </p:spTgt>
                                        </p:tgtEl>
                                        <p:attrNameLst>
                                          <p:attrName>style.visibility</p:attrName>
                                        </p:attrNameLst>
                                      </p:cBhvr>
                                      <p:to>
                                        <p:strVal val="visible"/>
                                      </p:to>
                                    </p:set>
                                    <p:animEffect transition="in" filter="fade">
                                      <p:cBhvr>
                                        <p:cTn id="28" dur="500"/>
                                        <p:tgtEl>
                                          <p:spTgt spid="32771">
                                            <p:txEl>
                                              <p:pRg st="3" end="3"/>
                                            </p:txEl>
                                          </p:spTgt>
                                        </p:tgtEl>
                                      </p:cBhvr>
                                    </p:animEffect>
                                    <p:anim calcmode="lin" valueType="num">
                                      <p:cBhvr>
                                        <p:cTn id="29"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277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2771">
                                            <p:txEl>
                                              <p:pRg st="4" end="4"/>
                                            </p:txEl>
                                          </p:spTgt>
                                        </p:tgtEl>
                                        <p:attrNameLst>
                                          <p:attrName>style.visibility</p:attrName>
                                        </p:attrNameLst>
                                      </p:cBhvr>
                                      <p:to>
                                        <p:strVal val="visible"/>
                                      </p:to>
                                    </p:set>
                                    <p:animEffect transition="in" filter="fade">
                                      <p:cBhvr>
                                        <p:cTn id="35" dur="500"/>
                                        <p:tgtEl>
                                          <p:spTgt spid="32771">
                                            <p:txEl>
                                              <p:pRg st="4" end="4"/>
                                            </p:txEl>
                                          </p:spTgt>
                                        </p:tgtEl>
                                      </p:cBhvr>
                                    </p:animEffect>
                                    <p:anim calcmode="lin" valueType="num">
                                      <p:cBhvr>
                                        <p:cTn id="36"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277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32771">
                                            <p:txEl>
                                              <p:pRg st="5" end="5"/>
                                            </p:txEl>
                                          </p:spTgt>
                                        </p:tgtEl>
                                        <p:attrNameLst>
                                          <p:attrName>style.visibility</p:attrName>
                                        </p:attrNameLst>
                                      </p:cBhvr>
                                      <p:to>
                                        <p:strVal val="visible"/>
                                      </p:to>
                                    </p:set>
                                    <p:animEffect transition="in" filter="fade">
                                      <p:cBhvr>
                                        <p:cTn id="42" dur="500"/>
                                        <p:tgtEl>
                                          <p:spTgt spid="32771">
                                            <p:txEl>
                                              <p:pRg st="5" end="5"/>
                                            </p:txEl>
                                          </p:spTgt>
                                        </p:tgtEl>
                                      </p:cBhvr>
                                    </p:animEffect>
                                    <p:anim calcmode="lin" valueType="num">
                                      <p:cBhvr>
                                        <p:cTn id="43"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2771">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32771">
                                            <p:txEl>
                                              <p:pRg st="6" end="6"/>
                                            </p:txEl>
                                          </p:spTgt>
                                        </p:tgtEl>
                                        <p:attrNameLst>
                                          <p:attrName>style.visibility</p:attrName>
                                        </p:attrNameLst>
                                      </p:cBhvr>
                                      <p:to>
                                        <p:strVal val="visible"/>
                                      </p:to>
                                    </p:set>
                                    <p:animEffect transition="in" filter="fade">
                                      <p:cBhvr>
                                        <p:cTn id="49" dur="500"/>
                                        <p:tgtEl>
                                          <p:spTgt spid="32771">
                                            <p:txEl>
                                              <p:pRg st="6" end="6"/>
                                            </p:txEl>
                                          </p:spTgt>
                                        </p:tgtEl>
                                      </p:cBhvr>
                                    </p:animEffect>
                                    <p:anim calcmode="lin" valueType="num">
                                      <p:cBhvr>
                                        <p:cTn id="50"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32771">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32771">
                                            <p:txEl>
                                              <p:pRg st="7" end="7"/>
                                            </p:txEl>
                                          </p:spTgt>
                                        </p:tgtEl>
                                        <p:attrNameLst>
                                          <p:attrName>style.visibility</p:attrName>
                                        </p:attrNameLst>
                                      </p:cBhvr>
                                      <p:to>
                                        <p:strVal val="visible"/>
                                      </p:to>
                                    </p:set>
                                    <p:animEffect transition="in" filter="fade">
                                      <p:cBhvr>
                                        <p:cTn id="56" dur="500"/>
                                        <p:tgtEl>
                                          <p:spTgt spid="32771">
                                            <p:txEl>
                                              <p:pRg st="7" end="7"/>
                                            </p:txEl>
                                          </p:spTgt>
                                        </p:tgtEl>
                                      </p:cBhvr>
                                    </p:animEffect>
                                    <p:anim calcmode="lin" valueType="num">
                                      <p:cBhvr>
                                        <p:cTn id="57" dur="5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32771">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32771">
                                            <p:txEl>
                                              <p:pRg st="8" end="8"/>
                                            </p:txEl>
                                          </p:spTgt>
                                        </p:tgtEl>
                                        <p:attrNameLst>
                                          <p:attrName>style.visibility</p:attrName>
                                        </p:attrNameLst>
                                      </p:cBhvr>
                                      <p:to>
                                        <p:strVal val="visible"/>
                                      </p:to>
                                    </p:set>
                                    <p:animEffect transition="in" filter="fade">
                                      <p:cBhvr>
                                        <p:cTn id="63" dur="500"/>
                                        <p:tgtEl>
                                          <p:spTgt spid="32771">
                                            <p:txEl>
                                              <p:pRg st="8" end="8"/>
                                            </p:txEl>
                                          </p:spTgt>
                                        </p:tgtEl>
                                      </p:cBhvr>
                                    </p:animEffect>
                                    <p:anim calcmode="lin" valueType="num">
                                      <p:cBhvr>
                                        <p:cTn id="64" dur="5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32771">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4" presetClass="entr" presetSubtype="0" fill="hold" grpId="0" nodeType="clickEffect">
                                  <p:stCondLst>
                                    <p:cond delay="0"/>
                                  </p:stCondLst>
                                  <p:childTnLst>
                                    <p:set>
                                      <p:cBhvr>
                                        <p:cTn id="69" dur="1" fill="hold">
                                          <p:stCondLst>
                                            <p:cond delay="0"/>
                                          </p:stCondLst>
                                        </p:cTn>
                                        <p:tgtEl>
                                          <p:spTgt spid="32771">
                                            <p:txEl>
                                              <p:pRg st="9" end="9"/>
                                            </p:txEl>
                                          </p:spTgt>
                                        </p:tgtEl>
                                        <p:attrNameLst>
                                          <p:attrName>style.visibility</p:attrName>
                                        </p:attrNameLst>
                                      </p:cBhvr>
                                      <p:to>
                                        <p:strVal val="visible"/>
                                      </p:to>
                                    </p:set>
                                    <p:animEffect transition="in" filter="fade">
                                      <p:cBhvr>
                                        <p:cTn id="70" dur="500"/>
                                        <p:tgtEl>
                                          <p:spTgt spid="32771">
                                            <p:txEl>
                                              <p:pRg st="9" end="9"/>
                                            </p:txEl>
                                          </p:spTgt>
                                        </p:tgtEl>
                                      </p:cBhvr>
                                    </p:animEffect>
                                    <p:anim calcmode="lin" valueType="num">
                                      <p:cBhvr>
                                        <p:cTn id="71" dur="500" fill="hold"/>
                                        <p:tgtEl>
                                          <p:spTgt spid="32771">
                                            <p:txEl>
                                              <p:pRg st="9" end="9"/>
                                            </p:txEl>
                                          </p:spTgt>
                                        </p:tgtEl>
                                        <p:attrNameLst>
                                          <p:attrName>ppt_x</p:attrName>
                                        </p:attrNameLst>
                                      </p:cBhvr>
                                      <p:tavLst>
                                        <p:tav tm="0">
                                          <p:val>
                                            <p:strVal val="#ppt_x"/>
                                          </p:val>
                                        </p:tav>
                                        <p:tav tm="100000">
                                          <p:val>
                                            <p:strVal val="#ppt_x"/>
                                          </p:val>
                                        </p:tav>
                                      </p:tavLst>
                                    </p:anim>
                                    <p:anim calcmode="lin" valueType="num">
                                      <p:cBhvr>
                                        <p:cTn id="72" dur="500" fill="hold"/>
                                        <p:tgtEl>
                                          <p:spTgt spid="32771">
                                            <p:txEl>
                                              <p:pRg st="9" end="9"/>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767</TotalTime>
  <Words>1033</Words>
  <Application>Microsoft Office PowerPoint</Application>
  <PresentationFormat>On-screen Show (4:3)</PresentationFormat>
  <Paragraphs>103</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Tahoma</vt:lpstr>
      <vt:lpstr>Arial</vt:lpstr>
      <vt:lpstr>Wingdings</vt:lpstr>
      <vt:lpstr>Calibri</vt:lpstr>
      <vt:lpstr>Ocean</vt:lpstr>
      <vt:lpstr>ROMANTICISM</vt:lpstr>
      <vt:lpstr>PowerPoint Presentation</vt:lpstr>
      <vt:lpstr>PowerPoint Presentation</vt:lpstr>
      <vt:lpstr>PowerPoint Presentation</vt:lpstr>
      <vt:lpstr>PowerPoint Presentation</vt:lpstr>
      <vt:lpstr>PowerPoint Presentation</vt:lpstr>
      <vt:lpstr>Romanticism and Literature</vt:lpstr>
      <vt:lpstr>PowerPoint Presentation</vt:lpstr>
      <vt:lpstr>PowerPoint Presentation</vt:lpstr>
      <vt:lpstr>PowerPoint Presentation</vt:lpstr>
      <vt:lpstr>Romanticism and Current Events</vt:lpstr>
      <vt:lpstr>Theodore Gericault’s Raft of the Medusa was based on the 1816 Naval frigate, the Medusa</vt:lpstr>
      <vt:lpstr>PowerPoint Presentation</vt:lpstr>
      <vt:lpstr>Philip James de Loutherbourg’s  An Avalanche in the Alps </vt:lpstr>
      <vt:lpstr>Loutherbourg’s  The Great Fire of London</vt:lpstr>
      <vt:lpstr>Andreas Achenbach’s  Sunset After a Storm on the Coast of Sicily </vt:lpstr>
      <vt:lpstr>Francis Danby’s The Deluge</vt:lpstr>
      <vt:lpstr>PowerPoint Presentation</vt:lpstr>
      <vt:lpstr>Caspar David Friedrich’s “Sea of Ice”</vt:lpstr>
      <vt:lpstr>PowerPoint Presentation</vt:lpstr>
      <vt:lpstr>Friedrich’s Cloister Cemetery in the Snow </vt:lpstr>
      <vt:lpstr>PowerPoint Presentation</vt:lpstr>
      <vt:lpstr>Revival of Past Styles</vt:lpstr>
      <vt:lpstr>John Constable’s  Salisbury Cathedral</vt:lpstr>
      <vt:lpstr>Constable’s Hadleigh Castle</vt:lpstr>
      <vt:lpstr> Romanticism and the Supernatural</vt:lpstr>
      <vt:lpstr>Theodore Gericault’s  Mad Woman</vt:lpstr>
      <vt:lpstr>William Blake’s  The Great Red Dragon and the Woman Clothed with The Sun</vt:lpstr>
      <vt:lpstr>Henry Fuseli’s Nightmare</vt:lpstr>
      <vt:lpstr>John Constable’s Stonehenge</vt:lpstr>
      <vt:lpstr>Francis Goya’s  Saturn Devouring His Son</vt:lpstr>
      <vt:lpstr>      Romanticism and Music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ROMANTICISM</dc:title>
  <dc:creator>Randall Cook</dc:creator>
  <cp:lastModifiedBy>Duane</cp:lastModifiedBy>
  <cp:revision>34</cp:revision>
  <dcterms:created xsi:type="dcterms:W3CDTF">2010-01-25T17:06:55Z</dcterms:created>
  <dcterms:modified xsi:type="dcterms:W3CDTF">2018-01-21T17:17:05Z</dcterms:modified>
</cp:coreProperties>
</file>