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0" r:id="rId1"/>
  </p:sldMasterIdLst>
  <p:notesMasterIdLst>
    <p:notesMasterId r:id="rId39"/>
  </p:notesMasterIdLst>
  <p:handoutMasterIdLst>
    <p:handoutMasterId r:id="rId40"/>
  </p:handoutMasterIdLst>
  <p:sldIdLst>
    <p:sldId id="257" r:id="rId2"/>
    <p:sldId id="290" r:id="rId3"/>
    <p:sldId id="291" r:id="rId4"/>
    <p:sldId id="258" r:id="rId5"/>
    <p:sldId id="259" r:id="rId6"/>
    <p:sldId id="292" r:id="rId7"/>
    <p:sldId id="256" r:id="rId8"/>
    <p:sldId id="298" r:id="rId9"/>
    <p:sldId id="296" r:id="rId10"/>
    <p:sldId id="297" r:id="rId11"/>
    <p:sldId id="299" r:id="rId12"/>
    <p:sldId id="293" r:id="rId13"/>
    <p:sldId id="266" r:id="rId14"/>
    <p:sldId id="300" r:id="rId15"/>
    <p:sldId id="302" r:id="rId16"/>
    <p:sldId id="261" r:id="rId17"/>
    <p:sldId id="260" r:id="rId18"/>
    <p:sldId id="262" r:id="rId19"/>
    <p:sldId id="269" r:id="rId20"/>
    <p:sldId id="287" r:id="rId21"/>
    <p:sldId id="310" r:id="rId22"/>
    <p:sldId id="303" r:id="rId23"/>
    <p:sldId id="304" r:id="rId24"/>
    <p:sldId id="271" r:id="rId25"/>
    <p:sldId id="270" r:id="rId26"/>
    <p:sldId id="288" r:id="rId27"/>
    <p:sldId id="275" r:id="rId28"/>
    <p:sldId id="276" r:id="rId29"/>
    <p:sldId id="277" r:id="rId30"/>
    <p:sldId id="273" r:id="rId31"/>
    <p:sldId id="305" r:id="rId32"/>
    <p:sldId id="306" r:id="rId33"/>
    <p:sldId id="309" r:id="rId34"/>
    <p:sldId id="272" r:id="rId35"/>
    <p:sldId id="278" r:id="rId36"/>
    <p:sldId id="286" r:id="rId37"/>
    <p:sldId id="285" r:id="rId38"/>
  </p:sldIdLst>
  <p:sldSz cx="9144000" cy="6858000" type="screen4x3"/>
  <p:notesSz cx="9144000" cy="6858000"/>
  <p:embeddedFontLst>
    <p:embeddedFont>
      <p:font typeface="DaOth" panose="020B0604020202020204" pitchFamily="2" charset="0"/>
      <p:regular r:id="rId41"/>
    </p:embeddedFont>
    <p:embeddedFont>
      <p:font typeface="Comic Sans MS" panose="030F0702030302020204" pitchFamily="66" charset="0"/>
      <p:regular r:id="rId42"/>
      <p:bold r:id="rId43"/>
    </p:embeddedFont>
    <p:embeddedFont>
      <p:font typeface="DavysOtherDingbats" panose="020B0604020202020204" pitchFamily="2" charset="0"/>
      <p:regular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C00"/>
    <a:srgbClr val="E2C5FF"/>
    <a:srgbClr val="C78FFF"/>
    <a:srgbClr val="D1A3FF"/>
    <a:srgbClr val="FCBA00"/>
    <a:srgbClr val="DCA200"/>
    <a:srgbClr val="9FD3D7"/>
    <a:srgbClr val="FFD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9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368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0236A46-084E-471B-99D4-D8038E67F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64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5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F67F842-C44F-43A0-8C4C-62552DDEB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716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01780-3F4E-4A12-BE80-60705404989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0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88ECC-AD0C-4FC8-A61E-F4BF5D0E31F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0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E783F-E88F-4B84-B3C1-DB334F3C4EA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37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5270C-E9FE-49F9-BF19-69B09B010C6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463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30E7B-A431-4FA8-9C35-1FC0230EB5C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609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DA01C-6F6E-4FFD-9343-CB296C88525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51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BC714-95CA-4332-807F-5345FBD78F2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572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3137D-5C12-421D-B67D-356126CEF48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36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82A4F-A3F2-4641-949E-1AA67535896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26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8D746-414B-47C7-AA43-0FAD947F429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652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F753-EBD9-4900-BBAE-6AD809D95FA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39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321CB-6DD3-4B8C-B6FB-FDC7FAFF6C7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273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8F465-CCFE-4491-A41D-F97672E2A97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14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4B478-9658-4652-A0D4-28221F9FA6C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627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91869-3446-47BF-9EB8-448DBEEAF52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53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310D2-A1D0-4C32-B218-10E8FEF704B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632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603C9-536B-407A-A845-5850E8055A5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474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91FCC-8176-45AC-8970-8569F6F70ED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744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6EADD-538F-4349-93B0-B96B0D46C3C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551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8F4BE-467A-4493-B5A6-34ECC5EF514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694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E37F0-476C-4C63-820A-549E7522618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358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57CA6-8602-4871-BD67-BF73FF5DB26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35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CE0C4-3526-49E7-A272-DBA6FE86D72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433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EF15F-1295-49D4-846C-F99788A0E0B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441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3970A-FB6F-43E5-8BFE-20D44D5E895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449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51C90-5A13-4ACF-8A6F-242BF369DC8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8413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32666-F8E8-4661-AF73-E09784C0579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662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C3E5D-CA15-483A-B836-362A8AFD288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070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A8F93-0E97-4ECC-8605-3EBD7BC2B1AA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84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2C175-C698-4726-991E-388D9AC4C68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54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03CE3-6358-40EF-A740-5F6A0D0409BB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66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E978C-CC94-4BAA-A158-16703E6CE58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5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E7099-1515-4BC2-B1A9-490379E3FBF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2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037B3-8976-48AE-B7D1-9D629D6A978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804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1AAB1-294F-407F-BB0A-630893A629E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73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C1DEF-BD96-4259-B32A-8F410163904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A95CB-EB3C-4CCF-B273-221601F4837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07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6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0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8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01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1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LouisX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5"/>
          <a:stretch>
            <a:fillRect/>
          </a:stretch>
        </p:blipFill>
        <p:spPr bwMode="auto">
          <a:xfrm>
            <a:off x="0" y="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5" name="Picture 3" descr="LouisX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5"/>
          <a:stretch>
            <a:fillRect/>
          </a:stretch>
        </p:blipFill>
        <p:spPr bwMode="auto">
          <a:xfrm>
            <a:off x="0" y="10668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6" name="Picture 4" descr="LouisX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5"/>
          <a:stretch>
            <a:fillRect/>
          </a:stretch>
        </p:blipFill>
        <p:spPr bwMode="auto">
          <a:xfrm>
            <a:off x="0" y="21336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7" name="Picture 5" descr="LouisX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5"/>
          <a:stretch>
            <a:fillRect/>
          </a:stretch>
        </p:blipFill>
        <p:spPr bwMode="auto">
          <a:xfrm>
            <a:off x="0" y="32766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Picture 6" descr="LouisX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5"/>
          <a:stretch>
            <a:fillRect/>
          </a:stretch>
        </p:blipFill>
        <p:spPr bwMode="auto">
          <a:xfrm>
            <a:off x="0" y="4419600"/>
            <a:ext cx="1066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9" name="Picture 7" descr="LouisX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5"/>
          <a:stretch>
            <a:fillRect/>
          </a:stretch>
        </p:blipFill>
        <p:spPr bwMode="auto">
          <a:xfrm>
            <a:off x="0" y="5591175"/>
            <a:ext cx="10668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09800" y="5486400"/>
            <a:ext cx="5943600" cy="501650"/>
          </a:xfrm>
          <a:prstGeom prst="rect">
            <a:avLst/>
          </a:prstGeom>
          <a:noFill/>
          <a:ln w="12700" cap="sq">
            <a:solidFill>
              <a:srgbClr val="E2C5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en-US" altLang="en-US" sz="2600" b="1">
              <a:solidFill>
                <a:srgbClr val="FFDB77"/>
              </a:solidFill>
              <a:latin typeface="CheshireBroad" pitchFamily="2" charset="0"/>
            </a:endParaRP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5181600" cy="3581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DDBBFF"/>
                  </a:solidFill>
                  <a:round/>
                  <a:headEnd type="none" w="sm" len="sm"/>
                  <a:tailEnd type="none" w="sm" len="sm"/>
                </a:ln>
                <a:solidFill>
                  <a:srgbClr val="9FD3D7"/>
                </a:solidFill>
                <a:effectLst>
                  <a:outerShdw dist="45791" dir="3378596" algn="ctr" rotWithShape="0">
                    <a:schemeClr val="bg2"/>
                  </a:outerShdw>
                </a:effectLst>
                <a:latin typeface="CheshireBroad"/>
              </a:rPr>
              <a:t>The</a:t>
            </a:r>
          </a:p>
          <a:p>
            <a:pPr algn="ctr"/>
            <a:r>
              <a:rPr lang="en-US" sz="3600" kern="10">
                <a:ln w="9525" cap="sq">
                  <a:solidFill>
                    <a:srgbClr val="DDBBFF"/>
                  </a:solidFill>
                  <a:round/>
                  <a:headEnd type="none" w="sm" len="sm"/>
                  <a:tailEnd type="none" w="sm" len="sm"/>
                </a:ln>
                <a:solidFill>
                  <a:srgbClr val="9FD3D7"/>
                </a:solidFill>
                <a:effectLst>
                  <a:outerShdw dist="45791" dir="3378596" algn="ctr" rotWithShape="0">
                    <a:schemeClr val="bg2"/>
                  </a:outerShdw>
                </a:effectLst>
                <a:latin typeface="CheshireBroad"/>
              </a:rPr>
              <a:t>Rococo Style</a:t>
            </a:r>
          </a:p>
          <a:p>
            <a:pPr algn="ctr"/>
            <a:r>
              <a:rPr lang="en-US" sz="3600" kern="10">
                <a:ln w="9525" cap="sq">
                  <a:solidFill>
                    <a:srgbClr val="DDBBFF"/>
                  </a:solidFill>
                  <a:round/>
                  <a:headEnd type="none" w="sm" len="sm"/>
                  <a:tailEnd type="none" w="sm" len="sm"/>
                </a:ln>
                <a:solidFill>
                  <a:srgbClr val="9FD3D7"/>
                </a:solidFill>
                <a:effectLst>
                  <a:outerShdw dist="45791" dir="3378596" algn="ctr" rotWithShape="0">
                    <a:schemeClr val="bg2"/>
                  </a:outerShdw>
                </a:effectLst>
                <a:latin typeface="CheshireBroad"/>
              </a:rPr>
              <a:t>(1715-1780s)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066800" y="2286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6633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300">
                <a:solidFill>
                  <a:srgbClr val="E6CDFF"/>
                </a:solidFill>
                <a:latin typeface="CheshireBroad" pitchFamily="2" charset="0"/>
              </a:rPr>
              <a:t>2. Love, Romance, &amp; Eroticism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638800" y="1447800"/>
            <a:ext cx="3429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B250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[about Boucher] </a:t>
            </a:r>
            <a:r>
              <a:rPr kumimoji="1" lang="en-US" altLang="en-US" sz="2800" i="1">
                <a:solidFill>
                  <a:schemeClr val="bg1"/>
                </a:solidFill>
                <a:latin typeface="CheshireBroad" pitchFamily="2" charset="0"/>
              </a:rPr>
              <a:t>His canvases often seem to consist of little beyond mounds of pink flesh…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5486400" y="54864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  <a:t>“The Toilet of Venus” by François Boucher,</a:t>
            </a:r>
            <a:b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  <a:t>1751</a:t>
            </a:r>
          </a:p>
        </p:txBody>
      </p:sp>
      <p:pic>
        <p:nvPicPr>
          <p:cNvPr id="116742" name="Picture 6" descr="BOucher-The Toilet of Venus-175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4419600" cy="54864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295400" y="228600"/>
            <a:ext cx="7848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“The Rising of the Sun” &amp; </a:t>
            </a:r>
            <a:b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“The Setting of the Sun” </a:t>
            </a:r>
            <a:b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Fran</a:t>
            </a:r>
            <a:r>
              <a:rPr lang="en-US" altLang="en-US" sz="3400">
                <a:solidFill>
                  <a:srgbClr val="E6C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ois Boucher, 1752-1753</a:t>
            </a:r>
          </a:p>
        </p:txBody>
      </p:sp>
      <p:pic>
        <p:nvPicPr>
          <p:cNvPr id="119811" name="Picture 3" descr="Boucher-The Setting of the Sun-175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581400" cy="43434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Boucher-The Rising of the Sun-1753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133600"/>
            <a:ext cx="3644900" cy="43434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3716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  <a:t>“The Marriage Contract”</a:t>
            </a:r>
            <a:b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  <a:t>Jean-Antoine Watteau, 1713</a:t>
            </a:r>
          </a:p>
        </p:txBody>
      </p:sp>
      <p:pic>
        <p:nvPicPr>
          <p:cNvPr id="112643" name="Picture 3" descr="The Marriage Contract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"/>
          <a:stretch>
            <a:fillRect/>
          </a:stretch>
        </p:blipFill>
        <p:spPr bwMode="auto">
          <a:xfrm>
            <a:off x="1066800" y="1371600"/>
            <a:ext cx="8077200" cy="54864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447800" y="152400"/>
            <a:ext cx="7467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800">
                <a:solidFill>
                  <a:srgbClr val="E6CDFF"/>
                </a:solidFill>
                <a:latin typeface="CheshireBroad" pitchFamily="2" charset="0"/>
              </a:rPr>
              <a:t>“The Stolen Kiss”</a:t>
            </a:r>
            <a:br>
              <a:rPr lang="en-US" altLang="en-US" sz="38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800">
                <a:solidFill>
                  <a:srgbClr val="E6CDFF"/>
                </a:solidFill>
                <a:latin typeface="CheshireBroad" pitchFamily="2" charset="0"/>
              </a:rPr>
              <a:t>Jean Honoré Fragonard, 1787-1788</a:t>
            </a:r>
          </a:p>
        </p:txBody>
      </p:sp>
      <p:pic>
        <p:nvPicPr>
          <p:cNvPr id="80902" name="Picture 6" descr="Fragonard-The Stolen Kiss-1787-88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8077200" cy="52578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066800" y="3810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6633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300">
                <a:solidFill>
                  <a:srgbClr val="E6CDFF"/>
                </a:solidFill>
                <a:latin typeface="CheshireBroad" pitchFamily="2" charset="0"/>
              </a:rPr>
              <a:t>3.  Domestic &amp; Family Life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209800" y="1981200"/>
            <a:ext cx="58674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B250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Portrays the carefree life of the upper class.</a:t>
            </a:r>
          </a:p>
          <a:p>
            <a:pPr lvl="1">
              <a:spcBef>
                <a:spcPct val="50000"/>
              </a:spcBef>
              <a:buClr>
                <a:srgbClr val="D1A3FF"/>
              </a:buClr>
              <a:buSzPct val="95000"/>
              <a:buFont typeface="DavysOtherDingbats" pitchFamily="2" charset="0"/>
              <a:buChar char="E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  The </a:t>
            </a:r>
            <a:r>
              <a:rPr kumimoji="1" lang="en-US" altLang="en-US" sz="2800" i="1">
                <a:solidFill>
                  <a:srgbClr val="9FD3D7"/>
                </a:solidFill>
                <a:latin typeface="CheshireBroad" pitchFamily="2" charset="0"/>
              </a:rPr>
              <a:t>Galante style</a:t>
            </a: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Informal, decorous intimacy of peoples’ manners.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295400" y="1524000"/>
            <a:ext cx="2438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“The</a:t>
            </a:r>
            <a:b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Afternoon</a:t>
            </a:r>
            <a:b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Meal”</a:t>
            </a:r>
          </a:p>
          <a:p>
            <a:pPr algn="ctr" eaLnBrk="1" hangingPunct="1"/>
            <a:endParaRPr lang="en-US" altLang="en-US" sz="3400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Fran</a:t>
            </a:r>
            <a:r>
              <a:rPr lang="en-US" altLang="en-US" sz="3400">
                <a:solidFill>
                  <a:srgbClr val="E6C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ois Boucher</a:t>
            </a:r>
          </a:p>
          <a:p>
            <a:pPr algn="ctr" eaLnBrk="1" hangingPunct="1"/>
            <a:endParaRPr lang="en-US" altLang="en-US" sz="3400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1739</a:t>
            </a:r>
          </a:p>
        </p:txBody>
      </p:sp>
      <p:pic>
        <p:nvPicPr>
          <p:cNvPr id="122883" name="Picture 3" descr="Boucher-The Afternoon Meal-1739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4919663" cy="65532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295400" y="76200"/>
            <a:ext cx="762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  <a:t>“The Pleasures of the Ball”</a:t>
            </a:r>
            <a:b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  <a:t>Jean-Antoine Watteau, 1717</a:t>
            </a:r>
          </a:p>
        </p:txBody>
      </p:sp>
      <p:pic>
        <p:nvPicPr>
          <p:cNvPr id="75781" name="Picture 5" descr="The Pleasures of the Ball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40"/>
          <a:stretch>
            <a:fillRect/>
          </a:stretch>
        </p:blipFill>
        <p:spPr bwMode="auto">
          <a:xfrm>
            <a:off x="1143000" y="1447800"/>
            <a:ext cx="7772400" cy="5262563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295400" y="762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  <a:t>“The French Theater”</a:t>
            </a:r>
            <a:b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  <a:t>Jean-Antoine Watteau, 1714</a:t>
            </a:r>
          </a:p>
        </p:txBody>
      </p:sp>
      <p:pic>
        <p:nvPicPr>
          <p:cNvPr id="74757" name="Picture 5" descr="The French Theater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"/>
          <a:stretch>
            <a:fillRect/>
          </a:stretch>
        </p:blipFill>
        <p:spPr bwMode="auto">
          <a:xfrm>
            <a:off x="1143000" y="1295400"/>
            <a:ext cx="8001000" cy="55626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371600" y="228600"/>
            <a:ext cx="754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  <a:t>“The Delights of Life”</a:t>
            </a:r>
            <a:b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  <a:t>Jean-Antoine Watteau, 1718</a:t>
            </a:r>
          </a:p>
        </p:txBody>
      </p:sp>
      <p:pic>
        <p:nvPicPr>
          <p:cNvPr id="76805" name="Picture 5" descr="The Pleasures of Life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8001000" cy="51816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838200" y="1600200"/>
            <a:ext cx="2743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“The Swing”</a:t>
            </a:r>
          </a:p>
          <a:p>
            <a:pPr algn="ctr" eaLnBrk="1" hangingPunct="1"/>
            <a:endParaRPr lang="en-US" altLang="en-US" sz="3400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Jean</a:t>
            </a:r>
            <a:b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Honoré</a:t>
            </a:r>
            <a:b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Fragonard</a:t>
            </a:r>
          </a:p>
          <a:p>
            <a:pPr algn="ctr" eaLnBrk="1" hangingPunct="1"/>
            <a:endParaRPr lang="en-US" altLang="en-US" sz="3400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1767</a:t>
            </a:r>
          </a:p>
        </p:txBody>
      </p:sp>
      <p:pic>
        <p:nvPicPr>
          <p:cNvPr id="83976" name="Picture 8" descr="Fragonard-The Swing-1767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295400" y="152400"/>
            <a:ext cx="762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6633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5000" b="1">
                <a:solidFill>
                  <a:srgbClr val="E6CDFF"/>
                </a:solidFill>
                <a:latin typeface="CheshireBroad" pitchFamily="2" charset="0"/>
              </a:rPr>
              <a:t>Background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600200" y="1471613"/>
            <a:ext cx="716280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B250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5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Begun as a French style of interior decoration during the period that followed Louis XIV’s death.</a:t>
            </a:r>
          </a:p>
          <a:p>
            <a:pPr lvl="1">
              <a:spcBef>
                <a:spcPct val="50000"/>
              </a:spcBef>
              <a:buClr>
                <a:srgbClr val="D1A3FF"/>
              </a:buClr>
              <a:buSzPct val="95000"/>
              <a:buFont typeface="DavysOtherDingbats" pitchFamily="2" charset="0"/>
              <a:buChar char="E"/>
            </a:pPr>
            <a:r>
              <a:rPr kumimoji="1" lang="en-US" altLang="en-US" sz="2800" i="1">
                <a:solidFill>
                  <a:srgbClr val="9FD3D7"/>
                </a:solidFill>
                <a:latin typeface="CheshireBroad" pitchFamily="2" charset="0"/>
              </a:rPr>
              <a:t>Régence</a:t>
            </a:r>
            <a:r>
              <a:rPr kumimoji="1" lang="en-US" altLang="en-US" sz="2800">
                <a:solidFill>
                  <a:srgbClr val="9FD3D7"/>
                </a:solidFill>
                <a:latin typeface="CheshireBroad" pitchFamily="2" charset="0"/>
              </a:rPr>
              <a:t> Style</a:t>
            </a: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 (1715-1723)</a:t>
            </a:r>
          </a:p>
          <a:p>
            <a:pPr lvl="1">
              <a:spcBef>
                <a:spcPct val="50000"/>
              </a:spcBef>
              <a:buClr>
                <a:srgbClr val="D1A3FF"/>
              </a:buClr>
              <a:buSzPct val="95000"/>
              <a:buFont typeface="DavysOtherDingbats" pitchFamily="2" charset="0"/>
              <a:buChar char="E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Versailles society was in a temporary eclipse.</a:t>
            </a:r>
          </a:p>
          <a:p>
            <a:pPr lvl="1">
              <a:spcBef>
                <a:spcPct val="50000"/>
              </a:spcBef>
              <a:buClr>
                <a:srgbClr val="D1A3FF"/>
              </a:buClr>
              <a:buSzPct val="95000"/>
              <a:buFont typeface="DavysOtherDingbats" pitchFamily="2" charset="0"/>
              <a:buChar char="E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French power and fashion centered around the court of the Regent, Philippe d’Orleáns at the Palais-Royal in Paris.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295400" y="228600"/>
            <a:ext cx="769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200">
                <a:solidFill>
                  <a:srgbClr val="E6CDFF"/>
                </a:solidFill>
                <a:latin typeface="CheshireBroad" pitchFamily="2" charset="0"/>
              </a:rPr>
              <a:t>Jean Siméon Chardin</a:t>
            </a:r>
          </a:p>
        </p:txBody>
      </p:sp>
      <p:pic>
        <p:nvPicPr>
          <p:cNvPr id="106500" name="Picture 4" descr="Chardin-The Soap Bubble-1739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3429000" cy="34290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6" descr="Chardin-The House of Cards-1737-other one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160713" cy="38862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334000" y="1828800"/>
            <a:ext cx="358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  <a:t>“The House of Cards” </a:t>
            </a:r>
            <a:b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  <a:t>1737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600200" y="5029200"/>
            <a:ext cx="3276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  <a:t>“The Soap Bubble”</a:t>
            </a:r>
            <a:b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  <a:t>1739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6477000" y="1219200"/>
            <a:ext cx="2514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“A Young Girl</a:t>
            </a:r>
            <a:b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Reading”</a:t>
            </a:r>
          </a:p>
          <a:p>
            <a:pPr algn="ctr" eaLnBrk="1" hangingPunct="1"/>
            <a:endParaRPr lang="en-US" altLang="en-US" sz="3400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Jean</a:t>
            </a:r>
          </a:p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Honoré</a:t>
            </a:r>
          </a:p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Fragonard</a:t>
            </a:r>
          </a:p>
          <a:p>
            <a:pPr algn="ctr" eaLnBrk="1" hangingPunct="1"/>
            <a:endParaRPr lang="en-US" altLang="en-US" sz="3400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1776</a:t>
            </a:r>
          </a:p>
        </p:txBody>
      </p:sp>
      <p:pic>
        <p:nvPicPr>
          <p:cNvPr id="134147" name="Picture 3" descr="Fragonard-The Reader-1776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4679950" cy="58674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066800" y="1524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6633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300">
                <a:solidFill>
                  <a:srgbClr val="E6CDFF"/>
                </a:solidFill>
                <a:latin typeface="CheshireBroad" pitchFamily="2" charset="0"/>
              </a:rPr>
              <a:t>4.  Love of the Exotic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905000" y="1143000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B250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Oriental decorative motifs &amp; themes.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219200" y="59436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  <a:t>“Sir George Clive &amp; His Children with an Indian Maid”  by Sir Joshua Reynolds, 1765</a:t>
            </a:r>
          </a:p>
        </p:txBody>
      </p:sp>
      <p:pic>
        <p:nvPicPr>
          <p:cNvPr id="124934" name="Picture 6" descr="Joshua Reynolds-George Clive &amp; His Children with an Indian Maid-1765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5334000" cy="4037013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066800" y="1524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6633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300" i="1">
                <a:solidFill>
                  <a:srgbClr val="E6CDFF"/>
                </a:solidFill>
                <a:latin typeface="CheshireBroad" pitchFamily="2" charset="0"/>
              </a:rPr>
              <a:t>Chinoiserie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295400" y="61722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  <a:t>Louis XV-style lacquered secretary, late 18c.</a:t>
            </a:r>
          </a:p>
        </p:txBody>
      </p:sp>
      <p:pic>
        <p:nvPicPr>
          <p:cNvPr id="125958" name="Picture 6" descr="chinoiserie - lacquer desk-Louis XV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066800"/>
            <a:ext cx="3854450" cy="49149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2286000" y="1371600"/>
            <a:ext cx="5486400" cy="4038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BF7FFF"/>
                  </a:solidFill>
                  <a:round/>
                  <a:headEnd type="none" w="sm" len="sm"/>
                  <a:tailEnd type="none" w="sm" len="sm"/>
                </a:ln>
                <a:solidFill>
                  <a:srgbClr val="9FD3D7"/>
                </a:solidFill>
                <a:effectLst>
                  <a:outerShdw dist="45791" dir="3378596" algn="ctr" rotWithShape="0">
                    <a:schemeClr val="bg2"/>
                  </a:outerShdw>
                </a:effectLst>
                <a:latin typeface="CheshireBroad"/>
              </a:rPr>
              <a:t>The English</a:t>
            </a:r>
          </a:p>
          <a:p>
            <a:pPr algn="ctr"/>
            <a:r>
              <a:rPr lang="en-US" sz="3600" kern="10">
                <a:ln w="9525" cap="sq">
                  <a:solidFill>
                    <a:srgbClr val="BF7FFF"/>
                  </a:solidFill>
                  <a:round/>
                  <a:headEnd type="none" w="sm" len="sm"/>
                  <a:tailEnd type="none" w="sm" len="sm"/>
                </a:ln>
                <a:solidFill>
                  <a:srgbClr val="9FD3D7"/>
                </a:solidFill>
                <a:effectLst>
                  <a:outerShdw dist="45791" dir="3378596" algn="ctr" rotWithShape="0">
                    <a:schemeClr val="bg2"/>
                  </a:outerShdw>
                </a:effectLst>
                <a:latin typeface="CheshireBroad"/>
              </a:rPr>
              <a:t>Rococo</a:t>
            </a:r>
          </a:p>
          <a:p>
            <a:pPr algn="ctr"/>
            <a:r>
              <a:rPr lang="en-US" sz="3600" kern="10">
                <a:ln w="9525" cap="sq">
                  <a:solidFill>
                    <a:srgbClr val="BF7FFF"/>
                  </a:solidFill>
                  <a:round/>
                  <a:headEnd type="none" w="sm" len="sm"/>
                  <a:tailEnd type="none" w="sm" len="sm"/>
                </a:ln>
                <a:solidFill>
                  <a:srgbClr val="9FD3D7"/>
                </a:solidFill>
                <a:effectLst>
                  <a:outerShdw dist="45791" dir="3378596" algn="ctr" rotWithShape="0">
                    <a:schemeClr val="bg2"/>
                  </a:outerShdw>
                </a:effectLst>
                <a:latin typeface="CheshireBroad"/>
              </a:rPr>
              <a:t>Portraiturists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6248400" y="1371600"/>
            <a:ext cx="2438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“Colonel</a:t>
            </a:r>
          </a:p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St. Leger”</a:t>
            </a:r>
          </a:p>
          <a:p>
            <a:pPr algn="ctr" eaLnBrk="1" hangingPunct="1"/>
            <a:endParaRPr lang="en-US" altLang="en-US" sz="3400" b="1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Sir</a:t>
            </a:r>
          </a:p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Joshua</a:t>
            </a:r>
          </a:p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Reynolds</a:t>
            </a:r>
          </a:p>
          <a:p>
            <a:pPr algn="ctr" eaLnBrk="1" hangingPunct="1"/>
            <a:endParaRPr lang="en-US" altLang="en-US" sz="3400" b="1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1778</a:t>
            </a:r>
          </a:p>
        </p:txBody>
      </p:sp>
      <p:pic>
        <p:nvPicPr>
          <p:cNvPr id="85001" name="Picture 9" descr="Joshua Reynolds-Colonel St Leger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 b="3529"/>
          <a:stretch>
            <a:fillRect/>
          </a:stretch>
        </p:blipFill>
        <p:spPr bwMode="auto">
          <a:xfrm>
            <a:off x="1781175" y="304800"/>
            <a:ext cx="3933825" cy="63246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447800" y="609600"/>
            <a:ext cx="2971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“Colonel</a:t>
            </a:r>
          </a:p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George</a:t>
            </a:r>
            <a:b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Coussmaker,</a:t>
            </a:r>
            <a:b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Grenadier</a:t>
            </a:r>
            <a:b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Guards”</a:t>
            </a:r>
          </a:p>
          <a:p>
            <a:pPr algn="ctr" eaLnBrk="1" hangingPunct="1"/>
            <a:endParaRPr lang="en-US" altLang="en-US" sz="3400" b="1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Sir</a:t>
            </a:r>
          </a:p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Joshua</a:t>
            </a:r>
          </a:p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Reynolds</a:t>
            </a:r>
          </a:p>
          <a:p>
            <a:pPr algn="ctr" eaLnBrk="1" hangingPunct="1"/>
            <a:endParaRPr lang="en-US" altLang="en-US" sz="3400" b="1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1782</a:t>
            </a:r>
          </a:p>
        </p:txBody>
      </p:sp>
      <p:pic>
        <p:nvPicPr>
          <p:cNvPr id="107524" name="Picture 4" descr="Joshua Reynolds-Colonel George Coussmaker Grenadier Guards-178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81000"/>
            <a:ext cx="3933825" cy="61722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371600" y="3048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“Mr. &amp; Mrs. Andrews” </a:t>
            </a:r>
            <a:b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 b="1">
                <a:solidFill>
                  <a:srgbClr val="E6CDFF"/>
                </a:solidFill>
                <a:latin typeface="CheshireBroad" pitchFamily="2" charset="0"/>
              </a:rPr>
              <a:t>Thomas Gainsborough, 1750</a:t>
            </a:r>
          </a:p>
        </p:txBody>
      </p:sp>
      <p:pic>
        <p:nvPicPr>
          <p:cNvPr id="90118" name="Picture 6" descr="Gainsborough-Mr &amp; Mrs Andrews-1750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5"/>
          <a:stretch>
            <a:fillRect/>
          </a:stretch>
        </p:blipFill>
        <p:spPr bwMode="auto">
          <a:xfrm>
            <a:off x="1371600" y="1858963"/>
            <a:ext cx="7620000" cy="4465637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6324600" y="1295400"/>
            <a:ext cx="274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b="1">
                <a:solidFill>
                  <a:srgbClr val="E6CDFF"/>
                </a:solidFill>
                <a:latin typeface="CheshireBroad" pitchFamily="2" charset="0"/>
              </a:rPr>
              <a:t>“Portrait </a:t>
            </a:r>
            <a:br>
              <a:rPr lang="en-US" altLang="en-US" sz="3200" b="1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200" b="1">
                <a:solidFill>
                  <a:srgbClr val="E6CDFF"/>
                </a:solidFill>
                <a:latin typeface="CheshireBroad" pitchFamily="2" charset="0"/>
              </a:rPr>
              <a:t>of a Lady in Blue”</a:t>
            </a:r>
          </a:p>
          <a:p>
            <a:pPr algn="ctr" eaLnBrk="1" hangingPunct="1"/>
            <a:endParaRPr lang="en-US" altLang="en-US" sz="3200" b="1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200" b="1">
                <a:solidFill>
                  <a:srgbClr val="E6CDFF"/>
                </a:solidFill>
                <a:latin typeface="CheshireBroad" pitchFamily="2" charset="0"/>
              </a:rPr>
              <a:t>Thomas Gainsborough</a:t>
            </a:r>
          </a:p>
          <a:p>
            <a:pPr algn="ctr" eaLnBrk="1" hangingPunct="1"/>
            <a:endParaRPr lang="en-US" altLang="en-US" sz="3200" b="1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200" b="1">
                <a:solidFill>
                  <a:srgbClr val="E6CDFF"/>
                </a:solidFill>
                <a:latin typeface="CheshireBroad" pitchFamily="2" charset="0"/>
              </a:rPr>
              <a:t>1777-1779</a:t>
            </a:r>
          </a:p>
        </p:txBody>
      </p:sp>
      <p:pic>
        <p:nvPicPr>
          <p:cNvPr id="91143" name="Picture 7" descr="Gainsborough-Portrait of a Lady in Blue-1777-79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4891088" cy="57912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219200" y="1371600"/>
            <a:ext cx="2895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b="1">
                <a:solidFill>
                  <a:srgbClr val="E6CDFF"/>
                </a:solidFill>
                <a:latin typeface="CheshireBroad" pitchFamily="2" charset="0"/>
              </a:rPr>
              <a:t>“Mary,</a:t>
            </a:r>
          </a:p>
          <a:p>
            <a:pPr algn="ctr" eaLnBrk="1" hangingPunct="1"/>
            <a:r>
              <a:rPr lang="en-US" altLang="en-US" sz="3200" b="1">
                <a:solidFill>
                  <a:srgbClr val="E6CDFF"/>
                </a:solidFill>
                <a:latin typeface="CheshireBroad" pitchFamily="2" charset="0"/>
              </a:rPr>
              <a:t>Countess Howe”</a:t>
            </a:r>
          </a:p>
          <a:p>
            <a:pPr algn="ctr" eaLnBrk="1" hangingPunct="1"/>
            <a:endParaRPr lang="en-US" altLang="en-US" sz="3200" b="1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200" b="1">
                <a:solidFill>
                  <a:srgbClr val="E6CDFF"/>
                </a:solidFill>
                <a:latin typeface="CheshireBroad" pitchFamily="2" charset="0"/>
              </a:rPr>
              <a:t>Thomas Gainsborough</a:t>
            </a:r>
          </a:p>
          <a:p>
            <a:pPr algn="ctr" eaLnBrk="1" hangingPunct="1"/>
            <a:endParaRPr lang="en-US" altLang="en-US" sz="3200" b="1">
              <a:solidFill>
                <a:srgbClr val="E6CDFF"/>
              </a:solidFill>
              <a:latin typeface="CheshireBroad" pitchFamily="2" charset="0"/>
            </a:endParaRPr>
          </a:p>
          <a:p>
            <a:pPr algn="ctr" eaLnBrk="1" hangingPunct="1"/>
            <a:r>
              <a:rPr lang="en-US" altLang="en-US" sz="3200" b="1">
                <a:solidFill>
                  <a:srgbClr val="E6CDFF"/>
                </a:solidFill>
                <a:latin typeface="CheshireBroad" pitchFamily="2" charset="0"/>
              </a:rPr>
              <a:t>Late 1760</a:t>
            </a:r>
          </a:p>
        </p:txBody>
      </p:sp>
      <p:pic>
        <p:nvPicPr>
          <p:cNvPr id="92165" name="Picture 5" descr="ho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28600"/>
            <a:ext cx="3937000" cy="64008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295400" y="152400"/>
            <a:ext cx="762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6633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5000" b="1">
                <a:solidFill>
                  <a:srgbClr val="E6CDFF"/>
                </a:solidFill>
                <a:latin typeface="CheshireBroad" pitchFamily="2" charset="0"/>
              </a:rPr>
              <a:t>Background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752600" y="1471613"/>
            <a:ext cx="693420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B250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5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Derived from the French word, </a:t>
            </a:r>
            <a:r>
              <a:rPr kumimoji="1" lang="en-US" altLang="en-US" sz="2800" i="1">
                <a:solidFill>
                  <a:srgbClr val="9FD3D7"/>
                </a:solidFill>
                <a:latin typeface="CheshireBroad" pitchFamily="2" charset="0"/>
              </a:rPr>
              <a:t>rocaille</a:t>
            </a: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, or “rock-work.”</a:t>
            </a:r>
          </a:p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The ‘softer side’ of the Baroque [or a reaction against it].</a:t>
            </a:r>
          </a:p>
          <a:p>
            <a:pPr lvl="1">
              <a:spcBef>
                <a:spcPct val="50000"/>
              </a:spcBef>
              <a:buClr>
                <a:srgbClr val="C78FFF"/>
              </a:buClr>
              <a:buSzPct val="95000"/>
              <a:buFont typeface="DavysOtherDingbats" pitchFamily="2" charset="0"/>
              <a:buChar char="E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A backlash to the darkness of the Baroque </a:t>
            </a: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  <a:sym typeface="Wingdings" panose="05000000000000000000" pitchFamily="2" charset="2"/>
              </a:rPr>
              <a:t> less formal &amp; grandiose.</a:t>
            </a:r>
          </a:p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Eventually replaced by Neo-Classicism, the artistic style of the American and French Revolutions.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791200" y="1524000"/>
            <a:ext cx="3200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500">
                <a:solidFill>
                  <a:srgbClr val="E6CDFF"/>
                </a:solidFill>
                <a:latin typeface="CheshireBroad" pitchFamily="2" charset="0"/>
              </a:rPr>
              <a:t>“The Blue Boy”</a:t>
            </a:r>
            <a:br>
              <a:rPr lang="en-US" altLang="en-US" sz="35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500">
                <a:solidFill>
                  <a:srgbClr val="E6CDFF"/>
                </a:solidFill>
                <a:latin typeface="CheshireBroad" pitchFamily="2" charset="0"/>
              </a:rPr>
              <a:t/>
            </a:r>
            <a:br>
              <a:rPr lang="en-US" altLang="en-US" sz="35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500">
                <a:solidFill>
                  <a:srgbClr val="E6CDFF"/>
                </a:solidFill>
                <a:latin typeface="CheshireBroad" pitchFamily="2" charset="0"/>
              </a:rPr>
              <a:t>Thomas Gainsborough</a:t>
            </a:r>
            <a:br>
              <a:rPr lang="en-US" altLang="en-US" sz="35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500">
                <a:solidFill>
                  <a:srgbClr val="E6CDFF"/>
                </a:solidFill>
                <a:latin typeface="CheshireBroad" pitchFamily="2" charset="0"/>
              </a:rPr>
              <a:t/>
            </a:r>
            <a:br>
              <a:rPr lang="en-US" altLang="en-US" sz="35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500">
                <a:solidFill>
                  <a:srgbClr val="E6CDFF"/>
                </a:solidFill>
                <a:latin typeface="CheshireBroad" pitchFamily="2" charset="0"/>
              </a:rPr>
              <a:t>1770</a:t>
            </a:r>
          </a:p>
        </p:txBody>
      </p:sp>
      <p:pic>
        <p:nvPicPr>
          <p:cNvPr id="88072" name="Picture 8" descr="Gainsborough-The Blue Boy-1770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533400"/>
            <a:ext cx="4032250" cy="58674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WordArt 2"/>
          <p:cNvSpPr>
            <a:spLocks noChangeArrowheads="1" noChangeShapeType="1" noTextEdit="1"/>
          </p:cNvSpPr>
          <p:nvPr/>
        </p:nvSpPr>
        <p:spPr bwMode="auto">
          <a:xfrm>
            <a:off x="2133600" y="1905000"/>
            <a:ext cx="5867400" cy="3276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BF7FFF"/>
                  </a:solidFill>
                  <a:round/>
                  <a:headEnd type="none" w="sm" len="sm"/>
                  <a:tailEnd type="none" w="sm" len="sm"/>
                </a:ln>
                <a:solidFill>
                  <a:srgbClr val="9FD3D7"/>
                </a:solidFill>
                <a:effectLst>
                  <a:outerShdw dist="45791" dir="3378596" algn="ctr" rotWithShape="0">
                    <a:schemeClr val="bg2"/>
                  </a:outerShdw>
                </a:effectLst>
                <a:latin typeface="CheshireBroad"/>
              </a:rPr>
              <a:t>Rococo</a:t>
            </a:r>
          </a:p>
          <a:p>
            <a:pPr algn="ctr"/>
            <a:r>
              <a:rPr lang="en-US" sz="3600" kern="10">
                <a:ln w="9525" cap="sq">
                  <a:solidFill>
                    <a:srgbClr val="BF7FFF"/>
                  </a:solidFill>
                  <a:round/>
                  <a:headEnd type="none" w="sm" len="sm"/>
                  <a:tailEnd type="none" w="sm" len="sm"/>
                </a:ln>
                <a:solidFill>
                  <a:srgbClr val="9FD3D7"/>
                </a:solidFill>
                <a:effectLst>
                  <a:outerShdw dist="45791" dir="3378596" algn="ctr" rotWithShape="0">
                    <a:schemeClr val="bg2"/>
                  </a:outerShdw>
                </a:effectLst>
                <a:latin typeface="CheshireBroad"/>
              </a:rPr>
              <a:t>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371600" y="76200"/>
            <a:ext cx="754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800">
                <a:solidFill>
                  <a:srgbClr val="E6CDFF"/>
                </a:solidFill>
                <a:latin typeface="CheshireBroad" pitchFamily="2" charset="0"/>
              </a:rPr>
              <a:t>Portal of the </a:t>
            </a:r>
            <a:r>
              <a:rPr lang="en-US" altLang="en-US" sz="3800" i="1">
                <a:solidFill>
                  <a:srgbClr val="E6CDFF"/>
                </a:solidFill>
                <a:latin typeface="CheshireBroad" pitchFamily="2" charset="0"/>
              </a:rPr>
              <a:t>Hospicio de San Fernando</a:t>
            </a:r>
            <a:r>
              <a:rPr lang="en-US" altLang="en-US" sz="3800">
                <a:solidFill>
                  <a:srgbClr val="E6CDFF"/>
                </a:solidFill>
                <a:latin typeface="CheshireBroad" pitchFamily="2" charset="0"/>
              </a:rPr>
              <a:t> in Madrid, 1722  </a:t>
            </a:r>
          </a:p>
        </p:txBody>
      </p:sp>
      <p:pic>
        <p:nvPicPr>
          <p:cNvPr id="129030" name="Picture 6" descr="Roc arch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0" b="13937"/>
          <a:stretch>
            <a:fillRect/>
          </a:stretch>
        </p:blipFill>
        <p:spPr bwMode="auto">
          <a:xfrm>
            <a:off x="1524000" y="1771650"/>
            <a:ext cx="3200400" cy="470535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Picture 7" descr="Portal of the Hospicio de San Fernando-Madrid-1722-Pedro de Ribera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3500" b="3847"/>
          <a:stretch>
            <a:fillRect/>
          </a:stretch>
        </p:blipFill>
        <p:spPr bwMode="auto">
          <a:xfrm>
            <a:off x="5181600" y="1524000"/>
            <a:ext cx="3579813" cy="51816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295400" y="762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800">
                <a:solidFill>
                  <a:srgbClr val="E6CDFF"/>
                </a:solidFill>
                <a:latin typeface="CheshireBroad" pitchFamily="2" charset="0"/>
              </a:rPr>
              <a:t>Abbey of Ettal (Interior) </a:t>
            </a:r>
            <a:br>
              <a:rPr lang="en-US" altLang="en-US" sz="38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800">
                <a:solidFill>
                  <a:srgbClr val="E6CDFF"/>
                </a:solidFill>
                <a:latin typeface="CheshireBroad" pitchFamily="2" charset="0"/>
              </a:rPr>
              <a:t>Oberammergau, 1750</a:t>
            </a:r>
          </a:p>
        </p:txBody>
      </p:sp>
      <p:pic>
        <p:nvPicPr>
          <p:cNvPr id="132101" name="Picture 5" descr="Abbey of Ettal-Oberammergau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781800" cy="508635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066800" y="3048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800">
                <a:solidFill>
                  <a:srgbClr val="E6CDFF"/>
                </a:solidFill>
                <a:latin typeface="CheshireBroad" pitchFamily="2" charset="0"/>
              </a:rPr>
              <a:t>The Basilica at Ottobeueren, Bavaria</a:t>
            </a:r>
          </a:p>
        </p:txBody>
      </p:sp>
      <p:pic>
        <p:nvPicPr>
          <p:cNvPr id="87046" name="Picture 6" descr="Basilica at Ottobeuren - Bavaria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7010400" cy="5260975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oa9586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1674813" cy="38862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2895600" y="91440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5000">
                <a:solidFill>
                  <a:srgbClr val="E6CDFF"/>
                </a:solidFill>
                <a:latin typeface="CheshireBroad" pitchFamily="2" charset="0"/>
              </a:rPr>
              <a:t>Rococo</a:t>
            </a:r>
            <a:br>
              <a:rPr lang="en-US" altLang="en-US" sz="50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5000">
                <a:solidFill>
                  <a:srgbClr val="E6CDFF"/>
                </a:solidFill>
                <a:latin typeface="CheshireBroad" pitchFamily="2" charset="0"/>
              </a:rPr>
              <a:t>Furniture</a:t>
            </a:r>
          </a:p>
        </p:txBody>
      </p:sp>
      <p:pic>
        <p:nvPicPr>
          <p:cNvPr id="93192" name="Picture 8" descr="Rococo clock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159000" cy="28448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3" name="Picture 9" descr="chippendale-rococo-mirror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612900" cy="24003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4" name="Picture 10" descr="oa82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3019425" cy="31242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371600" y="22860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400">
                <a:solidFill>
                  <a:srgbClr val="E6CDFF"/>
                </a:solidFill>
                <a:latin typeface="CheshireBroad" pitchFamily="2" charset="0"/>
              </a:rPr>
              <a:t>A Rococo Hairdo</a:t>
            </a:r>
          </a:p>
        </p:txBody>
      </p:sp>
      <p:pic>
        <p:nvPicPr>
          <p:cNvPr id="105477" name="Picture 5" descr="Rococo Hairdo-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/>
          <a:stretch>
            <a:fillRect/>
          </a:stretch>
        </p:blipFill>
        <p:spPr bwMode="auto">
          <a:xfrm>
            <a:off x="5394325" y="1524000"/>
            <a:ext cx="3521075" cy="49530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6" descr="Rococo Hairdo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1389" r="2003"/>
          <a:stretch>
            <a:fillRect/>
          </a:stretch>
        </p:blipFill>
        <p:spPr bwMode="auto">
          <a:xfrm>
            <a:off x="1447800" y="1524000"/>
            <a:ext cx="3557588" cy="49530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3716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900">
                <a:solidFill>
                  <a:srgbClr val="E6CDFF"/>
                </a:solidFill>
                <a:latin typeface="CheshireBroad" pitchFamily="2" charset="0"/>
              </a:rPr>
              <a:t>“Marriage a La Mode”</a:t>
            </a:r>
            <a:br>
              <a:rPr lang="en-US" altLang="en-US" sz="39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900">
                <a:solidFill>
                  <a:srgbClr val="E6CDFF"/>
                </a:solidFill>
                <a:latin typeface="CheshireBroad" pitchFamily="2" charset="0"/>
              </a:rPr>
              <a:t>William Hogarth, 1745</a:t>
            </a:r>
          </a:p>
        </p:txBody>
      </p:sp>
      <p:pic>
        <p:nvPicPr>
          <p:cNvPr id="104451" name="Picture 3" descr="Marriage a La Mode - Hogarth - anti-Rococo-1745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81138"/>
            <a:ext cx="6096000" cy="4691062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447800" y="62484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B250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An anti-Rococo statement.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371600" y="381000"/>
            <a:ext cx="739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6633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5000">
                <a:solidFill>
                  <a:srgbClr val="E6CDFF"/>
                </a:solidFill>
                <a:latin typeface="CheshireBroad" pitchFamily="2" charset="0"/>
              </a:rPr>
              <a:t>Artistic Style</a:t>
            </a:r>
            <a:r>
              <a:rPr lang="en-US" altLang="en-US" sz="5000">
                <a:solidFill>
                  <a:srgbClr val="E6CD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eshireBroad" pitchFamily="2" charset="0"/>
              </a:rPr>
              <a:t>  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828800" y="1701800"/>
            <a:ext cx="6858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B250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Light, elaborate, decorative.</a:t>
            </a:r>
            <a:b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</a:br>
            <a:endParaRPr kumimoji="1" lang="en-US" altLang="en-US" sz="2800">
              <a:solidFill>
                <a:schemeClr val="bg1"/>
              </a:solidFill>
              <a:latin typeface="CheshireBroad" pitchFamily="2" charset="0"/>
            </a:endParaRPr>
          </a:p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The Rococo palette, softer and paler [pastels] than the rich primary colors and dark tonalities of the Baroque style.</a:t>
            </a:r>
            <a:b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</a:br>
            <a:endParaRPr kumimoji="1" lang="en-US" altLang="en-US" sz="2800">
              <a:solidFill>
                <a:schemeClr val="bg1"/>
              </a:solidFill>
              <a:latin typeface="CheshireBroad" pitchFamily="2" charset="0"/>
            </a:endParaRPr>
          </a:p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Ornate and fussy details.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3048000" y="1676400"/>
            <a:ext cx="4114800" cy="3810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BF7FFF"/>
                  </a:solidFill>
                  <a:round/>
                  <a:headEnd type="none" w="sm" len="sm"/>
                  <a:tailEnd type="none" w="sm" len="sm"/>
                </a:ln>
                <a:solidFill>
                  <a:srgbClr val="9FD3D7"/>
                </a:solidFill>
                <a:effectLst>
                  <a:outerShdw dist="45791" dir="3378596" algn="ctr" rotWithShape="0">
                    <a:schemeClr val="bg2"/>
                  </a:outerShdw>
                </a:effectLst>
                <a:latin typeface="CheshireBroad"/>
              </a:rPr>
              <a:t>Rococo</a:t>
            </a:r>
          </a:p>
          <a:p>
            <a:pPr algn="ctr"/>
            <a:r>
              <a:rPr lang="en-US" sz="3600" kern="10">
                <a:ln w="9525" cap="sq">
                  <a:solidFill>
                    <a:srgbClr val="BF7FFF"/>
                  </a:solidFill>
                  <a:round/>
                  <a:headEnd type="none" w="sm" len="sm"/>
                  <a:tailEnd type="none" w="sm" len="sm"/>
                </a:ln>
                <a:solidFill>
                  <a:srgbClr val="9FD3D7"/>
                </a:solidFill>
                <a:effectLst>
                  <a:outerShdw dist="45791" dir="3378596" algn="ctr" rotWithShape="0">
                    <a:schemeClr val="bg2"/>
                  </a:outerShdw>
                </a:effectLst>
                <a:latin typeface="CheshireBroad"/>
              </a:rPr>
              <a:t>Artistic</a:t>
            </a:r>
          </a:p>
          <a:p>
            <a:pPr algn="ctr"/>
            <a:r>
              <a:rPr lang="en-US" sz="3600" kern="10">
                <a:ln w="9525" cap="sq">
                  <a:solidFill>
                    <a:srgbClr val="BF7FFF"/>
                  </a:solidFill>
                  <a:round/>
                  <a:headEnd type="none" w="sm" len="sm"/>
                  <a:tailEnd type="none" w="sm" len="sm"/>
                </a:ln>
                <a:solidFill>
                  <a:srgbClr val="9FD3D7"/>
                </a:solidFill>
                <a:effectLst>
                  <a:outerShdw dist="45791" dir="3378596" algn="ctr" rotWithShape="0">
                    <a:schemeClr val="bg2"/>
                  </a:outerShdw>
                </a:effectLst>
                <a:latin typeface="CheshireBroad"/>
              </a:rPr>
              <a:t>Themes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066800" y="2286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6633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300">
                <a:solidFill>
                  <a:srgbClr val="E6CDFF"/>
                </a:solidFill>
                <a:latin typeface="CheshireBroad" pitchFamily="2" charset="0"/>
              </a:rPr>
              <a:t>1.  Fantasy &amp; Wistful Nostalgia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486400" y="1978025"/>
            <a:ext cx="34290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B250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An emphasis on ultra beauty and nature.</a:t>
            </a:r>
          </a:p>
          <a:p>
            <a:pPr>
              <a:spcBef>
                <a:spcPct val="50000"/>
              </a:spcBef>
              <a:buClr>
                <a:srgbClr val="FFDB77"/>
              </a:buClr>
              <a:buSzPct val="95000"/>
              <a:buFont typeface="DaOth" pitchFamily="2" charset="0"/>
              <a:buChar char="@"/>
            </a:pPr>
            <a:r>
              <a:rPr kumimoji="1" lang="en-US" altLang="en-US" sz="2800">
                <a:solidFill>
                  <a:schemeClr val="bg1"/>
                </a:solidFill>
                <a:latin typeface="CheshireBroad" pitchFamily="2" charset="0"/>
              </a:rPr>
              <a:t>Classical gods and goddesses.</a:t>
            </a:r>
          </a:p>
        </p:txBody>
      </p:sp>
      <p:pic>
        <p:nvPicPr>
          <p:cNvPr id="111620" name="Picture 4" descr="e3_3_3_3b_french_sculpture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371600"/>
            <a:ext cx="3502025" cy="51054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105400" y="5334000"/>
            <a:ext cx="289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  <a:t>“Winter” by</a:t>
            </a:r>
          </a:p>
          <a:p>
            <a:pPr eaLnBrk="1" hangingPunct="1"/>
            <a: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  <a:t>Etienne-Maurice</a:t>
            </a:r>
          </a:p>
          <a:p>
            <a:pPr eaLnBrk="1" hangingPunct="1"/>
            <a:r>
              <a:rPr lang="en-US" altLang="en-US" sz="2400" b="1">
                <a:solidFill>
                  <a:srgbClr val="E6CDFF"/>
                </a:solidFill>
                <a:latin typeface="Comic Sans MS" panose="030F0702030302020204" pitchFamily="66" charset="0"/>
              </a:rPr>
              <a:t>Falconet, 1771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19200" y="1600200"/>
            <a:ext cx="3048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“The Triumph </a:t>
            </a:r>
            <a:b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of Venus”</a:t>
            </a:r>
            <a:b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/>
            </a:r>
            <a:b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François Boucher, </a:t>
            </a:r>
            <a:b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400">
                <a:solidFill>
                  <a:srgbClr val="E6CDFF"/>
                </a:solidFill>
                <a:latin typeface="CheshireBroad" pitchFamily="2" charset="0"/>
              </a:rPr>
              <a:t>1740</a:t>
            </a:r>
          </a:p>
        </p:txBody>
      </p:sp>
      <p:pic>
        <p:nvPicPr>
          <p:cNvPr id="27656" name="Picture 8" descr="The Triumph of Venus (detail)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576763" cy="64008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066800" y="76200"/>
            <a:ext cx="8077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6633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  <a:t>“Vulcan Presenting Venus with Arms for Aeneas” by Francois Boucher, 1757</a:t>
            </a:r>
          </a:p>
        </p:txBody>
      </p:sp>
      <p:pic>
        <p:nvPicPr>
          <p:cNvPr id="118787" name="Picture 3" descr="Boucher-Vulcan Presenting Venus with Arms for Aeneas-1757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8001000" cy="54864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295400" y="228600"/>
            <a:ext cx="762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  <a:t>“The Rape of Europa”</a:t>
            </a:r>
            <a:b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</a:br>
            <a:r>
              <a:rPr lang="en-US" altLang="en-US" sz="3600">
                <a:solidFill>
                  <a:srgbClr val="E6CDFF"/>
                </a:solidFill>
                <a:latin typeface="CheshireBroad" pitchFamily="2" charset="0"/>
              </a:rPr>
              <a:t>Giovanni Domenico Ferretti, 1720-40</a:t>
            </a:r>
          </a:p>
        </p:txBody>
      </p:sp>
      <p:pic>
        <p:nvPicPr>
          <p:cNvPr id="115715" name="Picture 3" descr="Ferretti-The Rape of Europa-1720-40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8077200" cy="5334000"/>
          </a:xfrm>
          <a:prstGeom prst="rect">
            <a:avLst/>
          </a:prstGeom>
          <a:noFill/>
          <a:ln w="9525">
            <a:solidFill>
              <a:srgbClr val="D49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uisXIV-jewels-TealBack">
  <a:themeElements>
    <a:clrScheme name="LouisXIV-jewels-TealBa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uisXIV-jewels-TealB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ouisXIV-jewels-TealB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uisXIV-jewels-TealB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uisXIV-jewels-TealB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uisXIV-jewels-TealB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uisXIV-jewels-TealB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uisXIV-jewels-TealB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uisXIV-jewels-TealB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uisXIV-jewels-TealB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uisXIV-jewels-TealB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uisXIV-jewels-TealB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uisXIV-jewels-TealB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uisXIV-jewels-TealB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458</Words>
  <Application>Microsoft Office PowerPoint</Application>
  <PresentationFormat>On-screen Show (4:3)</PresentationFormat>
  <Paragraphs>145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Wingdings</vt:lpstr>
      <vt:lpstr>DaOth</vt:lpstr>
      <vt:lpstr>Arial</vt:lpstr>
      <vt:lpstr>Times New Roman</vt:lpstr>
      <vt:lpstr>Comic Sans MS</vt:lpstr>
      <vt:lpstr>CheshireBroad</vt:lpstr>
      <vt:lpstr>DavysOtherDingbats</vt:lpstr>
      <vt:lpstr>LouisXIV-jewels-TealBack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Rococo Art &amp; Architecture</dc:title>
  <dc:creator>Susan M. Pojer</dc:creator>
  <cp:lastModifiedBy>Braun Christine</cp:lastModifiedBy>
  <cp:revision>104</cp:revision>
  <cp:lastPrinted>1601-01-01T00:00:00Z</cp:lastPrinted>
  <dcterms:created xsi:type="dcterms:W3CDTF">2003-10-06T01:03:31Z</dcterms:created>
  <dcterms:modified xsi:type="dcterms:W3CDTF">2016-01-08T18:51:30Z</dcterms:modified>
</cp:coreProperties>
</file>