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68" r:id="rId4"/>
    <p:sldId id="269" r:id="rId5"/>
    <p:sldId id="267" r:id="rId6"/>
    <p:sldId id="266" r:id="rId7"/>
    <p:sldId id="265" r:id="rId8"/>
    <p:sldId id="257" r:id="rId9"/>
    <p:sldId id="259" r:id="rId10"/>
    <p:sldId id="284" r:id="rId11"/>
    <p:sldId id="270" r:id="rId12"/>
    <p:sldId id="258" r:id="rId13"/>
    <p:sldId id="262" r:id="rId14"/>
    <p:sldId id="282" r:id="rId15"/>
    <p:sldId id="288" r:id="rId16"/>
    <p:sldId id="272" r:id="rId17"/>
    <p:sldId id="287" r:id="rId18"/>
    <p:sldId id="260" r:id="rId19"/>
    <p:sldId id="278" r:id="rId20"/>
    <p:sldId id="276" r:id="rId21"/>
    <p:sldId id="277" r:id="rId22"/>
    <p:sldId id="275" r:id="rId23"/>
    <p:sldId id="274" r:id="rId24"/>
    <p:sldId id="280" r:id="rId25"/>
    <p:sldId id="281" r:id="rId26"/>
    <p:sldId id="283" r:id="rId27"/>
    <p:sldId id="264" r:id="rId28"/>
    <p:sldId id="271" r:id="rId29"/>
    <p:sldId id="285" r:id="rId30"/>
    <p:sldId id="286" r:id="rId31"/>
    <p:sldId id="279" r:id="rId32"/>
    <p:sldId id="289" r:id="rId33"/>
  </p:sldIdLst>
  <p:sldSz cx="9144000" cy="6858000" type="screen4x3"/>
  <p:notesSz cx="6858000" cy="9144000"/>
  <p:embeddedFontLst>
    <p:embeddedFont>
      <p:font typeface="Spirit Medium" panose="020B0604020202020204" pitchFamily="34" charset="0"/>
      <p:regular r:id="rId35"/>
    </p:embeddedFont>
    <p:embeddedFont>
      <p:font typeface="Map Symbols" panose="02020603050405020304" pitchFamily="18" charset="0"/>
      <p:regular r:id="rId36"/>
    </p:embeddedFont>
    <p:embeddedFont>
      <p:font typeface="BlackChancery" panose="020B0604020202020204" pitchFamily="2" charset="0"/>
      <p:regular r:id="rId37"/>
    </p:embeddedFont>
    <p:embeddedFont>
      <p:font typeface="Comic Sans MS" panose="030F0702030302020204" pitchFamily="66" charset="0"/>
      <p:regular r:id="rId38"/>
      <p:bold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EFF"/>
    <a:srgbClr val="0099CC"/>
    <a:srgbClr val="66CCFF"/>
    <a:srgbClr val="FFFF00"/>
    <a:srgbClr val="D5EAFF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88750FE6-0204-4064-BD2E-FBF1B2D01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6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2D717-3140-4E9B-ACC6-150001EEA34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34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DF435-6339-4311-BEDE-D0B93EF795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9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43A8D-91E4-4A29-A2A8-B235D5DA073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9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6471E-EA44-4F52-B524-3A9DD76D239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2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03C7C-3153-458A-9DDA-E312274F66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6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91B4D-9F67-4988-9D28-EAAF78A0EFF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1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7C058-CCC8-4FFC-81F6-2FECDB1A077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803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7BCD7-B1CD-43FD-A722-8A067A20892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6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3D253-91BA-421D-B5C6-CC88A915DD1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36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FE67-4749-4317-AF75-208F161C88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58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E699D-3170-4762-99D6-F1B75574F20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2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8DF41-A0D5-4433-AFCA-B1B5D52437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86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A6DFD-FB38-45AC-8B76-3013AB9E88C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6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FA615-6F17-4DA7-8B7E-E38F21B28B3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60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6DECC-698F-4C62-BE1E-F79C301E789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39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133FC-3EB3-49A8-A217-3B3706773E7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22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F2804-2ED3-4CD1-9695-32F4D82D87B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34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3602B-5D20-4C53-AEF7-DB49E51A0B1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41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FD1C2-08A2-4A7B-9B88-A15E6ADA5BF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21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C35EE-AFFF-44B9-96F8-4DFA1641CBA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94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F7A2E-75F5-4B10-AB4B-0E167FB61AD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94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DD68D-3247-43D4-8049-AB08CB67244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4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1334A-84E3-49FA-A53E-5B8C38468A3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17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D7439-F1B1-48A2-9B33-1929E94E204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634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2D827-E3E7-47E4-9982-A4D99161CE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694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B9839-6F8C-4892-8BC1-E0B83050E7A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0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42C3E-3CBD-4477-9238-62B40684603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6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3D21D-FAF5-4532-B69E-A24C49BEF49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5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C01CC-9006-4112-B747-B6C3198587A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32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30F71-1792-4B6E-8234-43E73D9CE64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3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135B4-96BB-4C4F-B3A9-8145D441143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4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5C7EA-FD16-4A93-978E-25C24C9B44D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2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3C5AE-FDBE-4C17-9E28-DFF6937AA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6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4053-895D-470E-A5C2-EFFB19CAB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60B4-3CE5-4D96-9F34-2A97A6A7A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4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EA0FE-DA88-4C83-AB7F-A233DC163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4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03C4E-6C93-4065-AA9E-54D39E860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B923-3F57-4C2B-8830-927CB32FA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6A60C-5614-448B-98CD-EA5F0D9FC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50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E3398-2C36-42E5-8ACB-32D5CBF3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6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9567-DF3B-486A-AA21-FF19CCF7A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7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39479-0E5A-4130-AE02-01A90F8A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74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E868D-4792-4E1B-BB26-7D24917C8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89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798E5C2E-C7D6-4A3D-885D-29B5D52D30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76400" y="228600"/>
            <a:ext cx="6096000" cy="546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Challenges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to the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>“Concert” System:</a:t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  <a:t/>
            </a:r>
            <a:br>
              <a:rPr lang="en-US" altLang="en-US" sz="5600">
                <a:solidFill>
                  <a:srgbClr val="FF0000"/>
                </a:solidFill>
                <a:latin typeface="BlackChancery" pitchFamily="2" charset="0"/>
              </a:rPr>
            </a:br>
            <a:r>
              <a:rPr lang="en-US" altLang="en-US" sz="3600">
                <a:solidFill>
                  <a:srgbClr val="FF0000"/>
                </a:solidFill>
                <a:latin typeface="BlackChancery" pitchFamily="2" charset="0"/>
              </a:rPr>
              <a:t>The 1820s-1830 Revolutions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5867400"/>
            <a:ext cx="5181600" cy="955675"/>
          </a:xfrm>
          <a:prstGeom prst="rect">
            <a:avLst/>
          </a:prstGeom>
          <a:noFill/>
          <a:ln w="9525">
            <a:solidFill>
              <a:srgbClr val="5DAE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5DAEFF"/>
                </a:solidFill>
                <a:latin typeface="Arial" panose="020B0604020202020204" pitchFamily="34" charset="0"/>
              </a:rPr>
              <a:t>More Revolutions: From the White Album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Greek Revolution - 1821</a:t>
            </a:r>
          </a:p>
        </p:txBody>
      </p:sp>
      <p:pic>
        <p:nvPicPr>
          <p:cNvPr id="33795" name="Picture 3" descr="Greek Revolution of 182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77100" cy="5291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53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Greek Independence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4953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“Eastern Question”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 i="1">
                <a:solidFill>
                  <a:srgbClr val="FFFF00"/>
                </a:solidFill>
              </a:rPr>
              <a:t>Hetairia Philike</a:t>
            </a:r>
            <a:r>
              <a:rPr lang="en-US" altLang="en-US" sz="2200">
                <a:solidFill>
                  <a:schemeClr val="bg1"/>
                </a:solidFill>
              </a:rPr>
              <a:t>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 a secret </a:t>
            </a:r>
            <a:b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</a:b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society that inspired an uprising against the Turks in 1821.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Pan-Hellenism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1827  </a:t>
            </a:r>
            <a:r>
              <a:rPr lang="en-US" altLang="en-US" sz="2200">
                <a:solidFill>
                  <a:srgbClr val="FFFF00"/>
                </a:solidFill>
                <a:sym typeface="Spirit Medium" pitchFamily="34" charset="0"/>
              </a:rPr>
              <a:t>Battle of Navarino</a:t>
            </a:r>
            <a:endParaRPr lang="en-US" altLang="en-US" sz="2200">
              <a:solidFill>
                <a:srgbClr val="FFFF00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Br, Fr, Rus destroyed the Ottoman-Egyptian fleet.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1828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 Rus declared war </a:t>
            </a:r>
            <a:b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</a:b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             on the turks.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1829  </a:t>
            </a:r>
            <a:r>
              <a:rPr lang="en-US" altLang="en-US" sz="2200">
                <a:solidFill>
                  <a:srgbClr val="FFFF00"/>
                </a:solidFill>
                <a:sym typeface="Spirit Medium" pitchFamily="34" charset="0"/>
              </a:rPr>
              <a:t>Treaty of Adrianople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1830  Greece declared an independent nation [</a:t>
            </a:r>
            <a:r>
              <a:rPr lang="en-US" altLang="en-US" sz="2200">
                <a:solidFill>
                  <a:srgbClr val="FFFF00"/>
                </a:solidFill>
                <a:sym typeface="Spirit Medium" pitchFamily="34" charset="0"/>
              </a:rPr>
              <a:t>Treaty of</a:t>
            </a:r>
            <a:r>
              <a:rPr lang="en-US" altLang="en-US" sz="2200" b="0">
                <a:solidFill>
                  <a:srgbClr val="FFFF00"/>
                </a:solidFill>
                <a:sym typeface="Spirit Medium" pitchFamily="34" charset="0"/>
              </a:rPr>
              <a:t> London</a:t>
            </a:r>
            <a:r>
              <a:rPr lang="en-US" altLang="en-US" sz="2200" b="0">
                <a:solidFill>
                  <a:schemeClr val="bg1"/>
                </a:solidFill>
                <a:sym typeface="Spirit Medium" pitchFamily="34" charset="0"/>
              </a:rPr>
              <a:t>].</a:t>
            </a:r>
            <a:endParaRPr lang="en-US" altLang="en-US" sz="2200" b="0">
              <a:solidFill>
                <a:schemeClr val="bg1"/>
              </a:solidFill>
            </a:endParaRPr>
          </a:p>
        </p:txBody>
      </p:sp>
      <p:pic>
        <p:nvPicPr>
          <p:cNvPr id="18436" name="Picture 4" descr="Greece on the Ruins of Missolonght - Delacroix - 1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50925"/>
            <a:ext cx="3232150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5927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FFFF00"/>
                </a:solidFill>
                <a:latin typeface="Arial" panose="020B0604020202020204" pitchFamily="34" charset="0"/>
              </a:rPr>
              <a:t>Greece on the Ruins of Missilonghi</a:t>
            </a: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 by Delacroix, 1827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Lord Byron – Martyr in Greece</a:t>
            </a:r>
          </a:p>
        </p:txBody>
      </p:sp>
      <p:pic>
        <p:nvPicPr>
          <p:cNvPr id="4100" name="Picture 4" descr="Thomas Phillips-Portrait of Lord Byron-181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9700"/>
            <a:ext cx="6934200" cy="5067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Decembrist Uprising - 1825</a:t>
            </a:r>
          </a:p>
        </p:txBody>
      </p:sp>
      <p:pic>
        <p:nvPicPr>
          <p:cNvPr id="8198" name="Picture 6" descr="Kolman_decembrist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3663"/>
            <a:ext cx="7315200" cy="496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058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Russian upper class had come into contact with western liberal ideas during the Napoleonic Wars.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Late November, 1825 </a:t>
            </a:r>
            <a:r>
              <a:rPr lang="en-US" altLang="en-US" sz="2500">
                <a:solidFill>
                  <a:schemeClr val="bg1"/>
                </a:solidFill>
                <a:sym typeface="Spirit Medium" pitchFamily="34" charset="0"/>
              </a:rPr>
              <a:t> Czar Alexander I died suddenly.</a:t>
            </a:r>
            <a:endParaRPr lang="en-US" altLang="en-US" sz="250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200">
                <a:solidFill>
                  <a:schemeClr val="bg1"/>
                </a:solidFill>
              </a:rPr>
              <a:t>He had no direct heir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 dynastic crisis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>
                <a:solidFill>
                  <a:schemeClr val="bg1"/>
                </a:solidFill>
              </a:rPr>
              <a:t>Constantine </a:t>
            </a:r>
            <a:r>
              <a:rPr lang="en-US" altLang="en-US" sz="1900">
                <a:solidFill>
                  <a:schemeClr val="bg1"/>
                </a:solidFill>
                <a:sym typeface="Spirit Medium" pitchFamily="34" charset="0"/>
              </a:rPr>
              <a:t> married a woman, not of royal blood.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>
                <a:solidFill>
                  <a:schemeClr val="bg1"/>
                </a:solidFill>
                <a:sym typeface="Spirit Medium" pitchFamily="34" charset="0"/>
              </a:rPr>
              <a:t>Nicholas  named by Alexander I as his heir before his </a:t>
            </a:r>
            <a:br>
              <a:rPr lang="en-US" altLang="en-US" sz="1900">
                <a:solidFill>
                  <a:schemeClr val="bg1"/>
                </a:solidFill>
                <a:sym typeface="Spirit Medium" pitchFamily="34" charset="0"/>
              </a:rPr>
            </a:br>
            <a:r>
              <a:rPr lang="en-US" altLang="en-US" sz="1900">
                <a:solidFill>
                  <a:schemeClr val="bg1"/>
                </a:solidFill>
                <a:sym typeface="Spirit Medium" pitchFamily="34" charset="0"/>
              </a:rPr>
              <a:t>                  death.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900">
                <a:solidFill>
                  <a:schemeClr val="bg1"/>
                </a:solidFill>
                <a:sym typeface="Spirit Medium" pitchFamily="34" charset="0"/>
              </a:rPr>
              <a:t>Russian troops were to take an oath of allegiance to Nicholas, who was less popular than Constantine [Nicholas was seen as more reactionary].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200">
                <a:solidFill>
                  <a:schemeClr val="bg1"/>
                </a:solidFill>
              </a:rPr>
              <a:t>December 26, 1825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 a Moscow regiment marched into the Senate Square in St. Petersburg and refused to take the oath.</a:t>
            </a:r>
            <a:endParaRPr lang="en-US" altLang="en-US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Decembrist Revolt, 1825</a:t>
            </a:r>
            <a:endParaRPr lang="en-US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058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</a:rPr>
              <a:t>They wanted Constantine.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</a:rPr>
              <a:t>Nicholas ordered the cavalry and artillery to attack the insurgents.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Over 60 were killed.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5 plotters were executed.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Over 100 insurgents were exiled to Siberia.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 u="sng">
                <a:solidFill>
                  <a:schemeClr val="bg1"/>
                </a:solidFill>
              </a:rPr>
              <a:t>Results</a:t>
            </a:r>
            <a:r>
              <a:rPr lang="en-US" altLang="en-US" sz="240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The first rebellion in modern Russian history where the rebels had specific political goals.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In their martyrdom, the Decembrists came to symbolize the dreams/ideals of all Russian liberals.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Nicholas was determined that his power would never again come into question </a:t>
            </a:r>
            <a:r>
              <a:rPr lang="en-US" altLang="en-US" sz="2100">
                <a:solidFill>
                  <a:schemeClr val="bg1"/>
                </a:solidFill>
                <a:sym typeface="Spirit Medium" pitchFamily="34" charset="0"/>
              </a:rPr>
              <a:t> he was terrified of change!</a:t>
            </a:r>
            <a:endParaRPr lang="en-US" altLang="en-US" sz="2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Decembrist Uprising - 1825</a:t>
            </a:r>
          </a:p>
        </p:txBody>
      </p:sp>
      <p:pic>
        <p:nvPicPr>
          <p:cNvPr id="20484" name="Picture 4" descr="Czar Nicholas I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00" b="9467"/>
          <a:stretch>
            <a:fillRect/>
          </a:stretch>
        </p:blipFill>
        <p:spPr bwMode="auto">
          <a:xfrm>
            <a:off x="838200" y="1066800"/>
            <a:ext cx="4003675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63087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Nicholas I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86400" y="2209800"/>
            <a:ext cx="32004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Orthodoxy</a:t>
            </a:r>
            <a:br>
              <a:rPr lang="en-US" altLang="en-US" sz="3200" b="0">
                <a:solidFill>
                  <a:schemeClr val="bg1"/>
                </a:solidFill>
              </a:rPr>
            </a:br>
            <a:endParaRPr lang="en-US" altLang="en-US" sz="32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Autocracy</a:t>
            </a:r>
            <a:br>
              <a:rPr lang="en-US" altLang="en-US" sz="3200" b="0">
                <a:solidFill>
                  <a:schemeClr val="bg1"/>
                </a:solidFill>
              </a:rPr>
            </a:br>
            <a:endParaRPr lang="en-US" altLang="en-US" sz="3200" b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3200" b="0">
                <a:solidFill>
                  <a:schemeClr val="bg1"/>
                </a:solidFill>
              </a:rPr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1830 Revolutions</a:t>
            </a:r>
          </a:p>
        </p:txBody>
      </p:sp>
      <p:pic>
        <p:nvPicPr>
          <p:cNvPr id="36868" name="Picture 4" descr="map-Revols of 1820s &amp; 1830s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15200" cy="517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657600" y="31305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038600" y="24447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4572000" y="381635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48400" y="25971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5334000" y="320675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534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France: The “Restoration” Era </a:t>
            </a:r>
            <a:b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(1815-1830)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5029200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France emerged from the chaos of its revolutionary period as the most liberal large state in Europe.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Louis XVIII governed France as a Constitutional monarch.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He agreed to observe the  </a:t>
            </a:r>
            <a:r>
              <a:rPr lang="en-US" altLang="en-US" sz="2000">
                <a:solidFill>
                  <a:srgbClr val="FFFF00"/>
                </a:solidFill>
              </a:rPr>
              <a:t>1814 “Charter”</a:t>
            </a:r>
            <a:r>
              <a:rPr lang="en-US" altLang="en-US" sz="2000">
                <a:solidFill>
                  <a:schemeClr val="bg1"/>
                </a:solidFill>
              </a:rPr>
              <a:t> or Constitution of the Restoration period.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</a:rPr>
              <a:t>Limited royal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</a:rPr>
              <a:t>Granted legislative power.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</a:rPr>
              <a:t>Protected civil rights.</a:t>
            </a:r>
          </a:p>
          <a:p>
            <a:pPr lvl="2">
              <a:spcBef>
                <a:spcPct val="50000"/>
              </a:spcBef>
              <a:buClr>
                <a:srgbClr val="0066CC"/>
              </a:buClr>
              <a:buSzPct val="130000"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</a:rPr>
              <a:t>Upheld the Napoleon Code.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10200" y="6019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Louis XVIII  (r. 1814-1824)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00200"/>
            <a:ext cx="3225800" cy="4143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Ultras</a:t>
            </a:r>
            <a:endParaRPr lang="en-US" altLang="en-US" sz="3600">
              <a:solidFill>
                <a:srgbClr val="FF0000"/>
              </a:solidFill>
              <a:latin typeface="Map Symbols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62400" y="914400"/>
            <a:ext cx="50292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France was divided by those who had accepted the ideals of the Fr. Revolution and those who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The Count of Artois was the leader of the “Ultra-Royalists”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1815</a:t>
            </a:r>
            <a:r>
              <a:rPr lang="en-US" altLang="en-US" sz="2300">
                <a:solidFill>
                  <a:schemeClr val="bg1"/>
                </a:solidFill>
                <a:sym typeface="Spirit Medium" pitchFamily="34" charset="0"/>
              </a:rPr>
              <a:t> </a:t>
            </a:r>
            <a:r>
              <a:rPr lang="en-US" altLang="en-US" sz="2300">
                <a:solidFill>
                  <a:srgbClr val="FFFF00"/>
                </a:solidFill>
                <a:sym typeface="Spirit Medium" pitchFamily="34" charset="0"/>
              </a:rPr>
              <a:t>“White Terror”</a:t>
            </a:r>
            <a:endParaRPr lang="en-US" altLang="en-US" sz="2300">
              <a:solidFill>
                <a:srgbClr val="FFFF00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Royalist mobs killed 1000s of former revolutionaries.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300">
                <a:solidFill>
                  <a:schemeClr val="bg1"/>
                </a:solidFill>
              </a:rPr>
              <a:t>1816 elections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The Ultras were rejected in the Chamber of Deputies election in favor of a moderate royalist majority dependent on middle class support.</a:t>
            </a:r>
            <a:endParaRPr lang="en-US" altLang="en-US" sz="2300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The Count of Artois,</a:t>
            </a:r>
            <a:b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the future King Charles X  (r. 1824-1830)</a:t>
            </a:r>
          </a:p>
        </p:txBody>
      </p:sp>
      <p:pic>
        <p:nvPicPr>
          <p:cNvPr id="26629" name="Picture 5" descr="149583~Charles-of-France-1757-1836-Count-of-Artois-Future-Charles-X-King-of-France-Count of Artoi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4572" r="5704" b="8571"/>
          <a:stretch>
            <a:fillRect/>
          </a:stretch>
        </p:blipFill>
        <p:spPr bwMode="auto">
          <a:xfrm>
            <a:off x="457200" y="1295400"/>
            <a:ext cx="3024188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An Evaluation of the Congress of Vienna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6962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401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The Congress of Vienna was criticized for ignoring the liberal &amp; nationalist aspirations of so many peoples.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The leading statesmen at Vienna underestimated the new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nationalism and liberalism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generated by the French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Not until the unification of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Germany in 1870-71 was the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balance of power upset.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Not until World War I did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Europe have another general war.</a:t>
            </a:r>
          </a:p>
        </p:txBody>
      </p:sp>
      <p:pic>
        <p:nvPicPr>
          <p:cNvPr id="10245" name="Picture 5" descr="German Revolutionarie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432050" cy="3148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France:  Conservative Backlash</a:t>
            </a:r>
            <a:endParaRPr lang="en-US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</a:rPr>
              <a:t>1820 </a:t>
            </a:r>
            <a:r>
              <a:rPr lang="en-US" altLang="en-US" sz="2400">
                <a:solidFill>
                  <a:schemeClr val="bg1"/>
                </a:solidFill>
                <a:sym typeface="Spirit Medium" pitchFamily="34" charset="0"/>
              </a:rPr>
              <a:t>the Duke of Berri, son of Artois, was murdered.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  <a:sym typeface="Spirit Medium" pitchFamily="34" charset="0"/>
              </a:rPr>
              <a:t>Royalists blamed the left.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  <a:sym typeface="Spirit Medium" pitchFamily="34" charset="0"/>
              </a:rPr>
              <a:t>Louis XVIII moved the govt. more to the right</a:t>
            </a:r>
            <a:endParaRPr lang="en-US" altLang="en-US" sz="240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Changes in electoral laws narrowed the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</a:rPr>
              <a:t>Censorship was imposed.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</a:rPr>
              <a:t>Liberals were driven out of legal political life and into illegal activities.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400">
                <a:solidFill>
                  <a:schemeClr val="bg1"/>
                </a:solidFill>
              </a:rPr>
              <a:t>1823</a:t>
            </a:r>
            <a:r>
              <a:rPr lang="en-US" altLang="en-US" sz="2400">
                <a:solidFill>
                  <a:schemeClr val="bg1"/>
                </a:solidFill>
                <a:sym typeface="Spirit Medium" pitchFamily="34" charset="0"/>
              </a:rPr>
              <a:t> triumph of reactionary forces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SzPct val="130000"/>
              <a:buFont typeface="Spirit Medium" pitchFamily="34" charset="0"/>
              <a:buChar char="§"/>
            </a:pPr>
            <a:r>
              <a:rPr lang="en-US" altLang="en-US" sz="2000">
                <a:solidFill>
                  <a:schemeClr val="bg1"/>
                </a:solidFill>
                <a:sym typeface="Spirit Medium" pitchFamily="34" charset="0"/>
              </a:rPr>
              <a:t>Fr troops were authorized by the Concert of Europe to crush the Spanish Revolution and restore another Bourbon ruler, Ferdinand VII, to the throne there.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King Charles X of France  (r. 1824-1830)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935038"/>
            <a:ext cx="84582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7488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u="sng">
                <a:solidFill>
                  <a:schemeClr val="bg1"/>
                </a:solidFill>
              </a:rPr>
              <a:t>His Goals</a:t>
            </a:r>
            <a:r>
              <a:rPr lang="en-US" altLang="en-US" sz="230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Lessen the influence of the middle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Limit the right to vote.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Put the clergy back in charge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of education.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Public money used to pay nobles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for the loss of their lands during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the Fr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300" u="sng">
                <a:solidFill>
                  <a:schemeClr val="bg1"/>
                </a:solidFill>
              </a:rPr>
              <a:t>His Program</a:t>
            </a:r>
            <a:r>
              <a:rPr lang="en-US" altLang="en-US" sz="230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Attack the 1814 Charter.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Control the press.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Dismiss the Chamber of Deputies when it turned against him.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Appointed an ultra-reactionary as his first minister.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1143000"/>
            <a:ext cx="2984500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324350" y="7175500"/>
            <a:ext cx="456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endParaRPr lang="en-US" alt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700">
                <a:solidFill>
                  <a:schemeClr val="bg1"/>
                </a:solidFill>
              </a:rPr>
              <a:t>1830 Election brought in another liberal majority.</a:t>
            </a:r>
            <a:br>
              <a:rPr lang="en-US" altLang="en-US" sz="2700">
                <a:solidFill>
                  <a:schemeClr val="bg1"/>
                </a:solidFill>
              </a:rPr>
            </a:br>
            <a:endParaRPr lang="en-US" altLang="en-US" sz="27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700">
                <a:solidFill>
                  <a:srgbClr val="FFFF00"/>
                </a:solidFill>
              </a:rPr>
              <a:t>July Ordinances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300">
                <a:solidFill>
                  <a:schemeClr val="bg1"/>
                </a:solidFill>
              </a:rPr>
              <a:t>He dissolved the entire parliament.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300">
                <a:solidFill>
                  <a:schemeClr val="bg1"/>
                </a:solidFill>
              </a:rPr>
              <a:t>Strict censorship imposed.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300">
                <a:solidFill>
                  <a:schemeClr val="bg1"/>
                </a:solidFill>
              </a:rPr>
              <a:t>Changed the voting laws so that the government in the future could be assured of a conservative victory.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2400" y="381000"/>
            <a:ext cx="8991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King Charles X of France  r. 1824-1830</a:t>
            </a:r>
            <a:endParaRPr lang="en-US" altLang="en-US">
              <a:solidFill>
                <a:srgbClr val="FF0000"/>
              </a:solidFill>
              <a:latin typeface="Map Symbol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To the Barracades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sym typeface="Spirit Medium" pitchFamily="34" charset="0"/>
              </a:rPr>
              <a:t> Revolution, Again!!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4" descr="Delacoix's  Libert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96000" cy="501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Workers, students and some of the middle class call for a Republic!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Louis Philippe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sym typeface="Spirit Medium" pitchFamily="34" charset="0"/>
              </a:rPr>
              <a:t> The “Citizen King”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943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Duke of Orleans.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Relative of the Bourbons, but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had stayed clear of the </a:t>
            </a:r>
            <a:r>
              <a:rPr lang="en-US" altLang="en-US" sz="2200" i="1">
                <a:solidFill>
                  <a:schemeClr val="bg1"/>
                </a:solidFill>
              </a:rPr>
              <a:t>Ultras</a:t>
            </a:r>
            <a:r>
              <a:rPr lang="en-US" altLang="en-US" sz="220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Lead a thoroughly bourgeois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 u="sng">
                <a:solidFill>
                  <a:schemeClr val="bg1"/>
                </a:solidFill>
              </a:rPr>
              <a:t>His Program</a:t>
            </a:r>
            <a:r>
              <a:rPr lang="en-US" altLang="en-US" sz="2200">
                <a:solidFill>
                  <a:schemeClr val="bg1"/>
                </a:solidFill>
              </a:rPr>
              <a:t>:</a:t>
            </a:r>
            <a:endParaRPr lang="en-US" altLang="en-US" sz="2200">
              <a:solidFill>
                <a:srgbClr val="FFFF00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Property qualifications reduced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enough to double eligible voters.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Press censorship abolished.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The King ruled </a:t>
            </a:r>
            <a:r>
              <a:rPr lang="en-US" altLang="en-US" sz="1900" i="1">
                <a:solidFill>
                  <a:schemeClr val="bg1"/>
                </a:solidFill>
              </a:rPr>
              <a:t>by the will of the </a:t>
            </a:r>
            <a:br>
              <a:rPr lang="en-US" altLang="en-US" sz="1900" i="1">
                <a:solidFill>
                  <a:schemeClr val="bg1"/>
                </a:solidFill>
              </a:rPr>
            </a:br>
            <a:r>
              <a:rPr lang="en-US" altLang="en-US" sz="1900" i="1">
                <a:solidFill>
                  <a:schemeClr val="bg1"/>
                </a:solidFill>
              </a:rPr>
              <a:t>people, </a:t>
            </a:r>
            <a:r>
              <a:rPr lang="en-US" altLang="en-US" sz="1900" i="1" u="sng">
                <a:solidFill>
                  <a:schemeClr val="bg1"/>
                </a:solidFill>
              </a:rPr>
              <a:t>not</a:t>
            </a:r>
            <a:r>
              <a:rPr lang="en-US" altLang="en-US" sz="1900" i="1">
                <a:solidFill>
                  <a:schemeClr val="bg1"/>
                </a:solidFill>
              </a:rPr>
              <a:t> by the will of God.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The Fr Revolution’s tricolor </a:t>
            </a:r>
            <a:br>
              <a:rPr lang="en-US" altLang="en-US" sz="1900">
                <a:solidFill>
                  <a:schemeClr val="bg1"/>
                </a:solidFill>
              </a:rPr>
            </a:br>
            <a:r>
              <a:rPr lang="en-US" altLang="en-US" sz="1900">
                <a:solidFill>
                  <a:schemeClr val="bg1"/>
                </a:solidFill>
              </a:rPr>
              <a:t>replaced the Bourbon flag.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government was now under the control of the wealthy middle class.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638800" y="63087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(r. 1830-1848)</a:t>
            </a:r>
          </a:p>
        </p:txBody>
      </p:sp>
      <p:pic>
        <p:nvPicPr>
          <p:cNvPr id="28679" name="Picture 7" descr="Louis-Philippe_de_Bourbon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/>
          <a:stretch>
            <a:fillRect/>
          </a:stretch>
        </p:blipFill>
        <p:spPr bwMode="auto">
          <a:xfrm>
            <a:off x="5486400" y="1066800"/>
            <a:ext cx="3429000" cy="5137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Louis Philippe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sym typeface="Spirit Medium" pitchFamily="34" charset="0"/>
              </a:rPr>
              <a:t> The “Citizen King”</a:t>
            </a:r>
            <a:endParaRPr lang="en-US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4876800" cy="556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His government ignored the needs and demands of the workers in the cities.</a:t>
            </a:r>
            <a:endParaRPr lang="en-US" altLang="en-US" sz="2200">
              <a:solidFill>
                <a:srgbClr val="FFFF00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They were seen as another nuisance and source of possible disorder.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July, 1832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 an uprising in Paris was put down by force and 800 were killed or wounded.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1834  </a:t>
            </a:r>
            <a:r>
              <a:rPr lang="en-US" altLang="en-US" sz="2200">
                <a:solidFill>
                  <a:srgbClr val="FFFF00"/>
                </a:solidFill>
                <a:sym typeface="Spirit Medium" pitchFamily="34" charset="0"/>
              </a:rPr>
              <a:t>Silk workers strike in Lyon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 was crushed.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Seething underclass.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Was seen as a violation of the status quo set down at the Congress of Vienna.</a:t>
            </a:r>
          </a:p>
        </p:txBody>
      </p:sp>
      <p:pic>
        <p:nvPicPr>
          <p:cNvPr id="29702" name="Picture 6" descr="caricature  of Louis Phillip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429000" cy="455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Louis-Philippe_de_Bourb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8486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Louis-Philippe_de_Bourb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01000"/>
            <a:ext cx="3552825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7912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A caricature of</a:t>
            </a:r>
            <a:b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Louis Philippe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Belgian Independence, 1830</a:t>
            </a:r>
            <a:endParaRPr lang="en-US" altLang="en-US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first to follow the lead of France.</a:t>
            </a:r>
            <a:endParaRPr lang="en-US" altLang="en-US" sz="220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Its union with Holland after the Congress of Vienna had not proved successful.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There had been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very little popular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agitation for Belgian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nationalism before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1830  seldom had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nationalism arisen so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suddenly.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Map Symbols" pitchFamily="18" charset="0"/>
              <a:buChar char="4"/>
            </a:pP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Wide cultural </a:t>
            </a:r>
            <a:b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altLang="en-US" sz="2200">
                <a:solidFill>
                  <a:schemeClr val="bg1"/>
                </a:solidFill>
                <a:sym typeface="Wingdings" panose="05000000000000000000" pitchFamily="2" charset="2"/>
              </a:rPr>
              <a:t>differences:</a:t>
            </a:r>
            <a:endParaRPr lang="en-US" altLang="en-US" sz="220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North </a:t>
            </a:r>
            <a:r>
              <a:rPr lang="en-US" altLang="en-US" sz="1900">
                <a:solidFill>
                  <a:schemeClr val="bg1"/>
                </a:solidFill>
                <a:sym typeface="Wingdings" panose="05000000000000000000" pitchFamily="2" charset="2"/>
              </a:rPr>
              <a:t> Dutch  Protestant  seafarers and traders.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altLang="en-US" sz="1900">
                <a:solidFill>
                  <a:schemeClr val="bg1"/>
                </a:solidFill>
                <a:sym typeface="Wingdings" panose="05000000000000000000" pitchFamily="2" charset="2"/>
              </a:rPr>
              <a:t>South  French  Catholic  farmers and individual workers</a:t>
            </a:r>
            <a:r>
              <a:rPr lang="en-US" altLang="en-US" sz="1900" b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en-US" altLang="en-US" sz="1900" b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48" name="Picture 4" descr="map-creation of Belgium-1831-39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Belgian Revolution - 1830</a:t>
            </a:r>
          </a:p>
        </p:txBody>
      </p:sp>
      <p:pic>
        <p:nvPicPr>
          <p:cNvPr id="11268" name="Picture 4" descr="Belgian Revolutio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7620000" cy="5276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334963"/>
            <a:ext cx="899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 Stirring of Polish Nationalism - 1830</a:t>
            </a:r>
          </a:p>
        </p:txBody>
      </p:sp>
      <p:pic>
        <p:nvPicPr>
          <p:cNvPr id="19463" name="Picture 7" descr="Polish Upri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620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 Stirring of Polish Nationalism - 1830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174750"/>
            <a:ext cx="8458200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bloodiest struggle of the 1830 revolutions.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Poles in and around Warsaw gain a special status by the Congress of Vienna within the Russian Empire.</a:t>
            </a:r>
            <a:endParaRPr lang="en-US" altLang="en-US" sz="2200">
              <a:solidFill>
                <a:srgbClr val="FFFF00"/>
              </a:solidFill>
            </a:endParaRP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Their own constitution.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Local autonomy granted in 1818.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After Tsar Alexander I dies, the Poles became restless under the tyrannical rule of Tsar Nicholas I.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Polish intellectuals were deeply influenced by Romanticism.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Rumors reached Poland that Nicholas I was planning to use Polish troops to put down the revolutions in France and Belgium.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Several Polish secret societies rebelled.</a:t>
            </a:r>
            <a:endParaRPr lang="en-US" altLang="en-US" sz="2200">
              <a:solidFill>
                <a:schemeClr val="bg1"/>
              </a:solidFill>
              <a:sym typeface="Spirit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The “Concert” of Europe System Established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960563"/>
            <a:ext cx="807720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900">
                <a:solidFill>
                  <a:schemeClr val="bg1"/>
                </a:solidFill>
              </a:rPr>
              <a:t>The principle of collective security was established.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500">
                <a:solidFill>
                  <a:schemeClr val="bg1"/>
                </a:solidFill>
              </a:rPr>
              <a:t>The Congress of Aix-la-Chapelle [1816]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500">
                <a:solidFill>
                  <a:schemeClr val="bg1"/>
                </a:solidFill>
              </a:rPr>
              <a:t>The Congress of Troppau [1820]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500">
                <a:solidFill>
                  <a:schemeClr val="bg1"/>
                </a:solidFill>
              </a:rPr>
              <a:t>The Congress of Laibach [1821]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500">
                <a:solidFill>
                  <a:schemeClr val="bg1"/>
                </a:solidFill>
              </a:rPr>
              <a:t>The Congress of Verona [1822]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900">
                <a:solidFill>
                  <a:schemeClr val="bg1"/>
                </a:solidFill>
              </a:rPr>
              <a:t>Their goal was to define and monitor the status quo.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 Stirring of Polish Nationalism - 1830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1534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702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Had the Poles been united, this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revolt might have been successful.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200">
                <a:solidFill>
                  <a:schemeClr val="bg1"/>
                </a:solidFill>
              </a:rPr>
              <a:t>But, the revolutionaries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were split into moderates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and radicals.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The Poles had hoped that Fr &amp;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Eng would come to their aid,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but they didn’t.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>
                <a:solidFill>
                  <a:schemeClr val="bg1"/>
                </a:solidFill>
              </a:rPr>
              <a:t>Even so, it took the Russian army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a year to suppress this rebellion.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200" i="1" u="sng">
                <a:solidFill>
                  <a:schemeClr val="bg1"/>
                </a:solidFill>
              </a:rPr>
              <a:t>The irony</a:t>
            </a:r>
            <a:r>
              <a:rPr lang="en-US" altLang="en-US" sz="2200">
                <a:solidFill>
                  <a:schemeClr val="bg1"/>
                </a:solidFill>
              </a:rPr>
              <a:t>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 by drawing the Russian army to Warsaw for almost a year, the Poles may well have kept Nicholas I from answering Holland’s call for help in suppressing the Belgian Revolt.</a:t>
            </a:r>
            <a:endParaRPr lang="en-US" altLang="en-US" sz="1900">
              <a:solidFill>
                <a:schemeClr val="bg1"/>
              </a:solidFill>
            </a:endParaRPr>
          </a:p>
        </p:txBody>
      </p:sp>
      <p:pic>
        <p:nvPicPr>
          <p:cNvPr id="35844" name="Picture 4" descr="Polish uprising against Russia - 1830-31 - b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371600"/>
            <a:ext cx="2695575" cy="358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Europe in 1830</a:t>
            </a:r>
          </a:p>
        </p:txBody>
      </p:sp>
      <p:pic>
        <p:nvPicPr>
          <p:cNvPr id="27651" name="Picture 3" descr="map-Europe in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008063"/>
            <a:ext cx="71374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The Results of the 1820s-1830 Revolutions?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53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605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>
                <a:solidFill>
                  <a:schemeClr val="bg1"/>
                </a:solidFill>
              </a:rPr>
              <a:t>The Concert of Europe provided for a recovery of Europe after the long years of Revolution and Napoleonic Wars.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>
                <a:solidFill>
                  <a:schemeClr val="bg1"/>
                </a:solidFill>
              </a:rPr>
              <a:t>The conservatives did NOT reverse ALL of the reforms put in place by the French Revolution.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>
                <a:solidFill>
                  <a:schemeClr val="bg1"/>
                </a:solidFill>
              </a:rPr>
              <a:t>Liberalism would challenge the conservative plan for European peace and law and order.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anose="05000000000000000000" pitchFamily="2" charset="2"/>
              <a:buAutoNum type="arabicPeriod"/>
            </a:pPr>
            <a:r>
              <a:rPr lang="en-US" altLang="en-US" sz="2200">
                <a:solidFill>
                  <a:schemeClr val="bg1"/>
                </a:solidFill>
              </a:rPr>
              <a:t>These revolutions were successful only in W. Europe: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Their success was in their popular support.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1900">
                <a:solidFill>
                  <a:schemeClr val="bg1"/>
                </a:solidFill>
              </a:rPr>
              <a:t>Middle class lead, aided by the urban lower classes.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Spirit Medium" pitchFamily="34" charset="0"/>
              <a:buAutoNum type="arabicPeriod"/>
            </a:pPr>
            <a:r>
              <a:rPr lang="en-US" altLang="en-US" sz="2200">
                <a:solidFill>
                  <a:schemeClr val="bg1"/>
                </a:solidFill>
              </a:rPr>
              <a:t>The successful revolutions had benefited the middle 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2200">
                <a:solidFill>
                  <a:schemeClr val="bg1"/>
                </a:solidFill>
              </a:rPr>
              <a:t>class </a:t>
            </a: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 the workers, who had done so much of the rioting and fighting, were left with empty hands!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Spirit Medium" pitchFamily="34" charset="0"/>
              <a:buAutoNum type="arabicPeriod"/>
            </a:pPr>
            <a:r>
              <a:rPr lang="en-US" altLang="en-US" sz="2200">
                <a:solidFill>
                  <a:schemeClr val="bg1"/>
                </a:solidFill>
                <a:sym typeface="Spirit Medium" pitchFamily="34" charset="0"/>
              </a:rPr>
              <a:t>Therefore, these revolutions left much unfinished &amp; a seething, unsatisfied working class.</a:t>
            </a:r>
            <a:endParaRPr lang="en-US" altLang="en-US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Congress of Verona</a:t>
            </a:r>
          </a:p>
        </p:txBody>
      </p:sp>
      <p:pic>
        <p:nvPicPr>
          <p:cNvPr id="17412" name="Picture 4" descr="Congress of Veron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38200"/>
            <a:ext cx="7905750" cy="581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19</a:t>
            </a:r>
            <a:r>
              <a:rPr lang="en-US" altLang="en-US" sz="4400" baseline="30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 Conservatism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772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Conservatism arose in reaction to liberalism &amp; became a popular alternative for those who were frightened by the violence unleashed by the French Revolution.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Early conservatism was allied to the restored monarchical governments of Austria, Prussia, and France.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Support for conservatism: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Came from the traditional ruling class.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Also supported by the peasants.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Supported by Romantic writers,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conservatives believed in order, society </a:t>
            </a:r>
            <a:br>
              <a:rPr lang="en-US" altLang="en-US" sz="2500">
                <a:solidFill>
                  <a:schemeClr val="bg1"/>
                </a:solidFill>
              </a:rPr>
            </a:br>
            <a:r>
              <a:rPr lang="en-US" altLang="en-US" sz="2500">
                <a:solidFill>
                  <a:schemeClr val="bg1"/>
                </a:solidFill>
              </a:rPr>
              <a:t>and the state, faith, and tradition.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489075" cy="1971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</a:rPr>
              <a:t>Characteristics of Conservatism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1027113"/>
            <a:ext cx="8077200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4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Conservatives viewed history as a continuum.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The basis of society is organic, not contractual.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Stability &amp; longevity, not progress and change, mark a good society.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The only legitimate sources of political authority were God and history.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They rejected the “social contract” theory.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Conservatives believed that self-interests do not lead to social harmony, but to social conflict.</a:t>
            </a:r>
          </a:p>
          <a:p>
            <a:pPr lvl="1">
              <a:spcBef>
                <a:spcPct val="50000"/>
              </a:spcBef>
              <a:buClr>
                <a:srgbClr val="FFFF00"/>
              </a:buClr>
              <a:buFont typeface="Spirit Medium" pitchFamily="34" charset="0"/>
              <a:buChar char="§"/>
            </a:pPr>
            <a:r>
              <a:rPr lang="en-US" altLang="en-US" sz="2100">
                <a:solidFill>
                  <a:schemeClr val="bg1"/>
                </a:solidFill>
              </a:rPr>
              <a:t>Denounced individualism and natural rights</a:t>
            </a:r>
            <a:r>
              <a:rPr lang="en-US" altLang="en-US" sz="250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4"/>
            </a:pPr>
            <a:r>
              <a:rPr lang="en-US" altLang="en-US" sz="2500">
                <a:solidFill>
                  <a:schemeClr val="bg1"/>
                </a:solidFill>
              </a:rPr>
              <a:t>To conservatives, society was hierarchical.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610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19</a:t>
            </a:r>
            <a:r>
              <a:rPr lang="en-US" altLang="en-US" sz="3600" baseline="30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 Latin American Independence Movements</a:t>
            </a:r>
          </a:p>
        </p:txBody>
      </p:sp>
      <p:pic>
        <p:nvPicPr>
          <p:cNvPr id="12291" name="Picture 3" descr="map-Latin American Independence, 1804-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0198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Revolutionary Movements in the Early 19</a:t>
            </a:r>
            <a:r>
              <a:rPr lang="en-US" altLang="en-US" sz="3600" baseline="30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3075" name="Picture 3" descr="map-Revolutionary Movements of the 18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9700"/>
            <a:ext cx="6019800" cy="544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057400" y="4953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71800" y="5105400"/>
            <a:ext cx="16764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486400" y="54102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172200" y="1676400"/>
            <a:ext cx="1295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57800" y="3352800"/>
            <a:ext cx="34290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Independence Movements</a:t>
            </a:r>
            <a:b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in the Balkans</a:t>
            </a:r>
          </a:p>
        </p:txBody>
      </p:sp>
      <p:pic>
        <p:nvPicPr>
          <p:cNvPr id="5123" name="Picture 3" descr="map-Nationalistic Movements in the Balkans, 1815-183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90963" cy="624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505200" y="1676400"/>
            <a:ext cx="1219200" cy="76200"/>
          </a:xfrm>
          <a:prstGeom prst="line">
            <a:avLst/>
          </a:prstGeom>
          <a:noFill/>
          <a:ln w="38100">
            <a:solidFill>
              <a:srgbClr val="5DAEFF"/>
            </a:solidFill>
            <a:round/>
            <a:headEnd/>
            <a:tailEnd type="triangle" w="med" len="med"/>
          </a:ln>
          <a:effectLst>
            <a:outerShdw dist="40161" dir="11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0480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5DAEFF"/>
                </a:solidFill>
                <a:latin typeface="Arial" panose="020B0604020202020204" pitchFamily="34" charset="0"/>
              </a:rPr>
              <a:t>Wallachia &amp; Moldavia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1155</Words>
  <Application>Microsoft Office PowerPoint</Application>
  <PresentationFormat>On-screen Show (4:3)</PresentationFormat>
  <Paragraphs>202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Wingdings</vt:lpstr>
      <vt:lpstr>Spirit Medium</vt:lpstr>
      <vt:lpstr>Arial</vt:lpstr>
      <vt:lpstr>Map Symbols</vt:lpstr>
      <vt:lpstr>BlackChancery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the 1820s to 1830</dc:title>
  <dc:creator>Ms. Susan M. Pojer</dc:creator>
  <cp:lastModifiedBy>Braun Christine</cp:lastModifiedBy>
  <cp:revision>79</cp:revision>
  <dcterms:created xsi:type="dcterms:W3CDTF">2006-02-14T16:48:39Z</dcterms:created>
  <dcterms:modified xsi:type="dcterms:W3CDTF">2016-01-08T21:48:46Z</dcterms:modified>
</cp:coreProperties>
</file>