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98" r:id="rId3"/>
    <p:sldId id="299" r:id="rId4"/>
    <p:sldId id="300" r:id="rId5"/>
    <p:sldId id="301" r:id="rId6"/>
    <p:sldId id="279" r:id="rId7"/>
    <p:sldId id="277" r:id="rId8"/>
    <p:sldId id="303" r:id="rId9"/>
    <p:sldId id="275" r:id="rId10"/>
    <p:sldId id="291" r:id="rId11"/>
    <p:sldId id="263" r:id="rId12"/>
    <p:sldId id="272" r:id="rId13"/>
    <p:sldId id="302" r:id="rId14"/>
    <p:sldId id="283" r:id="rId15"/>
    <p:sldId id="282" r:id="rId16"/>
    <p:sldId id="304" r:id="rId17"/>
    <p:sldId id="305" r:id="rId18"/>
    <p:sldId id="306" r:id="rId19"/>
    <p:sldId id="284" r:id="rId20"/>
    <p:sldId id="278" r:id="rId21"/>
    <p:sldId id="307" r:id="rId22"/>
    <p:sldId id="308" r:id="rId23"/>
    <p:sldId id="294" r:id="rId24"/>
    <p:sldId id="310" r:id="rId25"/>
    <p:sldId id="260" r:id="rId26"/>
    <p:sldId id="265" r:id="rId27"/>
    <p:sldId id="311" r:id="rId28"/>
    <p:sldId id="281" r:id="rId29"/>
    <p:sldId id="268" r:id="rId30"/>
    <p:sldId id="313" r:id="rId31"/>
    <p:sldId id="316" r:id="rId32"/>
    <p:sldId id="314" r:id="rId33"/>
    <p:sldId id="271" r:id="rId34"/>
    <p:sldId id="292" r:id="rId35"/>
    <p:sldId id="315" r:id="rId36"/>
    <p:sldId id="318" r:id="rId37"/>
    <p:sldId id="319" r:id="rId38"/>
    <p:sldId id="293" r:id="rId39"/>
    <p:sldId id="262" r:id="rId40"/>
    <p:sldId id="322" r:id="rId41"/>
    <p:sldId id="323" r:id="rId42"/>
    <p:sldId id="267" r:id="rId43"/>
    <p:sldId id="324" r:id="rId44"/>
    <p:sldId id="266" r:id="rId45"/>
    <p:sldId id="309" r:id="rId46"/>
    <p:sldId id="326" r:id="rId47"/>
    <p:sldId id="325" r:id="rId48"/>
    <p:sldId id="327" r:id="rId49"/>
    <p:sldId id="328" r:id="rId50"/>
    <p:sldId id="329" r:id="rId51"/>
    <p:sldId id="295" r:id="rId52"/>
    <p:sldId id="320" r:id="rId53"/>
    <p:sldId id="269" r:id="rId54"/>
    <p:sldId id="296" r:id="rId55"/>
    <p:sldId id="273" r:id="rId56"/>
    <p:sldId id="270" r:id="rId57"/>
    <p:sldId id="321" r:id="rId58"/>
    <p:sldId id="330" r:id="rId59"/>
  </p:sldIdLst>
  <p:sldSz cx="9144000" cy="6858000" type="screen4x3"/>
  <p:notesSz cx="6858000" cy="9144000"/>
  <p:embeddedFontLst>
    <p:embeddedFont>
      <p:font typeface="Albemarle Demo" panose="020B0604020202020204" pitchFamily="2" charset="0"/>
      <p:regular r:id="rId62"/>
    </p:embeddedFont>
    <p:embeddedFont>
      <p:font typeface="Cut Outs for 3D FX" panose="020B0604020202020204" pitchFamily="2" charset="0"/>
      <p:regular r:id="rId63"/>
    </p:embeddedFont>
    <p:embeddedFont>
      <p:font typeface="Broadway BT" panose="020B0604020202020204" pitchFamily="82" charset="0"/>
      <p:regular r:id="rId64"/>
    </p:embeddedFont>
    <p:embeddedFont>
      <p:font typeface="Comic Sans MS" panose="030F0702030302020204" pitchFamily="66" charset="0"/>
      <p:regular r:id="rId65"/>
      <p:bold r:id="rId66"/>
    </p:embeddedFont>
    <p:embeddedFont>
      <p:font typeface="Lombardic Narrow" panose="020B0604020202020204" pitchFamily="2" charset="0"/>
      <p:regular r:id="rId67"/>
    </p:embeddedFont>
    <p:embeddedFont>
      <p:font typeface="Broadway" panose="04040905080B02020502" pitchFamily="82" charset="0"/>
      <p:regular r:id="rId6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bemarle Demo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bemarle Demo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bemarle Demo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bemarle Demo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bemarle Demo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lbemarle Demo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lbemarle Demo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lbemarle Demo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lbemarle Demo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2952A3"/>
    <a:srgbClr val="FF0000"/>
    <a:srgbClr val="993300"/>
    <a:srgbClr val="3366CC"/>
    <a:srgbClr val="CC9900"/>
    <a:srgbClr val="D63908"/>
    <a:srgbClr val="002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CB9CBF-65B2-4BB2-953A-604066463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332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D4F6F5-C548-4CE4-BFC1-E18803BA0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598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bemarle Demo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bemarle Demo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bemarle Demo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bemarle Demo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bemarle Dem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7F16C6F9-5722-4A2A-A044-3F3C227524D5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367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5B669CCB-4108-4409-AD71-F94A9D25D96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1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E8DB109F-3C3E-4AAC-B6D2-5A063D0EFB6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80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D4FC59CB-3BC1-44BD-B80B-4CDA77DABDD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27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EE35D9BC-46E0-4596-BCA3-D4FB0D428B9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143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2C22726F-184D-4715-BA31-32A034878D9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956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9374BF03-D55B-4E8F-AFE5-EF9EB39FF2DD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60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5FF3B3FE-3018-4F16-A6F3-50FAFC8CF78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4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B5E59278-DA88-4CA7-AF49-07EFEB8D3019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192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48816187-C934-430C-8FC7-DD217BDFA78E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81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E3C23D4E-D503-4FDF-8CAB-F9301E671B57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90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ED7BA829-3A6B-4C6D-8D18-7106CA3BB408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457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D97C4C40-BD22-40EF-BC4D-FC11F10D3851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22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DBD48257-8400-400E-B46F-0622F6044995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120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AA177DB9-084C-4ECF-BBFD-87CFDF4876B3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639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10162535-B16D-411C-8587-7B139C527CD7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2684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2909E0C8-1F19-4AA1-8681-CC3CC73FDB9A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483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1D5EC247-D835-4C8D-B512-79FB5B0831F7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5983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83060A2D-A1C1-4E00-A52F-AA23632B81C0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207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DFD40344-6CED-4DF7-A85C-5D337F71A0C0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266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23E530B3-6472-41D5-AB3B-C0D53516E2A4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334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34683765-FB4D-43C3-9710-B98BE84ECC08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34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66EBDC83-47F7-4B30-955A-E6FB87CAD256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05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7ED3BC88-D794-4FC5-9CF2-73331695F6DC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215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67AEB476-D6E3-44D3-A898-F10A0A68B26B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224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03B3835B-44EE-4052-A6CE-6B6E827958ED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880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B74F0C77-39C8-4F29-87D4-C6D83E402282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259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099E66DA-E712-40E9-93F9-EC11AA75BCB1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6164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26775D84-BC06-4E3D-8EE0-2D2E5D9B68B4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732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EC8E8B6B-7B40-4724-BE57-94F93AFAE2C0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191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A1787D4E-A631-493C-A83B-5ABB82C9DD2A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5606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B2C75C73-904A-4374-B717-A760FB5F4808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3704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0048A0A1-1A2A-49CB-89B1-4C871FB76070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68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E4165BF8-E57B-475A-A6F9-B7EA5A1B9045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2919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298F36BA-0CA3-4CEB-B64B-0D469AF25D10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981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4A173A59-9EF8-41B0-B171-056401A6A09C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1535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E3786BF5-72F2-443B-B979-B06E040628C0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3863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12DA594C-5FED-47F1-AE76-2A12C366E5AE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644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85E8909C-B405-4459-B41B-509208DC4FAF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4964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C604E282-7CAA-412D-9D59-1846271D65E6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8984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14FEA090-D112-414C-9B76-8C9E6499FF4B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7975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8483CE28-3884-4787-9CD6-A67545DDE492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9258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078F1E62-1305-4183-95FD-3C7293B17AE1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7991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449D8A92-4FB1-4BFB-BF96-049FA33C110E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57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1B73DA0C-4D94-4F0D-966F-4FF0ABF67AF5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996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A565D7D2-D963-4676-9026-056F43285DFD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3698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5746A8D2-9350-4D79-B114-641A00B4F278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14214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0ADCBA34-8A1F-4DBF-AD2B-A6E0A84E2D9D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8202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DC995C2C-D9E4-4A62-9418-56237A15CF9F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1068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497160DE-62E2-4E82-93E6-2E3F6E47F1CE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65424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6BC22D0B-948D-4DE2-9887-7BAE6FA203CD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908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289DA52E-07BC-453E-9F29-5018051187A0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7228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E49EA893-3DD4-4A44-BA6D-FC1B333C9FD2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1428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2F0F71AB-FE05-4A4F-88D2-821A9F3C0C1C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29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57C58429-BCA7-4220-8ED8-53D3626CA93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10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9F73DF70-95DC-4ECD-9FF2-8FBB840EABE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08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FBE65E30-0D34-4458-B13E-31D394FC087B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79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fld id="{E6F4D91C-15B3-4E7B-9D82-2E1AA677AE4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4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5858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3799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74638"/>
            <a:ext cx="1790700" cy="6278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52197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0422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295400"/>
            <a:ext cx="3429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1295400"/>
            <a:ext cx="3429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3421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295400"/>
            <a:ext cx="3429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295400"/>
            <a:ext cx="3429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1986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295400"/>
            <a:ext cx="70104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000500"/>
            <a:ext cx="70104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3128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77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6351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295400"/>
            <a:ext cx="3429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295400"/>
            <a:ext cx="3429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841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214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7728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24085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97109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2755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162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2954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28" name="Picture 8" descr="revstreet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8" b="18495"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1447800" y="0"/>
            <a:ext cx="0" cy="68580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Lombardic Narrow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Lombardic Narrow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Lombardic Narrow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Lombardic Narrow" pitchFamily="2" charset="0"/>
        </a:defRPr>
      </a:lvl9pPr>
    </p:titleStyle>
    <p:bodyStyle>
      <a:lvl1pPr marL="407988" indent="-407988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Comic Sans MS" panose="030F0702030302020204" pitchFamily="66" charset="0"/>
        <a:buChar char="G"/>
        <a:defRPr sz="2800">
          <a:solidFill>
            <a:schemeClr val="tx1"/>
          </a:solidFill>
          <a:latin typeface="Lombardic Narrow" pitchFamily="2" charset="0"/>
          <a:ea typeface="+mn-ea"/>
          <a:cs typeface="+mn-cs"/>
        </a:defRPr>
      </a:lvl1pPr>
      <a:lvl2pPr marL="979488" indent="-293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Cut Outs for 3D FX" pitchFamily="2" charset="0"/>
        <a:buChar char="§"/>
        <a:defRPr sz="2400">
          <a:solidFill>
            <a:schemeClr val="tx1"/>
          </a:solidFill>
          <a:latin typeface="Lombardic Narrow" pitchFamily="2" charset="0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130000"/>
        <a:buChar char="•"/>
        <a:defRPr sz="2000">
          <a:solidFill>
            <a:schemeClr val="tx1"/>
          </a:solidFill>
          <a:latin typeface="Lombardic Narrow" pitchFamily="2" charset="0"/>
        </a:defRPr>
      </a:lvl3pPr>
      <a:lvl4pPr marL="1714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Lombardic Narrow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Lombardic Narrow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43200" y="609600"/>
            <a:ext cx="5029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EA0000"/>
                </a:solidFill>
                <a:latin typeface="Broadway BT" pitchFamily="82" charset="0"/>
              </a:rPr>
              <a:t>The</a:t>
            </a:r>
            <a:br>
              <a:rPr lang="en-US" sz="5400" dirty="0">
                <a:solidFill>
                  <a:srgbClr val="EA0000"/>
                </a:solidFill>
                <a:latin typeface="Broadway BT" pitchFamily="82" charset="0"/>
              </a:rPr>
            </a:br>
            <a:r>
              <a:rPr lang="en-US" sz="5400" dirty="0">
                <a:solidFill>
                  <a:srgbClr val="EA0000"/>
                </a:solidFill>
                <a:latin typeface="Broadway BT" pitchFamily="82" charset="0"/>
              </a:rPr>
              <a:t>Revolutions</a:t>
            </a:r>
            <a:br>
              <a:rPr lang="en-US" sz="5400" dirty="0">
                <a:solidFill>
                  <a:srgbClr val="EA0000"/>
                </a:solidFill>
                <a:latin typeface="Broadway BT" pitchFamily="82" charset="0"/>
              </a:rPr>
            </a:br>
            <a:r>
              <a:rPr lang="en-US" sz="5400" dirty="0">
                <a:solidFill>
                  <a:srgbClr val="EA0000"/>
                </a:solidFill>
                <a:latin typeface="Broadway BT" pitchFamily="82" charset="0"/>
              </a:rPr>
              <a:t>Of 1848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895600" y="5432425"/>
            <a:ext cx="4953000" cy="587375"/>
          </a:xfrm>
          <a:prstGeom prst="rect">
            <a:avLst/>
          </a:prstGeom>
          <a:noFill/>
          <a:ln w="9525">
            <a:solidFill>
              <a:srgbClr val="002BB4"/>
            </a:solidFill>
            <a:miter lim="800000"/>
            <a:headEnd/>
            <a:tailEnd/>
          </a:ln>
          <a:effectLst>
            <a:prstShdw prst="shdw17" dist="17961" dir="2700000">
              <a:srgbClr val="001A6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37160" rIns="18288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Third times a charm…?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09800" y="4144963"/>
            <a:ext cx="617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81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EA0000"/>
                </a:solidFill>
                <a:latin typeface="Broadway BT" pitchFamily="82" charset="0"/>
              </a:rPr>
              <a:t>“The Springtime of Peoples”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14600" y="2473325"/>
            <a:ext cx="5486400" cy="1565275"/>
          </a:xfrm>
          <a:prstGeom prst="rect">
            <a:avLst/>
          </a:prstGeom>
          <a:noFill/>
          <a:ln w="9525">
            <a:solidFill>
              <a:srgbClr val="002BB4"/>
            </a:solidFill>
            <a:miter lim="800000"/>
            <a:headEnd/>
            <a:tailEnd/>
          </a:ln>
          <a:effectLst>
            <a:prstShdw prst="shdw17" dist="17961" dir="2700000">
              <a:srgbClr val="001A6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Broadway" panose="04040905080B02020502" pitchFamily="82" charset="0"/>
              </a:rPr>
              <a:t>FRANCE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696200" cy="715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Louis Philippe, “The Pear,” 1848</a:t>
            </a:r>
          </a:p>
        </p:txBody>
      </p:sp>
      <p:pic>
        <p:nvPicPr>
          <p:cNvPr id="12291" name="Picture 4" descr="Louis Philippe the Pear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5588" y="1219200"/>
            <a:ext cx="4924425" cy="52578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Arial" pitchFamily="34" charset="0"/>
              </a:rPr>
              <a:t>Prince Louis: </a:t>
            </a:r>
            <a:r>
              <a:rPr lang="en-US" sz="3600" i="1" dirty="0" smtClean="0">
                <a:cs typeface="Arial" pitchFamily="34" charset="0"/>
              </a:rPr>
              <a:t>Not Too Steady!</a:t>
            </a:r>
          </a:p>
        </p:txBody>
      </p:sp>
      <p:pic>
        <p:nvPicPr>
          <p:cNvPr id="13315" name="Picture 4" descr="DaumerHugoLouisNapoleon1848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0925" y="1219200"/>
            <a:ext cx="3114675" cy="42672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600200" y="57150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Victor Hugo &amp; Miguel de Girardin try to raise Prince Louis upon a shield.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February Revolution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143000"/>
            <a:ext cx="7010400" cy="55626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Working class &amp; liberals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unhappy with King Louis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Philippe, esp. with his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minister, </a:t>
            </a:r>
            <a:r>
              <a:rPr lang="en-US" altLang="en-US" sz="24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Francois Guizot</a:t>
            </a: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[who opposed electoral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reform].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Reform Banquets used to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protest against the King.</a:t>
            </a:r>
          </a:p>
          <a:p>
            <a:pPr lvl="1" eaLnBrk="1" hangingPunct="1"/>
            <a:r>
              <a:rPr lang="en-US" altLang="en-US" sz="20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Paris Banquet</a:t>
            </a:r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banned.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Troops open fire on peaceful protestors.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Barricades erected; looting.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National Guard [politically disenfranchised] defects to the radicals.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King Louis Philippe loses control of Paris and abdicates on February 24.</a:t>
            </a:r>
          </a:p>
        </p:txBody>
      </p:sp>
      <p:pic>
        <p:nvPicPr>
          <p:cNvPr id="14340" name="Picture 9" descr="Francois Guizot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6444" r="8580" b="8223"/>
          <a:stretch>
            <a:fillRect/>
          </a:stretch>
        </p:blipFill>
        <p:spPr>
          <a:xfrm>
            <a:off x="6400800" y="1143000"/>
            <a:ext cx="2389188" cy="3276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Alphonse Lamartine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95400"/>
            <a:ext cx="3886200" cy="5181600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 poet &amp; liberal, he believed in the “Rights of Man.”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To vote, to free speech, to property, &amp; to a secular education.</a:t>
            </a:r>
          </a:p>
          <a:p>
            <a:pPr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Declared a new </a:t>
            </a:r>
            <a:r>
              <a:rPr lang="en-US" altLang="en-US" sz="20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Provisional Government</a:t>
            </a:r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Conservatives &amp; liberals are suspicious of republicanism</a:t>
            </a:r>
          </a:p>
          <a:p>
            <a:pPr lvl="2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Reminiscent of the Reign of Terror.</a:t>
            </a:r>
          </a:p>
        </p:txBody>
      </p:sp>
      <p:pic>
        <p:nvPicPr>
          <p:cNvPr id="15364" name="Picture 7" descr="Alphonse-Lamartine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213" y="1371600"/>
            <a:ext cx="2897187" cy="4419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Louis Blanc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219200"/>
            <a:ext cx="4038600" cy="5486400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 Social Democrat.</a:t>
            </a:r>
          </a:p>
          <a:p>
            <a:pPr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He believed in the “Right to Work.”</a:t>
            </a:r>
          </a:p>
          <a:p>
            <a:pPr lvl="1" eaLnBrk="1" hangingPunct="1"/>
            <a:r>
              <a:rPr lang="en-US" altLang="en-US" sz="22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National Workshops</a:t>
            </a: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.</a:t>
            </a:r>
          </a:p>
          <a:p>
            <a:pPr lvl="2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Provide work for the unemployed.</a:t>
            </a:r>
          </a:p>
          <a:p>
            <a:pPr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Financial Crisis</a:t>
            </a:r>
          </a:p>
          <a:p>
            <a:pPr lvl="1" eaLnBrk="1" hangingPunct="1"/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Flight of capital.</a:t>
            </a:r>
          </a:p>
          <a:p>
            <a:pPr lvl="1" eaLnBrk="1" hangingPunct="1"/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Stock market crashes [55% decline].</a:t>
            </a:r>
          </a:p>
          <a:p>
            <a:pPr lvl="1" eaLnBrk="1" hangingPunct="1"/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New 45% increase of taxes on the peasants.</a:t>
            </a:r>
            <a:endParaRPr lang="en-US" altLang="en-US" b="1" smtClean="0">
              <a:latin typeface="Albemarle Demo" pitchFamily="2" charset="0"/>
              <a:ea typeface="Albemarle Demo" pitchFamily="2" charset="0"/>
              <a:cs typeface="Albemarle Demo" pitchFamily="2" charset="0"/>
            </a:endParaRPr>
          </a:p>
        </p:txBody>
      </p:sp>
      <p:pic>
        <p:nvPicPr>
          <p:cNvPr id="16388" name="Picture 7" descr="Louis Blanc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6383"/>
          <a:stretch>
            <a:fillRect/>
          </a:stretch>
        </p:blipFill>
        <p:spPr>
          <a:xfrm>
            <a:off x="6019800" y="1219200"/>
            <a:ext cx="2847975" cy="450056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50838"/>
            <a:ext cx="7467600" cy="7921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Coalition Splits: Mar.-May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7010400" cy="5486400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conflicts between liberals &amp; socialists over: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timing of elections to the Constituent Assembly.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costs of government social programs.</a:t>
            </a:r>
          </a:p>
          <a:p>
            <a:pPr lvl="2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Did they violate </a:t>
            </a:r>
            <a:r>
              <a:rPr lang="en-US" altLang="en-US" b="1" i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laissez-faire</a:t>
            </a: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?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question of whether you could have liberty for all men and still have a system based on private property.</a:t>
            </a:r>
          </a:p>
          <a:p>
            <a:pPr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Growing social tensions between the working class &amp; the bourgeois middle class regarding: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nature of work.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right to unionize.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Pay levels.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50838"/>
            <a:ext cx="7467600" cy="792162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April Elections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7010400" cy="5486400"/>
          </a:xfrm>
        </p:spPr>
        <p:txBody>
          <a:bodyPr/>
          <a:lstStyle/>
          <a:p>
            <a:pPr eaLnBrk="1" hangingPunct="1"/>
            <a:r>
              <a:rPr lang="en-US" altLang="en-US" sz="2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Resulted in a conservative majority in the National Assembly.</a:t>
            </a:r>
          </a:p>
          <a:p>
            <a:pPr lvl="1"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They began debating the fate of social programs [like the National Workshops].</a:t>
            </a:r>
          </a:p>
          <a:p>
            <a:pPr eaLnBrk="1" hangingPunct="1"/>
            <a:r>
              <a:rPr lang="en-US" altLang="en-US" sz="2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conservative majority wanted the removal of radicals like Blanc from the government.</a:t>
            </a:r>
          </a:p>
          <a:p>
            <a:pPr lvl="1"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In early June, the National Workshops were shut down.</a:t>
            </a:r>
          </a:p>
          <a:p>
            <a:pPr lvl="2" eaLnBrk="1" hangingPunct="1"/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This heightened class tensions</a:t>
            </a:r>
            <a:r>
              <a:rPr lang="en-US" altLang="en-US" sz="2100" smtClean="0"/>
              <a:t>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7467600" cy="792162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“June Days”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7315200" cy="5486400"/>
          </a:xfrm>
        </p:spPr>
        <p:txBody>
          <a:bodyPr/>
          <a:lstStyle/>
          <a:p>
            <a:pPr eaLnBrk="1" hangingPunct="1"/>
            <a:r>
              <a:rPr lang="en-US" altLang="en-US" sz="2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Worker groups in Paris rose up in insurrection.</a:t>
            </a:r>
          </a:p>
          <a:p>
            <a:pPr lvl="1"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They said that the government had betrayed the revolution.</a:t>
            </a:r>
          </a:p>
          <a:p>
            <a:pPr lvl="2" eaLnBrk="1" hangingPunct="1"/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Workers wanted a </a:t>
            </a:r>
            <a:b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redistribution of wealth.</a:t>
            </a:r>
          </a:p>
          <a:p>
            <a:pPr lvl="1"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Barricades in the streets.</a:t>
            </a:r>
          </a:p>
          <a:p>
            <a:pPr lvl="2" eaLnBrk="1" hangingPunct="1"/>
            <a:r>
              <a:rPr lang="en-US" altLang="en-US" sz="21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Victor Hugo’s </a:t>
            </a:r>
            <a:r>
              <a:rPr lang="en-US" altLang="en-US" sz="2100" b="1" i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Les </a:t>
            </a:r>
            <a:br>
              <a:rPr lang="en-US" altLang="en-US" sz="2100" b="1" i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100" b="1" i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Miserables</a:t>
            </a: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was based </a:t>
            </a:r>
            <a:b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on this event.</a:t>
            </a:r>
          </a:p>
          <a:p>
            <a:pPr eaLnBrk="1" hangingPunct="1"/>
            <a:r>
              <a:rPr lang="en-US" altLang="en-US" sz="2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 new liberal-conservative </a:t>
            </a:r>
            <a:br>
              <a:rPr lang="en-US" altLang="en-US" sz="2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coalition formed to oppose this lower class radicalism.</a:t>
            </a:r>
          </a:p>
        </p:txBody>
      </p:sp>
      <p:pic>
        <p:nvPicPr>
          <p:cNvPr id="19460" name="Picture 5" descr="Les Miser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743200"/>
            <a:ext cx="1709737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7162800" cy="715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Paris: To the Barricades Again!</a:t>
            </a:r>
          </a:p>
        </p:txBody>
      </p:sp>
      <p:pic>
        <p:nvPicPr>
          <p:cNvPr id="20483" name="Picture 6" descr="Horace_Vernet-Barricade_rue_Soufflot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143000"/>
            <a:ext cx="6734175" cy="5257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09800" y="1981200"/>
            <a:ext cx="6172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82880" tIns="137160" rIns="18288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  <a:ea typeface="Albemarle Demo" pitchFamily="2" charset="0"/>
                <a:cs typeface="Albemarle Demo" pitchFamily="2" charset="0"/>
              </a:rPr>
              <a:t>The turning point at which history failed to turn.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ea typeface="Albemarle Demo" pitchFamily="2" charset="0"/>
                <a:cs typeface="Albemarle Demo" pitchFamily="2" charset="0"/>
              </a:rPr>
              <a:t>               </a:t>
            </a:r>
            <a:r>
              <a:rPr lang="en-US" altLang="en-US" sz="2400" b="1">
                <a:ea typeface="Albemarle Demo" pitchFamily="2" charset="0"/>
                <a:cs typeface="Albemarle Demo" pitchFamily="2" charset="0"/>
              </a:rPr>
              <a:t>--- George Macaulay Trevelyn</a:t>
            </a:r>
            <a:br>
              <a:rPr lang="en-US" altLang="en-US" sz="2400" b="1"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>
                <a:ea typeface="Albemarle Demo" pitchFamily="2" charset="0"/>
                <a:cs typeface="Albemarle Demo" pitchFamily="2" charset="0"/>
              </a:rPr>
              <a:t>                       [1937]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620000" cy="71596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2</a:t>
            </a:r>
            <a:r>
              <a:rPr lang="en-US" altLang="en-US" sz="3200" baseline="300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nd</a:t>
            </a:r>
            <a:r>
              <a:rPr lang="en-US" altLang="en-US" sz="32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French Republic (1848-1852)</a:t>
            </a:r>
          </a:p>
        </p:txBody>
      </p:sp>
      <p:pic>
        <p:nvPicPr>
          <p:cNvPr id="21507" name="Picture 6" descr="The Republic-Jean-Leon Gerome-1848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2570163" cy="40386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4419600" y="1143000"/>
            <a:ext cx="449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7988" indent="-407988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979488" indent="-293688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9900"/>
              </a:buClr>
              <a:buFont typeface="Comic Sans MS" panose="030F0702030302020204" pitchFamily="66" charset="0"/>
              <a:buChar char="G"/>
            </a:pPr>
            <a:r>
              <a:rPr lang="en-US" altLang="en-US" sz="2800" b="1">
                <a:ea typeface="Albemarle Demo" pitchFamily="2" charset="0"/>
                <a:cs typeface="Albemarle Demo" pitchFamily="2" charset="0"/>
              </a:rPr>
              <a:t>General Louis Cavaignac assumed dictatorial powers &amp; crushed the revolt.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Cut Outs for 3D FX" pitchFamily="2" charset="0"/>
              <a:buChar char="§"/>
            </a:pPr>
            <a:r>
              <a:rPr lang="en-US" altLang="en-US" sz="2400" b="1">
                <a:ea typeface="Albemarle Demo" pitchFamily="2" charset="0"/>
                <a:cs typeface="Albemarle Demo" pitchFamily="2" charset="0"/>
              </a:rPr>
              <a:t>10,000 dead.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Cut Outs for 3D FX" pitchFamily="2" charset="0"/>
              <a:buChar char="§"/>
            </a:pPr>
            <a:r>
              <a:rPr lang="en-US" altLang="en-US" sz="2400" b="1">
                <a:ea typeface="Albemarle Demo" pitchFamily="2" charset="0"/>
                <a:cs typeface="Albemarle Demo" pitchFamily="2" charset="0"/>
              </a:rPr>
              <a:t>A victory for conservatives.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Font typeface="Comic Sans MS" panose="030F0702030302020204" pitchFamily="66" charset="0"/>
              <a:buChar char="G"/>
            </a:pPr>
            <a:r>
              <a:rPr lang="en-US" altLang="en-US" sz="2800" b="1">
                <a:ea typeface="Albemarle Demo" pitchFamily="2" charset="0"/>
                <a:cs typeface="Albemarle Demo" pitchFamily="2" charset="0"/>
              </a:rPr>
              <a:t>Nov., 1848 </a:t>
            </a:r>
            <a:r>
              <a:rPr lang="en-US" altLang="en-US" sz="2800" b="1"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 a new constitution provided for: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Cut Outs for 3D FX" pitchFamily="2" charset="0"/>
              <a:buChar char="§"/>
            </a:pPr>
            <a:r>
              <a:rPr lang="en-US" altLang="en-US" sz="2400" b="1">
                <a:ea typeface="Albemarle Demo" pitchFamily="2" charset="0"/>
                <a:cs typeface="Albemarle Demo" pitchFamily="2" charset="0"/>
              </a:rPr>
              <a:t>An elected President.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Cut Outs for 3D FX" pitchFamily="2" charset="0"/>
              <a:buChar char="§"/>
            </a:pPr>
            <a:r>
              <a:rPr lang="en-US" altLang="en-US" sz="2400" b="1">
                <a:ea typeface="Albemarle Demo" pitchFamily="2" charset="0"/>
                <a:cs typeface="Albemarle Demo" pitchFamily="2" charset="0"/>
              </a:rPr>
              <a:t>A one-house legislature.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676400" y="5410200"/>
            <a:ext cx="266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  <a:t>The Republic</a:t>
            </a:r>
            <a:br>
              <a:rPr lang="en-US" alt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</a:b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  <a:t>by</a:t>
            </a:r>
            <a:b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</a:b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  <a:t>Jean-Leon Gerome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President Louis Napoleon 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143000"/>
            <a:ext cx="7086600" cy="5715000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December election:</a:t>
            </a:r>
          </a:p>
          <a:p>
            <a:pPr lvl="1" eaLnBrk="1" hangingPunct="1"/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“law and order” candidate,</a:t>
            </a:r>
            <a:b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2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Louis Napoleon Bonaparte</a:t>
            </a: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,</a:t>
            </a:r>
            <a:b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defeated Cavaignac.</a:t>
            </a:r>
          </a:p>
          <a:p>
            <a:pPr lvl="1" eaLnBrk="1" hangingPunct="1"/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This was a big shift in middle</a:t>
            </a:r>
            <a:b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class opinion to the right!</a:t>
            </a:r>
          </a:p>
          <a:p>
            <a:pPr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New President:</a:t>
            </a:r>
          </a:p>
          <a:p>
            <a:pPr lvl="1" eaLnBrk="1" hangingPunct="1"/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Purged the govt. of all radical officials.</a:t>
            </a:r>
          </a:p>
          <a:p>
            <a:pPr lvl="2" eaLnBrk="1" hangingPunct="1"/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Replaced them with ultra-conservative and monarchists.</a:t>
            </a:r>
          </a:p>
          <a:p>
            <a:pPr lvl="1" eaLnBrk="1" hangingPunct="1"/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Disbanded the National Assembly and held new elections.</a:t>
            </a:r>
          </a:p>
          <a:p>
            <a:pPr lvl="2" eaLnBrk="1" hangingPunct="1"/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Represented himself as a “Man of the People.”</a:t>
            </a:r>
          </a:p>
          <a:p>
            <a:pPr lvl="1" eaLnBrk="1" hangingPunct="1"/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His government regularly used forced against dissenters.</a:t>
            </a:r>
          </a:p>
        </p:txBody>
      </p:sp>
      <p:pic>
        <p:nvPicPr>
          <p:cNvPr id="87047" name="Picture 7" descr="napoleonIII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438" r="2846" b="2438"/>
          <a:stretch>
            <a:fillRect/>
          </a:stretch>
        </p:blipFill>
        <p:spPr>
          <a:xfrm>
            <a:off x="7086600" y="1295400"/>
            <a:ext cx="1757363" cy="2209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1851 Coup d’Etat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295400"/>
            <a:ext cx="3352800" cy="4953000"/>
          </a:xfrm>
        </p:spPr>
        <p:txBody>
          <a:bodyPr/>
          <a:lstStyle/>
          <a:p>
            <a:pPr marL="403225" indent="-403225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President Louis Napoleon declared a hereditary </a:t>
            </a:r>
            <a:r>
              <a:rPr lang="en-US" altLang="en-US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2</a:t>
            </a:r>
            <a:r>
              <a:rPr lang="en-US" altLang="en-US" b="1" baseline="30000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nd</a:t>
            </a:r>
            <a:r>
              <a:rPr lang="en-US" altLang="en-US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French Empire</a:t>
            </a: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.</a:t>
            </a:r>
          </a:p>
          <a:p>
            <a:pPr marL="403225" indent="-403225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 national plebiscite confirmed this.</a:t>
            </a:r>
          </a:p>
        </p:txBody>
      </p:sp>
      <p:pic>
        <p:nvPicPr>
          <p:cNvPr id="23556" name="Picture 7" descr="Napoleon III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3716338" cy="5029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6858000" cy="3416300"/>
          </a:xfrm>
          <a:prstGeom prst="rect">
            <a:avLst/>
          </a:prstGeom>
          <a:noFill/>
          <a:ln w="9525">
            <a:solidFill>
              <a:srgbClr val="002BB4"/>
            </a:solidFill>
            <a:miter lim="800000"/>
            <a:headEnd/>
            <a:tailEnd/>
          </a:ln>
          <a:effectLst>
            <a:prstShdw prst="shdw17" dist="17961" dir="2700000">
              <a:srgbClr val="001A6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>
                <a:solidFill>
                  <a:srgbClr val="FF0000"/>
                </a:solidFill>
                <a:latin typeface="Broadway" panose="04040905080B02020502" pitchFamily="82" charset="0"/>
              </a:rPr>
              <a:t>The</a:t>
            </a:r>
            <a:br>
              <a:rPr lang="en-US" altLang="en-US" sz="720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en-US" altLang="en-US" sz="7200">
                <a:solidFill>
                  <a:srgbClr val="FF0000"/>
                </a:solidFill>
                <a:latin typeface="Broadway" panose="04040905080B02020502" pitchFamily="82" charset="0"/>
              </a:rPr>
              <a:t>HAPSBURG</a:t>
            </a:r>
            <a:br>
              <a:rPr lang="en-US" altLang="en-US" sz="720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en-US" altLang="en-US" sz="7200">
                <a:solidFill>
                  <a:srgbClr val="FF0000"/>
                </a:solidFill>
                <a:latin typeface="Broadway" panose="04040905080B02020502" pitchFamily="82" charset="0"/>
              </a:rPr>
              <a:t>EMPIRE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Austrian Empire: 1830</a:t>
            </a:r>
          </a:p>
        </p:txBody>
      </p:sp>
      <p:pic>
        <p:nvPicPr>
          <p:cNvPr id="25603" name="Picture 14" descr="map-peoples of Habsburg Empire - 1815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1184" r="1086" b="1184"/>
          <a:stretch>
            <a:fillRect/>
          </a:stretch>
        </p:blipFill>
        <p:spPr>
          <a:xfrm>
            <a:off x="1905000" y="1371600"/>
            <a:ext cx="6858000" cy="5105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6858000" cy="502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nature of the Austrian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Empire: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Very conservative monarchy</a:t>
            </a:r>
            <a:b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[liberal institutions didn’t</a:t>
            </a:r>
            <a:b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exist].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Culturally and racially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heterogeneous.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Social reliance on serfdom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dooms masses of people to a life without hope.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Corrupt and inefficient.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Competition with an increasingly powerful Prussia.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715963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Ferdinand I (1793-1875)</a:t>
            </a:r>
          </a:p>
        </p:txBody>
      </p:sp>
      <p:pic>
        <p:nvPicPr>
          <p:cNvPr id="26628" name="Picture 5" descr="Ferdinand I of Austri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4256"/>
          <a:stretch>
            <a:fillRect/>
          </a:stretch>
        </p:blipFill>
        <p:spPr>
          <a:xfrm>
            <a:off x="6858000" y="1066800"/>
            <a:ext cx="1638300" cy="2493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9" name="AutoShape 8"/>
          <p:cNvSpPr>
            <a:spLocks noChangeArrowheads="1"/>
          </p:cNvSpPr>
          <p:nvPr/>
        </p:nvSpPr>
        <p:spPr bwMode="auto">
          <a:xfrm>
            <a:off x="5013325" y="5410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EA0000"/>
          </a:solidFill>
          <a:ln>
            <a:noFill/>
          </a:ln>
          <a:effectLst>
            <a:prstShdw prst="shdw17" dist="17961" dir="2700000">
              <a:srgbClr val="8C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2608263" y="5991225"/>
            <a:ext cx="5378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/>
            <a:r>
              <a:rPr lang="en-US" altLang="en-US" sz="2100" b="1">
                <a:ea typeface="Albemarle Demo" pitchFamily="2" charset="0"/>
                <a:cs typeface="Albemarle Demo" pitchFamily="2" charset="0"/>
              </a:rPr>
              <a:t>Therefore, the Empire was vulnerable to </a:t>
            </a:r>
            <a:br>
              <a:rPr lang="en-US" altLang="en-US" sz="2100" b="1">
                <a:ea typeface="Albemarle Demo" pitchFamily="2" charset="0"/>
                <a:cs typeface="Albemarle Demo" pitchFamily="2" charset="0"/>
              </a:rPr>
            </a:br>
            <a:r>
              <a:rPr lang="en-US" altLang="en-US" sz="2100" b="1">
                <a:ea typeface="Albemarle Demo" pitchFamily="2" charset="0"/>
                <a:cs typeface="Albemarle Demo" pitchFamily="2" charset="0"/>
              </a:rPr>
              <a:t>revolutionary challenges.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Austrian Students Form a Militia</a:t>
            </a:r>
          </a:p>
        </p:txBody>
      </p:sp>
      <p:pic>
        <p:nvPicPr>
          <p:cNvPr id="27651" name="Picture 4" descr="Austrian students form civil militia - 1848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295400"/>
            <a:ext cx="5988050" cy="5059363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7162800" cy="5105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“February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Revolution” in France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triggered a rebellion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for liberal reforms.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March 13 </a:t>
            </a: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 rioting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broke out in Vienna.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Austrian Empire </a:t>
            </a:r>
            <a:b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collapsed.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Metternich fled.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Constituent Assembly </a:t>
            </a:r>
            <a:b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met.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Serfdom [</a:t>
            </a:r>
            <a:r>
              <a:rPr lang="en-US" altLang="en-US" sz="19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robot</a:t>
            </a:r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] abolished.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revolution began to wane.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revolutionary government failed to govern effectively.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7467600" cy="1295400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Vienna, 1848: The Liberal Revolution</a:t>
            </a:r>
          </a:p>
        </p:txBody>
      </p:sp>
      <p:pic>
        <p:nvPicPr>
          <p:cNvPr id="28676" name="Picture 8" descr="Metternich Fleeing Vienna-1848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543050"/>
            <a:ext cx="2693987" cy="3562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0969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New Austrian </a:t>
            </a:r>
            <a:br>
              <a:rPr lang="en-US" altLang="en-US" sz="2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Emperor Franz Joseph I [r. 1848-1916]</a:t>
            </a:r>
          </a:p>
        </p:txBody>
      </p:sp>
      <p:pic>
        <p:nvPicPr>
          <p:cNvPr id="29699" name="Picture 12" descr="Franz Joseph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7" t="4666" r="15579" b="4666"/>
          <a:stretch>
            <a:fillRect/>
          </a:stretch>
        </p:blipFill>
        <p:spPr>
          <a:xfrm>
            <a:off x="3925888" y="1676400"/>
            <a:ext cx="2703512" cy="4724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Hungarian Revolution</a:t>
            </a:r>
          </a:p>
        </p:txBody>
      </p:sp>
      <p:pic>
        <p:nvPicPr>
          <p:cNvPr id="30723" name="Picture 4" descr="Hungarian Revol of 1848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27188"/>
            <a:ext cx="7010400" cy="4592637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3"/>
          <p:cNvSpPr>
            <a:spLocks noChangeShapeType="1"/>
          </p:cNvSpPr>
          <p:nvPr/>
        </p:nvSpPr>
        <p:spPr bwMode="auto">
          <a:xfrm>
            <a:off x="6400800" y="4648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Historicism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19200"/>
            <a:ext cx="4114800" cy="2590800"/>
          </a:xfrm>
        </p:spPr>
        <p:txBody>
          <a:bodyPr/>
          <a:lstStyle/>
          <a:p>
            <a:pPr marL="341313" indent="-341313"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“Hegelian Dialectic”</a:t>
            </a:r>
          </a:p>
          <a:p>
            <a:pPr marL="914400" lvl="1" indent="-279400" eaLnBrk="1" hangingPunct="1"/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History advances through conflict.</a:t>
            </a:r>
          </a:p>
          <a:p>
            <a:pPr marL="914400" lvl="1" indent="-279400" eaLnBrk="1" hangingPunct="1"/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One phase of history creates its opposite [ex: absolutism to democracy].</a:t>
            </a:r>
          </a:p>
        </p:txBody>
      </p:sp>
      <p:pic>
        <p:nvPicPr>
          <p:cNvPr id="4101" name="Picture 7" descr="Hegel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6976"/>
          <a:stretch>
            <a:fillRect/>
          </a:stretch>
        </p:blipFill>
        <p:spPr>
          <a:xfrm>
            <a:off x="1974850" y="1295400"/>
            <a:ext cx="2774950" cy="4332288"/>
          </a:xfrm>
          <a:noFill/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752600" y="5715000"/>
            <a:ext cx="289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  <a:t>George Wilhelm Friedrich Hegel</a:t>
            </a:r>
            <a:b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</a:b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  <a:t>[1744-1803]</a:t>
            </a:r>
          </a:p>
        </p:txBody>
      </p:sp>
      <p:sp>
        <p:nvSpPr>
          <p:cNvPr id="4103" name="Oval 10"/>
          <p:cNvSpPr>
            <a:spLocks noChangeArrowheads="1"/>
          </p:cNvSpPr>
          <p:nvPr/>
        </p:nvSpPr>
        <p:spPr bwMode="auto">
          <a:xfrm>
            <a:off x="7391400" y="4191000"/>
            <a:ext cx="1447800" cy="914400"/>
          </a:xfrm>
          <a:prstGeom prst="ellipse">
            <a:avLst/>
          </a:prstGeom>
          <a:solidFill>
            <a:srgbClr val="993300"/>
          </a:solidFill>
          <a:ln>
            <a:noFill/>
          </a:ln>
          <a:effectLst>
            <a:prstShdw prst="shdw17" dist="17961" dir="2700000">
              <a:srgbClr val="5C1F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  <a:latin typeface="Lombardic Narrow" pitchFamily="2" charset="0"/>
              </a:rPr>
              <a:t>Antithesis</a:t>
            </a:r>
          </a:p>
        </p:txBody>
      </p:sp>
      <p:sp>
        <p:nvSpPr>
          <p:cNvPr id="4104" name="Oval 11"/>
          <p:cNvSpPr>
            <a:spLocks noChangeArrowheads="1"/>
          </p:cNvSpPr>
          <p:nvPr/>
        </p:nvSpPr>
        <p:spPr bwMode="auto">
          <a:xfrm>
            <a:off x="4953000" y="4191000"/>
            <a:ext cx="1447800" cy="914400"/>
          </a:xfrm>
          <a:prstGeom prst="ellipse">
            <a:avLst/>
          </a:prstGeom>
          <a:solidFill>
            <a:srgbClr val="993300"/>
          </a:solidFill>
          <a:ln>
            <a:noFill/>
          </a:ln>
          <a:effectLst>
            <a:prstShdw prst="shdw17" dist="17961" dir="2700000">
              <a:srgbClr val="5C1F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  <a:latin typeface="Lombardic Narrow" pitchFamily="2" charset="0"/>
              </a:rPr>
              <a:t>Thesis</a:t>
            </a:r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6172200" y="5715000"/>
            <a:ext cx="1447800" cy="685800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prstShdw prst="shdw17" dist="17961" dir="2700000">
              <a:srgbClr val="7A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  <a:latin typeface="Lombardic Narrow" pitchFamily="2" charset="0"/>
              </a:rPr>
              <a:t>Synthesis</a:t>
            </a:r>
          </a:p>
        </p:txBody>
      </p:sp>
      <p:sp>
        <p:nvSpPr>
          <p:cNvPr id="4106" name="Line 14"/>
          <p:cNvSpPr>
            <a:spLocks noChangeShapeType="1"/>
          </p:cNvSpPr>
          <p:nvPr/>
        </p:nvSpPr>
        <p:spPr bwMode="auto">
          <a:xfrm flipH="1">
            <a:off x="7162800" y="4648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6"/>
          <p:cNvSpPr>
            <a:spLocks noChangeShapeType="1"/>
          </p:cNvSpPr>
          <p:nvPr/>
        </p:nvSpPr>
        <p:spPr bwMode="auto">
          <a:xfrm rot="5400000">
            <a:off x="6477000" y="5257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AutoShape 15"/>
          <p:cNvSpPr>
            <a:spLocks noChangeArrowheads="1"/>
          </p:cNvSpPr>
          <p:nvPr/>
        </p:nvSpPr>
        <p:spPr bwMode="auto">
          <a:xfrm rot="2061047">
            <a:off x="6705600" y="4419600"/>
            <a:ext cx="463550" cy="482600"/>
          </a:xfrm>
          <a:prstGeom prst="irregularSeal2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tx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Lajos Kossuth </a:t>
            </a:r>
            <a:r>
              <a:rPr lang="en-US" altLang="en-US" sz="34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(1802-1894)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25625" y="1143000"/>
            <a:ext cx="7013575" cy="5715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Hungarian revolutionary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leader.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March laws provided for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Hungarian independence.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Austrians invade.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Hungarian armies drove </a:t>
            </a:r>
            <a:b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within sight of Vienna!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Slavic minorities resisted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Magyar invasion &amp; the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Hungarian army withdrew.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Austrian &amp; Russian armies defeated the Hungarian army.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Hungary would have to wait until 1866 for autonomy.</a:t>
            </a:r>
          </a:p>
        </p:txBody>
      </p:sp>
      <p:pic>
        <p:nvPicPr>
          <p:cNvPr id="31748" name="Picture 4" descr="Lajos Kossuth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8100" y="1295400"/>
            <a:ext cx="2374900" cy="35814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Tsar Nicholas I  </a:t>
            </a:r>
            <a:r>
              <a:rPr lang="en-US" altLang="en-US" sz="34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(r. 1825-1855)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295400"/>
            <a:ext cx="3505200" cy="5562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He raised an army of 400,000 in response to a request from Franz Joseph.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140,000 put down the Hungarian revolt.</a:t>
            </a:r>
          </a:p>
        </p:txBody>
      </p:sp>
      <p:pic>
        <p:nvPicPr>
          <p:cNvPr id="32772" name="Picture 6" descr="Tsar Nicholas I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450975"/>
            <a:ext cx="3429000" cy="46450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Bohemia, 1848</a:t>
            </a:r>
            <a:endParaRPr lang="en-US" altLang="en-US" sz="3400" smtClean="0">
              <a:latin typeface="Albemarle Demo" pitchFamily="2" charset="0"/>
              <a:ea typeface="Albemarle Demo" pitchFamily="2" charset="0"/>
              <a:cs typeface="Albemarle Demo" pitchFamily="2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143000"/>
            <a:ext cx="7391400" cy="5410200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Bohemia was split</a:t>
            </a:r>
            <a:b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between </a:t>
            </a:r>
            <a:r>
              <a:rPr lang="en-US" altLang="en-US" sz="25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Pan-Slavs</a:t>
            </a: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</a:t>
            </a:r>
            <a:b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&amp; </a:t>
            </a:r>
            <a:r>
              <a:rPr lang="en-US" altLang="en-US" sz="25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Pan-Germans</a:t>
            </a: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.</a:t>
            </a:r>
          </a:p>
          <a:p>
            <a:pPr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Prague Conference:</a:t>
            </a:r>
          </a:p>
          <a:p>
            <a:pPr lvl="1" eaLnBrk="1" hangingPunct="1"/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Developed the idea </a:t>
            </a:r>
            <a:b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of </a:t>
            </a:r>
            <a:r>
              <a:rPr lang="en-US" altLang="en-US" sz="22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Austro-Slavism</a:t>
            </a: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.</a:t>
            </a:r>
          </a:p>
          <a:p>
            <a:pPr lvl="2" eaLnBrk="1" hangingPunct="1"/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 constitution &amp; </a:t>
            </a:r>
            <a:b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autonomy within the </a:t>
            </a:r>
            <a:b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Habsburg Empire.</a:t>
            </a:r>
          </a:p>
          <a:p>
            <a:pPr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Austrian military </a:t>
            </a:r>
            <a:b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ultimately attacked </a:t>
            </a:r>
            <a:b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Prague, occupied </a:t>
            </a:r>
            <a:b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Bohemia &amp; crushed </a:t>
            </a:r>
            <a:b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rebellion.</a:t>
            </a:r>
          </a:p>
        </p:txBody>
      </p:sp>
      <p:pic>
        <p:nvPicPr>
          <p:cNvPr id="33796" name="Picture 6" descr="Prague_Barricades_1848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778" r="2222" b="2222"/>
          <a:stretch>
            <a:fillRect/>
          </a:stretch>
        </p:blipFill>
        <p:spPr>
          <a:xfrm>
            <a:off x="5410200" y="1295400"/>
            <a:ext cx="3519488" cy="4419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943600" y="5775325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  <a:t>The Prague Barricades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Revolution in Romania</a:t>
            </a:r>
          </a:p>
        </p:txBody>
      </p:sp>
      <p:pic>
        <p:nvPicPr>
          <p:cNvPr id="34819" name="Picture 5" descr="1848-revolutia-Romania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0" y="1219200"/>
            <a:ext cx="4164013" cy="5257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352800" y="2590800"/>
            <a:ext cx="3657600" cy="1565275"/>
          </a:xfrm>
          <a:prstGeom prst="rect">
            <a:avLst/>
          </a:prstGeom>
          <a:noFill/>
          <a:ln w="9525">
            <a:solidFill>
              <a:srgbClr val="002BB4"/>
            </a:solidFill>
            <a:miter lim="800000"/>
            <a:headEnd/>
            <a:tailEnd/>
          </a:ln>
          <a:effectLst>
            <a:prstShdw prst="shdw17" dist="17961" dir="2700000">
              <a:srgbClr val="001A6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Broadway" panose="04040905080B02020502" pitchFamily="82" charset="0"/>
              </a:rPr>
              <a:t>Italy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715963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Upheaval in Italy, 1848</a:t>
            </a:r>
            <a:endParaRPr lang="en-US" altLang="en-US" sz="3400" smtClean="0">
              <a:latin typeface="Albemarle Demo" pitchFamily="2" charset="0"/>
              <a:ea typeface="Albemarle Demo" pitchFamily="2" charset="0"/>
              <a:cs typeface="Albemarle Demo" pitchFamily="2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143000"/>
            <a:ext cx="7315200" cy="5715000"/>
          </a:xfrm>
        </p:spPr>
        <p:txBody>
          <a:bodyPr/>
          <a:lstStyle/>
          <a:p>
            <a:pPr eaLnBrk="1" hangingPunct="1"/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Italian nationalists 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and liberals sought 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to end foreign 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domination of Italy.</a:t>
            </a:r>
          </a:p>
          <a:p>
            <a:pPr eaLnBrk="1" hangingPunct="1"/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Milan, Lombardy &amp;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Venetia wanted to 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expel their Austrian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rulers.</a:t>
            </a:r>
          </a:p>
          <a:p>
            <a:pPr eaLnBrk="1" hangingPunct="1"/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Bourbon rulers in 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Kingdom of Two Sicilies.</a:t>
            </a:r>
          </a:p>
          <a:p>
            <a:pPr eaLnBrk="1" hangingPunct="1"/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House of Savoy in Sardinia-Piedmont grant liberal constitutions.</a:t>
            </a:r>
          </a:p>
          <a:p>
            <a:pPr lvl="1" eaLnBrk="1" hangingPunct="1"/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Sardinia-Piedmont declared war on Austria.</a:t>
            </a:r>
          </a:p>
          <a:p>
            <a:pPr eaLnBrk="1" hangingPunct="1"/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Beginning in May, revolutions suppressed</a:t>
            </a:r>
            <a:r>
              <a:rPr lang="en-US" altLang="en-US" sz="2500" smtClean="0"/>
              <a:t>.</a:t>
            </a:r>
          </a:p>
        </p:txBody>
      </p:sp>
      <p:pic>
        <p:nvPicPr>
          <p:cNvPr id="36868" name="Picture 7" descr="map-Divisions of Italy in 1848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000" r="2380" b="2000"/>
          <a:stretch>
            <a:fillRect/>
          </a:stretch>
        </p:blipFill>
        <p:spPr bwMode="auto">
          <a:xfrm>
            <a:off x="5778500" y="1143000"/>
            <a:ext cx="29845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162800" cy="715963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Italy, 1848</a:t>
            </a:r>
            <a:endParaRPr lang="en-US" altLang="en-US" sz="3400" smtClean="0">
              <a:latin typeface="Albemarle Demo" pitchFamily="2" charset="0"/>
              <a:ea typeface="Albemarle Demo" pitchFamily="2" charset="0"/>
              <a:cs typeface="Albemarle Demo" pitchFamily="2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3733800"/>
            <a:ext cx="73152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Giuseppe Mazzini</a:t>
            </a: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established a Roman Republic in 1849 protected by </a:t>
            </a:r>
            <a:r>
              <a:rPr lang="en-US" altLang="en-US" sz="23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Giuseppe Garibaldi.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Pope Pius IX </a:t>
            </a: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forced to flee.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Austrian General Radetsky crushed 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Sardinia-Piedmont.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French troops take back the Papal 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States.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Victor Emmanuel II</a:t>
            </a: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takes the 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throne in Sardinia-Piedmont.</a:t>
            </a:r>
          </a:p>
        </p:txBody>
      </p:sp>
      <p:pic>
        <p:nvPicPr>
          <p:cNvPr id="37892" name="Picture 5" descr="mazzini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3703"/>
          <a:stretch>
            <a:fillRect/>
          </a:stretch>
        </p:blipFill>
        <p:spPr bwMode="auto">
          <a:xfrm>
            <a:off x="1981200" y="1009650"/>
            <a:ext cx="1905000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6" descr="Garibaldi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009650"/>
            <a:ext cx="188595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7" descr="Pis IX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19050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8" descr="Victor-Emmanuel-I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648200"/>
            <a:ext cx="158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Reasons for Failure in Italy</a:t>
            </a:r>
            <a:endParaRPr lang="en-US" altLang="en-US" sz="3400" smtClean="0">
              <a:latin typeface="Albemarle Demo" pitchFamily="2" charset="0"/>
              <a:ea typeface="Albemarle Demo" pitchFamily="2" charset="0"/>
              <a:cs typeface="Albemarle Demo" pitchFamily="2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1524000"/>
            <a:ext cx="6705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Rural people did not support the revolutions.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Revolutionaries focused mainly on urban middle classes.</a:t>
            </a:r>
            <a:b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endParaRPr lang="en-US" altLang="en-US" sz="2300" b="1" smtClean="0">
              <a:latin typeface="Albemarle Demo" pitchFamily="2" charset="0"/>
              <a:ea typeface="Albemarle Demo" pitchFamily="2" charset="0"/>
              <a:cs typeface="Albemarle Demo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revolutionaries were not united.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Fear of radicals among moderates lead to the collapse of the revolutions.</a:t>
            </a:r>
            <a:b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endParaRPr lang="en-US" altLang="en-US" b="1" smtClean="0">
              <a:latin typeface="Albemarle Demo" pitchFamily="2" charset="0"/>
              <a:ea typeface="Albemarle Demo" pitchFamily="2" charset="0"/>
              <a:cs typeface="Albemarle Demo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Lack of leadership and administrative experience among the revolutionaries.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590800" y="1298575"/>
            <a:ext cx="5486400" cy="3786188"/>
          </a:xfrm>
          <a:prstGeom prst="rect">
            <a:avLst/>
          </a:prstGeom>
          <a:noFill/>
          <a:ln w="9525">
            <a:solidFill>
              <a:srgbClr val="002BB4"/>
            </a:solidFill>
            <a:miter lim="800000"/>
            <a:headEnd/>
            <a:tailEnd/>
          </a:ln>
          <a:effectLst>
            <a:prstShdw prst="shdw17" dist="17961" dir="2700000">
              <a:srgbClr val="001A6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  <a:t>The</a:t>
            </a:r>
            <a:b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  <a:t>German</a:t>
            </a:r>
            <a:b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  <a:t>States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696200" cy="715963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Germania </a:t>
            </a:r>
            <a:r>
              <a:rPr lang="en-US" altLang="en-US" sz="50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- </a:t>
            </a:r>
            <a:r>
              <a:rPr lang="en-US" altLang="en-US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1848</a:t>
            </a:r>
          </a:p>
        </p:txBody>
      </p:sp>
      <p:pic>
        <p:nvPicPr>
          <p:cNvPr id="40963" name="Picture 6" descr="germania-1848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1471" r="1009" b="1471"/>
          <a:stretch>
            <a:fillRect/>
          </a:stretch>
        </p:blipFill>
        <p:spPr>
          <a:xfrm>
            <a:off x="3727450" y="1295400"/>
            <a:ext cx="3213100" cy="50292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Pre-1848 Tensions: Long-Term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66800"/>
            <a:ext cx="7010400" cy="5715000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Industrialization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Economic challenges to rulers.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Rapid urbanization.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Challenges to the artisan class.</a:t>
            </a:r>
          </a:p>
          <a:p>
            <a:pPr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Population doubled in the 18</a:t>
            </a:r>
            <a:r>
              <a:rPr lang="en-US" altLang="en-US" sz="2000" b="1" baseline="300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Food supply problems </a:t>
            </a:r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 </a:t>
            </a:r>
            <a:r>
              <a:rPr lang="en-US" altLang="en-US" sz="20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Malthus</a:t>
            </a:r>
          </a:p>
          <a:p>
            <a:pPr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Ideological Challenges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Liberalism, nationalism, democracy, socialism.</a:t>
            </a:r>
          </a:p>
          <a:p>
            <a:pPr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Romanticism</a:t>
            </a:r>
          </a:p>
          <a:p>
            <a:pPr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Repressive Measures</a:t>
            </a:r>
          </a:p>
          <a:p>
            <a:pPr lvl="1" eaLnBrk="1" hangingPunct="1"/>
            <a:r>
              <a:rPr lang="en-US" altLang="en-US" sz="20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Carlsbad Decrees</a:t>
            </a:r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[Prus.]</a:t>
            </a:r>
          </a:p>
          <a:p>
            <a:pPr lvl="1" eaLnBrk="1" hangingPunct="1"/>
            <a:r>
              <a:rPr lang="en-US" altLang="en-US" sz="2000" b="1" smtClean="0">
                <a:solidFill>
                  <a:srgbClr val="FF0000"/>
                </a:solidFill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Six Acts</a:t>
            </a:r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[Eng.]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Secret police created in many European states.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3962400" cy="46482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Mad as a hatter!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Anti-liberal, but an ‘Arthurian’ medieval romantic.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Agricultural romantic.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Relied on </a:t>
            </a:r>
            <a:r>
              <a:rPr lang="en-US" altLang="en-US" sz="2400" b="1" i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Junker </a:t>
            </a: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support.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Prussia in the mid-19</a:t>
            </a:r>
            <a:r>
              <a:rPr lang="en-US" altLang="en-US" sz="2400" b="1" baseline="300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</a:t>
            </a: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: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Efficient.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Good economy.</a:t>
            </a:r>
          </a:p>
          <a:p>
            <a:pPr lvl="1" eaLnBrk="1" hangingPunct="1"/>
            <a:r>
              <a:rPr lang="en-US" altLang="en-US" sz="20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Strong military.</a:t>
            </a:r>
          </a:p>
        </p:txBody>
      </p:sp>
      <p:pic>
        <p:nvPicPr>
          <p:cNvPr id="41987" name="Picture 7" descr="Frederick Wilhelm IV - King of Prussia - 1840-6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"/>
          <a:stretch>
            <a:fillRect/>
          </a:stretch>
        </p:blipFill>
        <p:spPr bwMode="auto">
          <a:xfrm>
            <a:off x="1752600" y="1981200"/>
            <a:ext cx="2957513" cy="3886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8" name="Rectangle 8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391400" cy="1401763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Frederick William IV of Prussia</a:t>
            </a:r>
            <a:b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(1840-1861)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Germans Follow the French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6858000" cy="54864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After the February French revolutions, there were many riots in minor German states.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Austria and Prussia expected to intervene to crush these revolts, BUT:</a:t>
            </a:r>
          </a:p>
          <a:p>
            <a:pPr lvl="1" eaLnBrk="1" hangingPunct="1"/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Vienna Revolution </a:t>
            </a: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 led to the fall of Metternich.</a:t>
            </a:r>
          </a:p>
          <a:p>
            <a:pPr lvl="1" eaLnBrk="1" hangingPunct="1"/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Berlin riots</a:t>
            </a:r>
          </a:p>
          <a:p>
            <a:pPr lvl="2" eaLnBrk="1" hangingPunct="1"/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Prussian army efficiently suppressed the revolutionaries.</a:t>
            </a:r>
          </a:p>
          <a:p>
            <a:pPr lvl="2" eaLnBrk="1" hangingPunct="1"/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King Frederick William IV withdraws the troops and hand the Prussia liberals a big victory!</a:t>
            </a:r>
          </a:p>
          <a:p>
            <a:pPr lvl="2" eaLnBrk="1" hangingPunct="1"/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Other Princedoms collapse when Prussia’s nerve fails.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Funeral for Berlin Freedom Fighters</a:t>
            </a:r>
          </a:p>
        </p:txBody>
      </p:sp>
      <p:pic>
        <p:nvPicPr>
          <p:cNvPr id="44035" name="Picture 4" descr="funeral for Berlin's freedom fighters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95400"/>
            <a:ext cx="7010400" cy="5033963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50838"/>
            <a:ext cx="7162800" cy="715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Frankfurt Assembly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7010400" cy="5029200"/>
          </a:xfrm>
        </p:spPr>
        <p:txBody>
          <a:bodyPr/>
          <a:lstStyle/>
          <a:p>
            <a:pPr eaLnBrk="1" hangingPunct="1"/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German liberals are overjoyed!</a:t>
            </a:r>
          </a:p>
          <a:p>
            <a:pPr eaLnBrk="1" hangingPunct="1"/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German National Assembly established in Frankfurt:</a:t>
            </a:r>
          </a:p>
          <a:p>
            <a:pPr lvl="1" eaLnBrk="1" hangingPunct="1"/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Universal suffrage.</a:t>
            </a:r>
          </a:p>
          <a:p>
            <a:pPr lvl="1" eaLnBrk="1" hangingPunct="1"/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Delegates mostly from the middle class.</a:t>
            </a:r>
          </a:p>
          <a:p>
            <a:pPr lvl="1" eaLnBrk="1" hangingPunct="1"/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Debate over the nature of the state </a:t>
            </a:r>
            <a:r>
              <a:rPr lang="en-US" altLang="en-US" sz="23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 monarchy of Habsburgs or Hohenzollerns?</a:t>
            </a:r>
          </a:p>
          <a:p>
            <a:pPr lvl="1" eaLnBrk="1" hangingPunct="1"/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They chose the Austrian Habsburg Archduke John rather than the King of Prussia.</a:t>
            </a:r>
          </a:p>
          <a:p>
            <a:pPr lvl="2" eaLnBrk="1" hangingPunct="1"/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He was a well-known liberal sympathizer.</a:t>
            </a:r>
          </a:p>
          <a:p>
            <a:pPr lvl="2" eaLnBrk="1" hangingPunct="1"/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But they couldn’t guarantee the loyalty of the Prussian Army.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Frankfurt Assembly Meets</a:t>
            </a:r>
          </a:p>
        </p:txBody>
      </p:sp>
      <p:pic>
        <p:nvPicPr>
          <p:cNvPr id="46083" name="Picture 6" descr="Frankfurt Assembly meet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9263" y="1219200"/>
            <a:ext cx="7077075" cy="52578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7162800" cy="1096962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 Citizen Militia on Parade in Berlin</a:t>
            </a:r>
          </a:p>
        </p:txBody>
      </p:sp>
      <p:pic>
        <p:nvPicPr>
          <p:cNvPr id="47107" name="Picture 2" descr="1848rev_Berlin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447800"/>
            <a:ext cx="6858000" cy="5138738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98438"/>
            <a:ext cx="7162800" cy="792162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“Three Germanies”</a:t>
            </a:r>
          </a:p>
        </p:txBody>
      </p:sp>
      <p:pic>
        <p:nvPicPr>
          <p:cNvPr id="48131" name="Picture 5" descr="map-The Three Germanies, 1848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5308600" cy="568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715963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Prussian Resurgence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90600"/>
            <a:ext cx="7467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Prussian army moved to crush the new Polish Grand Duchy.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Prussian parliament disagreed with the Frankfurt Parliament.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Prussian army </a:t>
            </a:r>
            <a:b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invaded Schleswig-Holstein </a:t>
            </a:r>
            <a:b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5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(at Frankfurt’s request).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Horrified international </a:t>
            </a:r>
            <a:b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liberal opinion.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Britain &amp; Russia </a:t>
            </a:r>
            <a:b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threatened war </a:t>
            </a:r>
            <a:b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with Prussia.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Prussia agreed to its own </a:t>
            </a:r>
            <a:b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peace with Denmark.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Prussian army abandoned the Frankfurt government.</a:t>
            </a:r>
          </a:p>
        </p:txBody>
      </p:sp>
      <p:pic>
        <p:nvPicPr>
          <p:cNvPr id="49156" name="Picture 5" descr="map-schleswig-holstein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590800"/>
            <a:ext cx="26193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467600" cy="715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Austria &amp; Prussia Reassert Control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6477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Austria re-gained </a:t>
            </a:r>
            <a:b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control of Vienna.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Frederick William </a:t>
            </a:r>
            <a:b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deposed the Berlin </a:t>
            </a:r>
            <a:b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parliament.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Frankfurt </a:t>
            </a:r>
            <a:b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Assembly offered the </a:t>
            </a:r>
            <a:b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emperorship to </a:t>
            </a:r>
            <a:b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6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Frederick William.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He declined.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Radicals took to the </a:t>
            </a:r>
            <a:b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</a:b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barricades again.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Prussian army crushed all resistance.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April, 1849 </a:t>
            </a: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 the Assembly collapsed</a:t>
            </a:r>
            <a:r>
              <a:rPr lang="en-US" altLang="en-US" sz="2100" smtClean="0">
                <a:sym typeface="Cut Outs for 3D FX" pitchFamily="2" charset="0"/>
              </a:rPr>
              <a:t>.</a:t>
            </a:r>
            <a:endParaRPr lang="en-US" altLang="en-US" sz="2100" smtClean="0"/>
          </a:p>
        </p:txBody>
      </p:sp>
      <p:pic>
        <p:nvPicPr>
          <p:cNvPr id="50180" name="Picture 4" descr="cartoon-Wilhelm IV refusing to accept the crown after Frankfort Assembly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3105" r="2777" b="10425"/>
          <a:stretch>
            <a:fillRect/>
          </a:stretch>
        </p:blipFill>
        <p:spPr bwMode="auto">
          <a:xfrm>
            <a:off x="6138863" y="1371600"/>
            <a:ext cx="2624137" cy="3962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 sz="39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 New German Confederation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4191000"/>
            <a:ext cx="7010400" cy="24384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Frederick William IV of Prussia was still interested in ruling a united Germany.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1850 </a:t>
            </a: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 the German Confederation was </a:t>
            </a:r>
            <a:b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</a:b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re-established at Olmutz.</a:t>
            </a:r>
          </a:p>
          <a:p>
            <a:pPr eaLnBrk="1" hangingPunct="1"/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But, Frederick was forced to accept Austrian leadership of Central Europe.</a:t>
            </a:r>
            <a:endParaRPr lang="en-US" altLang="en-US" sz="2400" b="1" smtClean="0">
              <a:latin typeface="Albemarle Demo" pitchFamily="2" charset="0"/>
              <a:ea typeface="Albemarle Demo" pitchFamily="2" charset="0"/>
              <a:cs typeface="Albemarle Demo" pitchFamily="2" charset="0"/>
            </a:endParaRPr>
          </a:p>
        </p:txBody>
      </p:sp>
      <p:pic>
        <p:nvPicPr>
          <p:cNvPr id="51204" name="Picture 4" descr="map-German Confederation-18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3886200" cy="299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Pre-1848 Tensions: Short-Term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75" y="1143000"/>
            <a:ext cx="6572250" cy="4267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Agricultural Crises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Poor cereal harvests</a:t>
            </a:r>
          </a:p>
          <a:p>
            <a:pPr lvl="2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prices rose 60% in one year.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Potato blight  Ireland</a:t>
            </a:r>
          </a:p>
          <a:p>
            <a:pPr lvl="2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Prices rose 135% for food in one year!</a:t>
            </a:r>
          </a:p>
          <a:p>
            <a:pPr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Financial Crises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Investment bubbles burst </a:t>
            </a: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 railways, iron, coal.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  <a:sym typeface="Cut Outs for 3D FX" pitchFamily="2" charset="0"/>
              </a:rPr>
              <a:t>Unemployment increased rapidly [esp. among the artisan class].</a:t>
            </a:r>
            <a:endParaRPr lang="en-US" altLang="en-US" b="1" smtClean="0">
              <a:latin typeface="Albemarle Demo" pitchFamily="2" charset="0"/>
              <a:ea typeface="Albemarle Demo" pitchFamily="2" charset="0"/>
              <a:cs typeface="Albemarle Demo" pitchFamily="2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105400" y="5410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EA0000"/>
          </a:solidFill>
          <a:ln>
            <a:noFill/>
          </a:ln>
          <a:effectLst>
            <a:prstShdw prst="shdw17" dist="17961" dir="2700000">
              <a:srgbClr val="8C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133600" y="60198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  <a:t>Working &amp; middle classes are now joined in misery as are the urban and agricultural peasantry!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239000" cy="1371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Liberalism Discredited in Germany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05000"/>
            <a:ext cx="7010400" cy="4419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Little popular support.</a:t>
            </a:r>
          </a:p>
          <a:p>
            <a:pPr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union of liberals and democrats didn’t last.</a:t>
            </a:r>
          </a:p>
          <a:p>
            <a:pPr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Rule of force was the only winner!</a:t>
            </a:r>
          </a:p>
          <a:p>
            <a:pPr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There was a massive exodus of liberal intelligentsia.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Militarism, hierarchy, and statism were triumphant!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Capitalists followed suit.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0" y="457200"/>
            <a:ext cx="6096000" cy="5016500"/>
          </a:xfrm>
          <a:prstGeom prst="rect">
            <a:avLst/>
          </a:prstGeom>
          <a:noFill/>
          <a:ln w="9525">
            <a:solidFill>
              <a:srgbClr val="002BB4"/>
            </a:solidFill>
            <a:miter lim="800000"/>
            <a:headEnd/>
            <a:tailEnd/>
          </a:ln>
          <a:effectLst>
            <a:prstShdw prst="shdw17" dist="17961" dir="2700000">
              <a:srgbClr val="001A6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  <a:t>1848:</a:t>
            </a:r>
            <a:b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  <a:t>Outside</a:t>
            </a:r>
            <a:b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  <a:t>the</a:t>
            </a:r>
            <a:b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en-US" altLang="en-US" sz="8000">
                <a:solidFill>
                  <a:srgbClr val="FF0000"/>
                </a:solidFill>
                <a:latin typeface="Broadway" panose="04040905080B02020502" pitchFamily="82" charset="0"/>
              </a:rPr>
              <a:t>Continent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4419600"/>
            <a:ext cx="73152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Movement reached its height with the Kennington Common demonstration on April 10, 1848.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This could have been the prelude to revolution in Britain, but the meeting was peaceful.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Chartist leaders did not follow up on the meeting, and the movement died.</a:t>
            </a:r>
          </a:p>
        </p:txBody>
      </p:sp>
      <p:pic>
        <p:nvPicPr>
          <p:cNvPr id="54275" name="Picture 5" descr="Chartist_meeting,_Kennington_Common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990600"/>
            <a:ext cx="4419600" cy="3279775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71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Chartist Meeting, 1848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Seneca Falls Convention, NY</a:t>
            </a:r>
          </a:p>
        </p:txBody>
      </p:sp>
      <p:pic>
        <p:nvPicPr>
          <p:cNvPr id="55299" name="Picture 4" descr="Seneca Falls Convention-1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1450" r="3052"/>
          <a:stretch>
            <a:fillRect/>
          </a:stretch>
        </p:blipFill>
        <p:spPr>
          <a:xfrm>
            <a:off x="3281363" y="1066800"/>
            <a:ext cx="4033837" cy="5486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752600" y="1743075"/>
            <a:ext cx="7086600" cy="2308225"/>
          </a:xfrm>
          <a:prstGeom prst="rect">
            <a:avLst/>
          </a:prstGeom>
          <a:noFill/>
          <a:ln w="9525">
            <a:solidFill>
              <a:srgbClr val="002BB4"/>
            </a:solidFill>
            <a:miter lim="800000"/>
            <a:headEnd/>
            <a:tailEnd/>
          </a:ln>
          <a:effectLst>
            <a:prstShdw prst="shdw17" dist="17961" dir="2700000">
              <a:srgbClr val="001A6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>
                <a:solidFill>
                  <a:srgbClr val="FF0000"/>
                </a:solidFill>
                <a:latin typeface="Broadway" panose="04040905080B02020502" pitchFamily="82" charset="0"/>
              </a:rPr>
              <a:t>THE</a:t>
            </a:r>
            <a:br>
              <a:rPr lang="en-US" altLang="en-US" sz="7200">
                <a:solidFill>
                  <a:srgbClr val="FF0000"/>
                </a:solidFill>
                <a:latin typeface="Broadway" panose="04040905080B02020502" pitchFamily="82" charset="0"/>
              </a:rPr>
            </a:br>
            <a:r>
              <a:rPr lang="en-US" altLang="en-US" sz="7200">
                <a:solidFill>
                  <a:srgbClr val="FF0000"/>
                </a:solidFill>
                <a:latin typeface="Broadway" panose="04040905080B02020502" pitchFamily="82" charset="0"/>
              </a:rPr>
              <a:t>AFTERMATH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50838"/>
            <a:ext cx="7315200" cy="715962"/>
          </a:xfrm>
        </p:spPr>
        <p:txBody>
          <a:bodyPr/>
          <a:lstStyle/>
          <a:p>
            <a:pPr eaLnBrk="1" hangingPunct="1"/>
            <a:r>
              <a:rPr lang="en-US" altLang="en-US" sz="39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Democrats Swept Out of Europe</a:t>
            </a:r>
          </a:p>
        </p:txBody>
      </p:sp>
      <p:pic>
        <p:nvPicPr>
          <p:cNvPr id="57347" name="Picture 6" descr="cartoon-democrats being swept out of German states after failed 1848 revol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"/>
          <a:stretch>
            <a:fillRect/>
          </a:stretch>
        </p:blipFill>
        <p:spPr>
          <a:xfrm>
            <a:off x="2266950" y="1600200"/>
            <a:ext cx="6134100" cy="4595813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50838"/>
            <a:ext cx="7162800" cy="715962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Communist Manifesto</a:t>
            </a:r>
          </a:p>
        </p:txBody>
      </p:sp>
      <p:pic>
        <p:nvPicPr>
          <p:cNvPr id="58371" name="Picture 7" descr="Communist-manifesto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6525" y="1447800"/>
            <a:ext cx="2827338" cy="4572000"/>
          </a:xfrm>
          <a:noFill/>
        </p:spPr>
      </p:pic>
      <p:pic>
        <p:nvPicPr>
          <p:cNvPr id="58372" name="Picture 8" descr="mar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"/>
          <a:stretch>
            <a:fillRect/>
          </a:stretch>
        </p:blipFill>
        <p:spPr bwMode="auto">
          <a:xfrm>
            <a:off x="1735138" y="2209800"/>
            <a:ext cx="19224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9" descr="Friedrich_Eng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r="6145"/>
          <a:stretch>
            <a:fillRect/>
          </a:stretch>
        </p:blipFill>
        <p:spPr bwMode="auto">
          <a:xfrm>
            <a:off x="6934200" y="2209800"/>
            <a:ext cx="1939925" cy="284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676400" y="52578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  <a:t>Karl Marx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934200" y="52578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Albemarle Demo" pitchFamily="2" charset="0"/>
                <a:cs typeface="Albemarle Demo" pitchFamily="2" charset="0"/>
              </a:rPr>
              <a:t>Friedrich Engels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239000" cy="1249363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Why did the </a:t>
            </a:r>
            <a:r>
              <a:rPr lang="en-US" altLang="en-US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1848</a:t>
            </a:r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 Revolutions Fail?</a:t>
            </a:r>
            <a:endParaRPr lang="en-US" altLang="en-US" sz="3400" smtClean="0">
              <a:latin typeface="Albemarle Demo" pitchFamily="2" charset="0"/>
              <a:ea typeface="Albemarle Demo" pitchFamily="2" charset="0"/>
              <a:cs typeface="Albemarle Demo" pitchFamily="2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676400"/>
            <a:ext cx="7239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They failed to attract popular support from the working classes.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middle classes led these revolutions, but as they turned radical, the middle class held back.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Nationalism divided more than united.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Where revolutions were successful, the Old Guard was left in place and they turned against the revolutionaries.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Some gains lasted [abolition of serfdom, etc.]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BUT, in the long term, most liberal gains would be solidified by the end of the 19</a:t>
            </a:r>
            <a:r>
              <a:rPr lang="en-US" altLang="en-US" sz="2400" b="1" baseline="300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</a:t>
            </a:r>
            <a:r>
              <a:rPr lang="en-US" altLang="en-US" sz="24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unification of Germany and Italy.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collapse of the Hapsburg Empire at the end of World War 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The Bottom Line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It looked like the Conservative forces had triumphed.</a:t>
            </a:r>
          </a:p>
          <a:p>
            <a:pPr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BUT…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Things had changed forever.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Economic/social problems continued to be constant challenges to the ruling order.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Conservatives would have to make concessions in order to stay in power.</a:t>
            </a:r>
          </a:p>
          <a:p>
            <a:pPr lvl="1" eaLnBrk="1" hangingPunct="1"/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Many of the limited Liberal achievements remained permanent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Arial" pitchFamily="34" charset="0"/>
              </a:rPr>
              <a:t>Prince Metternich</a:t>
            </a:r>
          </a:p>
        </p:txBody>
      </p:sp>
      <p:pic>
        <p:nvPicPr>
          <p:cNvPr id="7171" name="Picture 8" descr="metternich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73150"/>
            <a:ext cx="5334000" cy="502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676400" y="6172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1815: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We have redrawn Europe’s map for eternity.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239000" cy="1173162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cs typeface="Arial" panose="020B0604020202020204" pitchFamily="34" charset="0"/>
              </a:rPr>
              <a:t>Revolutions in </a:t>
            </a:r>
            <a:r>
              <a:rPr lang="en-US" altLang="en-US" smtClean="0">
                <a:cs typeface="Arial" panose="020B0604020202020204" pitchFamily="34" charset="0"/>
              </a:rPr>
              <a:t>1848</a:t>
            </a:r>
          </a:p>
        </p:txBody>
      </p:sp>
      <p:pic>
        <p:nvPicPr>
          <p:cNvPr id="8195" name="Picture 7" descr="map-Revolutions of 1848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17650"/>
            <a:ext cx="6629400" cy="503555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196" name="Oval 8"/>
          <p:cNvSpPr>
            <a:spLocks noChangeArrowheads="1"/>
          </p:cNvSpPr>
          <p:nvPr/>
        </p:nvSpPr>
        <p:spPr bwMode="auto">
          <a:xfrm>
            <a:off x="4495800" y="33528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bemarle Dem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bemarle Demo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50838"/>
            <a:ext cx="7467600" cy="1249362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No Coherent Organized Revolutions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7010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Many different reasons for revolutionary activities.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Reactions to long- and short-term causes.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Competing ideologies in different countries.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Different revolutionary leaders, aims, and goals in different countries.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Some countries had no revolutions: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England.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Russia.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50838"/>
            <a:ext cx="7315200" cy="715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lbemarle Demo" pitchFamily="2" charset="0"/>
                <a:ea typeface="Albemarle Demo" pitchFamily="2" charset="0"/>
                <a:cs typeface="Albemarle Demo" pitchFamily="2" charset="0"/>
              </a:rPr>
              <a:t>FRANCE: The Giant Sea Snake?</a:t>
            </a:r>
          </a:p>
        </p:txBody>
      </p:sp>
      <p:pic>
        <p:nvPicPr>
          <p:cNvPr id="10243" name="Picture 4" descr="cartoon-sea snake of 1848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938" y="1447800"/>
            <a:ext cx="6380162" cy="4957763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ombardic Narrow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1412</Words>
  <Application>Microsoft Office PowerPoint</Application>
  <PresentationFormat>On-screen Show (4:3)</PresentationFormat>
  <Paragraphs>326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Albemarle Demo</vt:lpstr>
      <vt:lpstr>Cut Outs for 3D FX</vt:lpstr>
      <vt:lpstr>Broadway BT</vt:lpstr>
      <vt:lpstr>Comic Sans MS</vt:lpstr>
      <vt:lpstr>Lombardic Narrow</vt:lpstr>
      <vt:lpstr>Broadway</vt:lpstr>
      <vt:lpstr>Default Design</vt:lpstr>
      <vt:lpstr>PowerPoint Presentation</vt:lpstr>
      <vt:lpstr>PowerPoint Presentation</vt:lpstr>
      <vt:lpstr>Historicism</vt:lpstr>
      <vt:lpstr>Pre-1848 Tensions: Long-Term</vt:lpstr>
      <vt:lpstr>Pre-1848 Tensions: Short-Term</vt:lpstr>
      <vt:lpstr>Prince Metternich</vt:lpstr>
      <vt:lpstr>Revolutions in 1848</vt:lpstr>
      <vt:lpstr>No Coherent Organized Revolutions</vt:lpstr>
      <vt:lpstr>FRANCE: The Giant Sea Snake?</vt:lpstr>
      <vt:lpstr>PowerPoint Presentation</vt:lpstr>
      <vt:lpstr>Louis Philippe, “The Pear,” 1848</vt:lpstr>
      <vt:lpstr>Prince Louis: Not Too Steady!</vt:lpstr>
      <vt:lpstr>The February Revolution</vt:lpstr>
      <vt:lpstr>Alphonse Lamartine</vt:lpstr>
      <vt:lpstr>Louis Blanc</vt:lpstr>
      <vt:lpstr>The Coalition Splits: Mar.-May</vt:lpstr>
      <vt:lpstr>April Elections</vt:lpstr>
      <vt:lpstr>The “June Days”</vt:lpstr>
      <vt:lpstr>Paris: To the Barricades Again!</vt:lpstr>
      <vt:lpstr>The 2nd French Republic (1848-1852)</vt:lpstr>
      <vt:lpstr>President Louis Napoleon </vt:lpstr>
      <vt:lpstr>1851 Coup d’Etat</vt:lpstr>
      <vt:lpstr>PowerPoint Presentation</vt:lpstr>
      <vt:lpstr>The Austrian Empire: 1830</vt:lpstr>
      <vt:lpstr>Ferdinand I (1793-1875)</vt:lpstr>
      <vt:lpstr>Austrian Students Form a Militia</vt:lpstr>
      <vt:lpstr>Vienna, 1848: The Liberal Revolution</vt:lpstr>
      <vt:lpstr>The New Austrian  Emperor Franz Joseph I [r. 1848-1916]</vt:lpstr>
      <vt:lpstr>The Hungarian Revolution</vt:lpstr>
      <vt:lpstr>Lajos Kossuth (1802-1894)</vt:lpstr>
      <vt:lpstr>Tsar Nicholas I  (r. 1825-1855)</vt:lpstr>
      <vt:lpstr>Bohemia, 1848</vt:lpstr>
      <vt:lpstr>Revolution in Romania</vt:lpstr>
      <vt:lpstr>PowerPoint Presentation</vt:lpstr>
      <vt:lpstr>Upheaval in Italy, 1848</vt:lpstr>
      <vt:lpstr>Italy, 1848</vt:lpstr>
      <vt:lpstr>Reasons for Failure in Italy</vt:lpstr>
      <vt:lpstr>PowerPoint Presentation</vt:lpstr>
      <vt:lpstr>Germania - 1848</vt:lpstr>
      <vt:lpstr>Frederick William IV of Prussia (1840-1861)</vt:lpstr>
      <vt:lpstr>The Germans Follow the French</vt:lpstr>
      <vt:lpstr>Funeral for Berlin Freedom Fighters</vt:lpstr>
      <vt:lpstr>The Frankfurt Assembly</vt:lpstr>
      <vt:lpstr>Frankfurt Assembly Meets</vt:lpstr>
      <vt:lpstr>A Citizen Militia on Parade in Berlin</vt:lpstr>
      <vt:lpstr>The “Three Germanies”</vt:lpstr>
      <vt:lpstr>Prussian Resurgence</vt:lpstr>
      <vt:lpstr>Austria &amp; Prussia Reassert Control</vt:lpstr>
      <vt:lpstr>A New German Confederation</vt:lpstr>
      <vt:lpstr>Liberalism Discredited in Germany</vt:lpstr>
      <vt:lpstr>PowerPoint Presentation</vt:lpstr>
      <vt:lpstr>Chartist Meeting, 1848</vt:lpstr>
      <vt:lpstr>Seneca Falls Convention, NY</vt:lpstr>
      <vt:lpstr>PowerPoint Presentation</vt:lpstr>
      <vt:lpstr>Democrats Swept Out of Europe</vt:lpstr>
      <vt:lpstr>The Communist Manifesto</vt:lpstr>
      <vt:lpstr>Why did the 1848 Revolutions Fail?</vt:lpstr>
      <vt:lpstr>The Bottom Line </vt:lpstr>
    </vt:vector>
  </TitlesOfParts>
  <Company>Horace Greeley HS    Chappaqua, 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Revolutions of 1848</dc:title>
  <dc:creator>Ms. Susan M. Pojer</dc:creator>
  <cp:lastModifiedBy>Braun Christine</cp:lastModifiedBy>
  <cp:revision>119</cp:revision>
  <dcterms:created xsi:type="dcterms:W3CDTF">2008-02-16T02:14:47Z</dcterms:created>
  <dcterms:modified xsi:type="dcterms:W3CDTF">2016-01-08T21:49:35Z</dcterms:modified>
</cp:coreProperties>
</file>