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63" r:id="rId2"/>
    <p:sldId id="318" r:id="rId3"/>
    <p:sldId id="321" r:id="rId4"/>
    <p:sldId id="334" r:id="rId5"/>
    <p:sldId id="335" r:id="rId6"/>
    <p:sldId id="336" r:id="rId7"/>
    <p:sldId id="337" r:id="rId8"/>
    <p:sldId id="338" r:id="rId9"/>
    <p:sldId id="339" r:id="rId10"/>
    <p:sldId id="328" r:id="rId11"/>
    <p:sldId id="340" r:id="rId12"/>
    <p:sldId id="341" r:id="rId13"/>
    <p:sldId id="34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54" d="100"/>
          <a:sy n="54" d="100"/>
        </p:scale>
        <p:origin x="2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112682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8E67ED0-0CBD-4D20-BC5C-13674A743FEC}"/>
              </a:ext>
            </a:extLst>
          </p:cNvPr>
          <p:cNvSpPr/>
          <p:nvPr/>
        </p:nvSpPr>
        <p:spPr>
          <a:xfrm>
            <a:off x="285555" y="4516429"/>
            <a:ext cx="6514348" cy="19694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latin typeface="Cooper Black" panose="0208090404030B020404" pitchFamily="18" charset="0"/>
              </a:rPr>
              <a:t>Period 1: 1450 CE -1648 CE</a:t>
            </a:r>
          </a:p>
          <a:p>
            <a:pPr algn="r"/>
            <a:r>
              <a:rPr lang="en-US" sz="4800" dirty="0" smtClean="0">
                <a:latin typeface="Cooper Black" panose="0208090404030B020404" pitchFamily="18" charset="0"/>
              </a:rPr>
              <a:t>Renaissance Art</a:t>
            </a:r>
            <a:endParaRPr lang="en-US" sz="2400" dirty="0" smtClean="0">
              <a:latin typeface="Cooper Black" panose="0208090404030B020404" pitchFamily="18" charset="0"/>
            </a:endParaRPr>
          </a:p>
          <a:p>
            <a:pPr algn="r"/>
            <a:r>
              <a:rPr lang="en-US" sz="2400" dirty="0" smtClean="0">
                <a:latin typeface="Cooper Black" panose="0208090404030B020404" pitchFamily="18" charset="0"/>
              </a:rPr>
              <a:t>Notebook Page 3</a:t>
            </a:r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827500" y="2029838"/>
            <a:ext cx="10534741" cy="405056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Renaissance art became so popular that it started a </a:t>
            </a:r>
          </a:p>
          <a:p>
            <a:r>
              <a:rPr lang="en-US" dirty="0"/>
              <a:t>     </a:t>
            </a:r>
            <a:r>
              <a:rPr lang="en-US" u="sng" dirty="0"/>
              <a:t>new trend</a:t>
            </a:r>
            <a:r>
              <a:rPr lang="en-US" dirty="0"/>
              <a:t>: hiring Renaissance artists to paint, sculpt, </a:t>
            </a:r>
          </a:p>
          <a:p>
            <a:r>
              <a:rPr lang="en-US" dirty="0"/>
              <a:t>     or build your own stuff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Princes, merchants, and other </a:t>
            </a:r>
            <a:r>
              <a:rPr lang="en-US" b="1" dirty="0"/>
              <a:t>patrons </a:t>
            </a:r>
            <a:r>
              <a:rPr lang="en-US" dirty="0"/>
              <a:t>(people buying)</a:t>
            </a:r>
          </a:p>
          <a:p>
            <a:r>
              <a:rPr lang="en-US" dirty="0"/>
              <a:t>     hired artists to </a:t>
            </a:r>
            <a:r>
              <a:rPr lang="en-US" u="sng" dirty="0"/>
              <a:t>paint themselves or their family in the </a:t>
            </a:r>
          </a:p>
          <a:p>
            <a:r>
              <a:rPr lang="en-US" dirty="0"/>
              <a:t>     </a:t>
            </a:r>
            <a:r>
              <a:rPr lang="en-US" u="sng" dirty="0"/>
              <a:t>geometric, regular-person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u="sng" dirty="0"/>
              <a:t>Catholic Church</a:t>
            </a:r>
            <a:r>
              <a:rPr lang="en-US" dirty="0"/>
              <a:t> itself also hired Renaissance artists to </a:t>
            </a:r>
            <a:r>
              <a:rPr lang="en-US" u="sng" dirty="0"/>
              <a:t>sculpt and design religious statues and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of the most famous examples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Michael Angelo </a:t>
            </a:r>
            <a:r>
              <a:rPr lang="en-US" dirty="0"/>
              <a:t>(sculptor and painter) – the </a:t>
            </a:r>
            <a:r>
              <a:rPr lang="en-US" b="1" dirty="0"/>
              <a:t>Sistine Chapel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Filipo</a:t>
            </a:r>
            <a:r>
              <a:rPr lang="en-US" b="1" dirty="0"/>
              <a:t> Brunelleschi’s </a:t>
            </a:r>
            <a:r>
              <a:rPr lang="en-US" dirty="0"/>
              <a:t>architecture, such as the </a:t>
            </a:r>
            <a:r>
              <a:rPr lang="en-US" b="1" dirty="0"/>
              <a:t>Cathedral in Florence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185458" y="1005424"/>
            <a:ext cx="473544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Patrons of Art</a:t>
            </a:r>
          </a:p>
        </p:txBody>
      </p:sp>
      <p:pic>
        <p:nvPicPr>
          <p:cNvPr id="18" name="Picture 2" descr="http://www.strangenotions.com/wp-content/uploads/Church.jpg">
            <a:extLst>
              <a:ext uri="{FF2B5EF4-FFF2-40B4-BE49-F238E27FC236}">
                <a16:creationId xmlns="" xmlns:a16="http://schemas.microsoft.com/office/drawing/2014/main" id="{A9092D7A-2157-2A4E-BB1E-DE280DA60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1098737"/>
            <a:ext cx="4621553" cy="3082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440575"/>
            <a:ext cx="7966702" cy="7286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Last Supper – Leonardo da Vinci</a:t>
            </a:r>
          </a:p>
        </p:txBody>
      </p:sp>
      <p:pic>
        <p:nvPicPr>
          <p:cNvPr id="6" name="Picture 2" descr="https://upload.wikimedia.org/wikipedia/commons/2/23/Leonardo_da_Vinci_-_Last_Supper_(copy)_-_WGA12732.jpg">
            <a:extLst>
              <a:ext uri="{FF2B5EF4-FFF2-40B4-BE49-F238E27FC236}">
                <a16:creationId xmlns="" xmlns:a16="http://schemas.microsoft.com/office/drawing/2014/main" id="{024FB2A5-34B8-CD4B-AB99-FFCBA240B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18" y="1275018"/>
            <a:ext cx="9795851" cy="5332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440575"/>
            <a:ext cx="7352105" cy="7286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Sistine Chapel - Michelangelo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74352ED5-477A-8741-9163-806832C6E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84" y="1304144"/>
            <a:ext cx="3897631" cy="5420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370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440575"/>
            <a:ext cx="5023081" cy="7286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oper Black" panose="0208090404030B020404" pitchFamily="18" charset="0"/>
              </a:rPr>
              <a:t>Florence Cathedral 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pic>
        <p:nvPicPr>
          <p:cNvPr id="6" name="Picture 2" descr="http://static.thousandwonders.net/Florence.Cathedral.original.12562.jpg">
            <a:extLst>
              <a:ext uri="{FF2B5EF4-FFF2-40B4-BE49-F238E27FC236}">
                <a16:creationId xmlns="" xmlns:a16="http://schemas.microsoft.com/office/drawing/2014/main" id="{5B32EA57-DF5D-3B40-A6FA-2F319B533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52" y="1510115"/>
            <a:ext cx="7524496" cy="50181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1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64680" y="1757982"/>
            <a:ext cx="7702001" cy="449838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humanism dominating literature and education, the concepts of the Renaissance also bled over into visual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 art and literary art are </a:t>
            </a:r>
            <a:r>
              <a:rPr lang="en-US" u="sng" dirty="0"/>
              <a:t>where we can see the issues and ideas that dominate and define that time/generation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main features define Renaissance art, and separate it from Medieval Art: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Emphasis on the individual and regular people</a:t>
            </a:r>
            <a:r>
              <a:rPr lang="en-US" dirty="0"/>
              <a:t> rather than God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of </a:t>
            </a:r>
            <a:r>
              <a:rPr lang="en-US" u="sng" dirty="0"/>
              <a:t>classical figures, architecture, and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 literature, visual art emphasized the idea that we are </a:t>
            </a:r>
            <a:r>
              <a:rPr lang="en-US" u="sng" dirty="0"/>
              <a:t>individual humans and worthy of being the subject of art</a:t>
            </a:r>
            <a:r>
              <a:rPr lang="en-US" dirty="0"/>
              <a:t>—not just God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art started including </a:t>
            </a:r>
            <a:r>
              <a:rPr lang="en-US" u="sng" dirty="0"/>
              <a:t>old, classical figures</a:t>
            </a:r>
            <a:r>
              <a:rPr lang="en-US" dirty="0"/>
              <a:t> (</a:t>
            </a:r>
            <a:r>
              <a:rPr lang="en-US" b="1" dirty="0"/>
              <a:t>Aristotle, Cicero, Plato, Socrates</a:t>
            </a:r>
            <a:r>
              <a:rPr lang="en-US" dirty="0"/>
              <a:t>, etc.), and </a:t>
            </a:r>
            <a:r>
              <a:rPr lang="en-US" u="sng" dirty="0"/>
              <a:t>style of architecture</a:t>
            </a:r>
            <a:r>
              <a:rPr lang="en-US" dirty="0"/>
              <a:t> (marble pillars and buildings)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087251" y="767987"/>
            <a:ext cx="8873872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Impact of Humanism on Art</a:t>
            </a:r>
          </a:p>
        </p:txBody>
      </p:sp>
      <p:pic>
        <p:nvPicPr>
          <p:cNvPr id="13" name="Picture 4" descr="https://media1.britannica.com/eb-media/84/87984-004-5ADE9ACA.jpg">
            <a:extLst>
              <a:ext uri="{FF2B5EF4-FFF2-40B4-BE49-F238E27FC236}">
                <a16:creationId xmlns="" xmlns:a16="http://schemas.microsoft.com/office/drawing/2014/main" id="{A619C56B-168C-A54E-BA77-E996C4CF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61" y="1864049"/>
            <a:ext cx="3571875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604679" y="1743074"/>
            <a:ext cx="7518636" cy="453663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this emphasis on regular people and individual life, a much </a:t>
            </a:r>
            <a:r>
              <a:rPr lang="en-US" u="sng" dirty="0"/>
              <a:t>larger amount of detail and effort</a:t>
            </a:r>
            <a:r>
              <a:rPr lang="en-US" dirty="0"/>
              <a:t> were put into visual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new technique was developed called </a:t>
            </a:r>
            <a:r>
              <a:rPr lang="en-US" b="1" dirty="0"/>
              <a:t>geometric perspective</a:t>
            </a:r>
            <a:r>
              <a:rPr lang="en-US" dirty="0"/>
              <a:t>, which was an attempt by artists to make each painting or sculpture </a:t>
            </a:r>
            <a:r>
              <a:rPr lang="en-US" dirty="0" smtClean="0"/>
              <a:t>accurately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Painting and sculptures portrayed </a:t>
            </a:r>
            <a:r>
              <a:rPr lang="en-US" u="sng" dirty="0"/>
              <a:t>real, 3-D characters</a:t>
            </a:r>
            <a:r>
              <a:rPr lang="en-US" dirty="0"/>
              <a:t>, with shading, shadows, and </a:t>
            </a:r>
            <a:r>
              <a:rPr lang="en-US" u="sng" dirty="0"/>
              <a:t>expressions</a:t>
            </a:r>
            <a:r>
              <a:rPr lang="en-US" dirty="0"/>
              <a:t> as normal human bodies showcase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Raphael – School of Athens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rather than simply painting Godly or heroic figures, art began to show </a:t>
            </a:r>
            <a:r>
              <a:rPr lang="en-US" u="sng" dirty="0"/>
              <a:t>regular people</a:t>
            </a:r>
            <a:r>
              <a:rPr lang="en-US" dirty="0"/>
              <a:t> in regular </a:t>
            </a:r>
            <a:r>
              <a:rPr lang="en-US" dirty="0" smtClean="0"/>
              <a:t>situations (while not exclusive to the movement, themes of regular human life and religious themes were more indicative of the </a:t>
            </a:r>
            <a:r>
              <a:rPr lang="en-US" b="1" dirty="0" smtClean="0"/>
              <a:t>Northern Renaissance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Leonardo da Vinci – The Mona Lisa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Rembrandt – Anatomy </a:t>
            </a:r>
            <a:r>
              <a:rPr lang="en-US" b="1" dirty="0" smtClean="0"/>
              <a:t>Lesson</a:t>
            </a:r>
          </a:p>
        </p:txBody>
      </p:sp>
      <p:pic>
        <p:nvPicPr>
          <p:cNvPr id="14" name="Picture 2" descr="https://s-media-cache-ak0.pinimg.com/564x/43/b8/7f/43b87f6d5066c7edc2743ed3ce2e3571.jpg">
            <a:extLst>
              <a:ext uri="{FF2B5EF4-FFF2-40B4-BE49-F238E27FC236}">
                <a16:creationId xmlns="" xmlns:a16="http://schemas.microsoft.com/office/drawing/2014/main" id="{A87DA628-CEFB-944D-BB55-AFE26415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26" y="1826940"/>
            <a:ext cx="2958111" cy="4368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140062" y="849782"/>
            <a:ext cx="5319104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ooper Black" panose="0208090404030B020404" pitchFamily="18" charset="0"/>
              </a:rPr>
              <a:t>Renaissance Art</a:t>
            </a:r>
            <a:endParaRPr lang="en-US" sz="4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525401"/>
            <a:ext cx="3364721" cy="74911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Medieval Art</a:t>
            </a:r>
          </a:p>
        </p:txBody>
      </p:sp>
      <p:pic>
        <p:nvPicPr>
          <p:cNvPr id="6" name="Picture 2" descr="https://upload.wikimedia.org/wikipedia/commons/8/84/Simone_Martini_078.jpg">
            <a:extLst>
              <a:ext uri="{FF2B5EF4-FFF2-40B4-BE49-F238E27FC236}">
                <a16:creationId xmlns="" xmlns:a16="http://schemas.microsoft.com/office/drawing/2014/main" id="{DB771512-CF9C-6942-912E-1CD1A8F4E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60" y="1094633"/>
            <a:ext cx="4986711" cy="5242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tknowledgenews.com/files2009b/The_Olivetan_Master_Monks_Singin_the_Office.jpg">
            <a:extLst>
              <a:ext uri="{FF2B5EF4-FFF2-40B4-BE49-F238E27FC236}">
                <a16:creationId xmlns="" xmlns:a16="http://schemas.microsoft.com/office/drawing/2014/main" id="{3CE340A9-242A-AD47-A96E-A1DE9551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0" y="1783829"/>
            <a:ext cx="5885302" cy="41770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0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440575"/>
            <a:ext cx="3364721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Medieval Art</a:t>
            </a:r>
          </a:p>
        </p:txBody>
      </p:sp>
      <p:pic>
        <p:nvPicPr>
          <p:cNvPr id="8" name="Picture 2" descr="http://static1.squarespace.com/static/53a4b792e4b073bf214c0e66/54da2e69e4b04bc268f9c213/55b66544e4b0c3dfa57fc0d0/1438017154147/?format=2500w">
            <a:extLst>
              <a:ext uri="{FF2B5EF4-FFF2-40B4-BE49-F238E27FC236}">
                <a16:creationId xmlns="" xmlns:a16="http://schemas.microsoft.com/office/drawing/2014/main" id="{F5E71DC9-3F45-9D40-AFB4-3F7834EE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0" y="2446198"/>
            <a:ext cx="4410075" cy="2200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ookatittiswayvc.files.wordpress.com/2013/06/6018150838_a1abc036a3_z.jpg">
            <a:extLst>
              <a:ext uri="{FF2B5EF4-FFF2-40B4-BE49-F238E27FC236}">
                <a16:creationId xmlns="" xmlns:a16="http://schemas.microsoft.com/office/drawing/2014/main" id="{2FE5DA06-559D-A94D-B3B6-424259917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9" y="1674938"/>
            <a:ext cx="6556848" cy="42824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7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440575"/>
            <a:ext cx="7437905" cy="12832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Cooper Black" panose="0208090404030B020404" pitchFamily="18" charset="0"/>
              </a:rPr>
              <a:t>Renaissance Art</a:t>
            </a:r>
          </a:p>
          <a:p>
            <a:r>
              <a:rPr lang="en-US" sz="3600" dirty="0">
                <a:latin typeface="Cooper Black" panose="0208090404030B020404" pitchFamily="18" charset="0"/>
              </a:rPr>
              <a:t>Mona Lisa – Leonardo da Vinci</a:t>
            </a:r>
          </a:p>
        </p:txBody>
      </p:sp>
      <p:pic>
        <p:nvPicPr>
          <p:cNvPr id="6" name="Picture 2" descr="http://www.show-your-own-art-gallery.com/images/Mona-Lisa-Leonardo.jpg">
            <a:extLst>
              <a:ext uri="{FF2B5EF4-FFF2-40B4-BE49-F238E27FC236}">
                <a16:creationId xmlns="" xmlns:a16="http://schemas.microsoft.com/office/drawing/2014/main" id="{D3FF7739-1FC2-E94C-8774-C2C5DC9B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52" y="1793435"/>
            <a:ext cx="3409950" cy="5029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2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440575"/>
            <a:ext cx="7936721" cy="8036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Anatomy Lesson - Rembrandt</a:t>
            </a:r>
          </a:p>
        </p:txBody>
      </p:sp>
      <p:pic>
        <p:nvPicPr>
          <p:cNvPr id="5" name="Picture 2" descr="https://upload.wikimedia.org/wikipedia/commons/8/8c/The_Anatomy_Lesson.jpg">
            <a:extLst>
              <a:ext uri="{FF2B5EF4-FFF2-40B4-BE49-F238E27FC236}">
                <a16:creationId xmlns="" xmlns:a16="http://schemas.microsoft.com/office/drawing/2014/main" id="{668A5DF6-B1F5-F94C-89B5-E44C1246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4" y="1402652"/>
            <a:ext cx="7040468" cy="52845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2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1" y="440575"/>
            <a:ext cx="3734838" cy="12417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oper Black" panose="0208090404030B020404" pitchFamily="18" charset="0"/>
              </a:rPr>
              <a:t>Self-portrait –</a:t>
            </a:r>
          </a:p>
          <a:p>
            <a:r>
              <a:rPr lang="en-US" sz="3600" dirty="0" smtClean="0">
                <a:latin typeface="Cooper Black" panose="0208090404030B020404" pitchFamily="18" charset="0"/>
              </a:rPr>
              <a:t>Rembrandt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pic>
        <p:nvPicPr>
          <p:cNvPr id="5" name="Picture 2" descr="https://i.ytimg.com/vi/n5YIEzmwfPA/maxresdefault.jpg">
            <a:extLst>
              <a:ext uri="{FF2B5EF4-FFF2-40B4-BE49-F238E27FC236}">
                <a16:creationId xmlns="" xmlns:a16="http://schemas.microsoft.com/office/drawing/2014/main" id="{BCEAAC46-1EDE-854B-9ECB-9E3EC001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85" y="440575"/>
            <a:ext cx="6225585" cy="60402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9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800" y="440575"/>
            <a:ext cx="6467685" cy="7286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Cooper Black" panose="0208090404030B020404" pitchFamily="18" charset="0"/>
              </a:rPr>
              <a:t>School of Athens - Raphael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9C240ABC-0D8E-9646-BCD8-B59D1EA52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39" y="1270000"/>
            <a:ext cx="8137353" cy="5417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54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30491</TotalTime>
  <Words>429</Words>
  <Application>Microsoft Office PowerPoint</Application>
  <PresentationFormat>Widescreen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Mr. Morgan</cp:lastModifiedBy>
  <cp:revision>172</cp:revision>
  <dcterms:created xsi:type="dcterms:W3CDTF">2017-08-07T18:53:06Z</dcterms:created>
  <dcterms:modified xsi:type="dcterms:W3CDTF">2019-07-13T19:31:30Z</dcterms:modified>
</cp:coreProperties>
</file>