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3" r:id="rId2"/>
    <p:sldId id="271" r:id="rId3"/>
    <p:sldId id="260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2185-2E89-4A6C-92A0-61620D426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2F0E8-4756-42A9-A2C9-7AF6AE7D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16776-89DF-4A92-87FC-D497772B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0797-6754-4DAE-AADB-F6D8EB55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D083-B171-40D7-AEB9-EBA10AD9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6048-E21C-4C0C-9303-6EDB1125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E4BA6-96B4-4DBE-90B9-BDDF3B655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4EA14-FBCE-407A-A186-E6C1FD13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90D0-284B-4F8D-AA82-D67D56D9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83419-64E6-4055-B6B3-D5B9F7AF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9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343B9-CCDB-429E-BF13-EF95AC157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60D5A-D869-408B-86A9-BF48B4B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0B1B3-1878-4BCE-82A6-1D7212A8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F16C-D988-4023-BC7A-20F47A85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B26AE-5DFB-49CA-90BD-85D4482A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F644-CA44-4867-8E9C-E79ED158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2FFD-429E-488D-8D49-DF9579E1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79C7-9F91-4453-8D33-A621480C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049B-1FA2-4640-BD00-E3DF3A78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C417-AFA5-402A-867F-71FB8331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AE30-7B64-40FD-83AC-DE681F53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DFABA-56A0-493C-B25D-3D134D06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E740-26F7-4241-9842-69C5232A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D2A23-5E70-4E2E-840B-87F376B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DFE5B-7B84-4A93-B52E-D0C771CB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00FD-C575-4945-8A1D-10F5045C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4E67-5105-4E8F-8742-E3B914709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961E4-087B-4A0B-9C07-D8BD82501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72C4C-528A-4C92-8B9D-6C82DFB3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150C5-0907-43C2-94BE-429BE6B9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F5B40-2EEE-40D6-9172-1AD0FFB1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027A-E509-44CF-A08B-4DBA1E2D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3CCA2-FC9D-4D6F-8C1B-8D998C510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82493-D041-4D1D-8456-6C3F00709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6E211-B289-44EF-8693-AD786EC7D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B081A-C9B8-4DE6-8DE4-DAC577947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40ECC-58B7-49E3-8FA9-32636BFA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B67B7-3FB4-4E86-92F6-CA158D5D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D13E6-1222-4144-A928-7FAFA0C1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D309-3A89-467A-8247-6C7FE6CD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EFE54-CDE7-4CAC-AB56-24B81CB9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F1BA3-FAC3-49AC-AA14-A75F3DD9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CB3B8-9C5C-4E5F-B437-8E6484FA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83583-92E4-40A3-BD71-8CD01161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AD110-F5CE-4A37-AE99-620D3A02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3C313-6461-43BF-85CD-DBECFA18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68A0-DE62-41C4-8A34-F3AF313F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26BF-9538-4D0A-9C32-A6DC78A2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3F62B-EABB-4A19-A354-2182BF60E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F8ABD-E8E2-45B5-AE4B-09147707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57070-54AE-41F4-A1BC-0F3B9256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D4B1E-1522-48D4-84D7-A588022A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BFC2-6A75-4A98-BA8E-15FD6FF7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54998-20C8-4ABF-ADB5-CDA68607A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C429E-ABF4-4B10-9688-D36C03AD9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73B98-E0A9-4161-AB72-667584A7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36375-A122-4C07-B359-2ACE042A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B5715-8D3C-460D-B7ED-AFC6A41A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4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0F297-EB5A-47E8-9EEE-A35BDA92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F1F66-6A1D-4A93-9C1F-7BC733AC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01A2C-EB91-4D60-8E66-54D5473BE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6853-EEEE-43B2-93F3-2AC8F02F53D6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D73FD-90F4-4B1B-B616-DEA490FAF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C8438-D759-4DF5-A1C4-FBDC6FF86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10089396" y="6519446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Morgan AP Teaching</a:t>
            </a: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68E67ED0-0CBD-4D20-BC5C-13674A743FEC}"/>
              </a:ext>
            </a:extLst>
          </p:cNvPr>
          <p:cNvSpPr/>
          <p:nvPr/>
        </p:nvSpPr>
        <p:spPr>
          <a:xfrm>
            <a:off x="240087" y="156609"/>
            <a:ext cx="5862650" cy="239966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Cooper Black" panose="0208090404030B020404" pitchFamily="18" charset="0"/>
              </a:rPr>
              <a:t>Period 1: 1450 CE -1648 CE</a:t>
            </a:r>
          </a:p>
          <a:p>
            <a:pPr algn="r"/>
            <a:r>
              <a:rPr lang="en-US" sz="4800" dirty="0">
                <a:latin typeface="Cooper Black" panose="0208090404030B020404" pitchFamily="18" charset="0"/>
              </a:rPr>
              <a:t>The Italian </a:t>
            </a:r>
          </a:p>
          <a:p>
            <a:pPr algn="r"/>
            <a:r>
              <a:rPr lang="en-US" sz="4800" dirty="0">
                <a:latin typeface="Cooper Black" panose="0208090404030B020404" pitchFamily="18" charset="0"/>
              </a:rPr>
              <a:t>Renaissance</a:t>
            </a:r>
            <a:endParaRPr lang="en-US" sz="2400" dirty="0">
              <a:latin typeface="Cooper Black" panose="0208090404030B020404" pitchFamily="18" charset="0"/>
            </a:endParaRPr>
          </a:p>
          <a:p>
            <a:pPr algn="r"/>
            <a:endParaRPr lang="en-US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0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23950" y="1040698"/>
            <a:ext cx="9897151" cy="568847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In the </a:t>
            </a:r>
            <a:r>
              <a:rPr lang="en-US" sz="2000" b="1" dirty="0"/>
              <a:t>Middle Ages </a:t>
            </a:r>
            <a:r>
              <a:rPr lang="en-US" sz="2000" dirty="0"/>
              <a:t>(the time between the fall of Rome and </a:t>
            </a:r>
          </a:p>
          <a:p>
            <a:r>
              <a:rPr lang="en-US" sz="2000" dirty="0"/>
              <a:t>the Renaissance), Europe had become insignificant in the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Kings, nobles, and peasants were local, un-centralized, &amp; lived</a:t>
            </a:r>
          </a:p>
          <a:p>
            <a:r>
              <a:rPr lang="en-US" sz="2000" dirty="0"/>
              <a:t>in service and fear of the </a:t>
            </a:r>
            <a:r>
              <a:rPr lang="en-US" sz="2000" u="sng" dirty="0"/>
              <a:t>Roman Catholic Church and the pope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Everything in the Middle Ages </a:t>
            </a:r>
            <a:r>
              <a:rPr lang="en-US" sz="2000" u="sng" dirty="0"/>
              <a:t>revolved around God and the</a:t>
            </a:r>
          </a:p>
          <a:p>
            <a:r>
              <a:rPr lang="en-US" sz="2000" u="sng" dirty="0"/>
              <a:t>Church</a:t>
            </a:r>
            <a:r>
              <a:rPr lang="en-US" sz="2000" dirty="0"/>
              <a:t>: education, celebrations, wars, medicine, laws,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However, through the Abbasid Caliphate, the crusades, </a:t>
            </a:r>
          </a:p>
          <a:p>
            <a:r>
              <a:rPr lang="en-US" sz="2000" dirty="0"/>
              <a:t>and Mongols, they came across classical texts (old Greek and Roman)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Coming in through the Italian city-states, Europe in the 14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</a:p>
          <a:p>
            <a:r>
              <a:rPr lang="en-US" sz="2000" dirty="0"/>
              <a:t>century would start </a:t>
            </a:r>
            <a:r>
              <a:rPr lang="en-US" sz="2000" u="sng" dirty="0"/>
              <a:t>rediscovering and utilizing classical knowledge</a:t>
            </a:r>
          </a:p>
          <a:p>
            <a:endParaRPr lang="en-US" sz="2000" u="sng" dirty="0"/>
          </a:p>
          <a:p>
            <a:r>
              <a:rPr lang="en-US" sz="2000" dirty="0"/>
              <a:t>Italy, specifically the city-states of </a:t>
            </a:r>
            <a:r>
              <a:rPr lang="en-US" sz="2000" b="1" dirty="0"/>
              <a:t>Florence </a:t>
            </a:r>
            <a:r>
              <a:rPr lang="en-US" sz="2000" dirty="0"/>
              <a:t>and</a:t>
            </a:r>
            <a:r>
              <a:rPr lang="en-US" sz="2000" b="1" dirty="0"/>
              <a:t> Venice</a:t>
            </a:r>
            <a:r>
              <a:rPr lang="en-US" sz="2000" dirty="0"/>
              <a:t>, became the center for the </a:t>
            </a:r>
            <a:r>
              <a:rPr lang="en-US" sz="2000" b="1" dirty="0"/>
              <a:t>Italian Renaissance </a:t>
            </a:r>
            <a:r>
              <a:rPr lang="en-US" sz="2000" dirty="0"/>
              <a:t>as </a:t>
            </a:r>
            <a:r>
              <a:rPr lang="en-US" sz="2000" u="sng" dirty="0"/>
              <a:t>Italy, at the time, was the center of commerce and the papacy—through which merchants and Crusaders returned with Ancient Christian and Greek texts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030183" y="271298"/>
            <a:ext cx="6608342" cy="82595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ooper Black" panose="0208090404030B020404" pitchFamily="18" charset="0"/>
              </a:rPr>
              <a:t>Return of the Classics</a:t>
            </a:r>
          </a:p>
        </p:txBody>
      </p:sp>
      <p:pic>
        <p:nvPicPr>
          <p:cNvPr id="6" name="Picture 4" descr="http://cdn.history.com/sites/2/2014/01/death-of-socrates-AB.jpeg">
            <a:extLst>
              <a:ext uri="{FF2B5EF4-FFF2-40B4-BE49-F238E27FC236}">
                <a16:creationId xmlns:a16="http://schemas.microsoft.com/office/drawing/2014/main" id="{7709C8DA-6E44-4F75-92EA-0D19EFC16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410" y="1631374"/>
            <a:ext cx="4144657" cy="3102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0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064EF8-128F-4C80-A95A-4EFCF8D2B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7" y="0"/>
            <a:ext cx="1000593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926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07156" y="1828800"/>
            <a:ext cx="9059684" cy="431074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There were three primary writers that profoundly emphasized models </a:t>
            </a:r>
          </a:p>
          <a:p>
            <a:r>
              <a:rPr lang="en-US" sz="2000" dirty="0"/>
              <a:t>of thought:</a:t>
            </a:r>
            <a:r>
              <a:rPr lang="en-US" sz="2000" b="1" dirty="0"/>
              <a:t> Francesco Petrarch, </a:t>
            </a:r>
            <a:r>
              <a:rPr lang="en-US" sz="2000" b="1" dirty="0" err="1"/>
              <a:t>Niccolo</a:t>
            </a:r>
            <a:r>
              <a:rPr lang="en-US" sz="2000" b="1" dirty="0"/>
              <a:t> Machiavelli </a:t>
            </a:r>
            <a:r>
              <a:rPr lang="en-US" sz="2000" dirty="0"/>
              <a:t>&amp;</a:t>
            </a:r>
            <a:r>
              <a:rPr lang="en-US" sz="2000" b="1" dirty="0"/>
              <a:t> Leonardo Bruni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One of the things that changed after rediscovering the classics was </a:t>
            </a:r>
            <a:r>
              <a:rPr lang="en-US" sz="2000" u="sng" dirty="0"/>
              <a:t>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Education in the Middle Ages focused exclusively on </a:t>
            </a:r>
            <a:r>
              <a:rPr lang="en-US" sz="2000" u="sng" dirty="0"/>
              <a:t>professional </a:t>
            </a:r>
          </a:p>
          <a:p>
            <a:r>
              <a:rPr lang="en-US" sz="2000" u="sng" dirty="0"/>
              <a:t>training</a:t>
            </a:r>
            <a:r>
              <a:rPr lang="en-US" sz="2000" dirty="0"/>
              <a:t> (training for your job) and </a:t>
            </a:r>
            <a:r>
              <a:rPr lang="en-US" sz="2000" u="sng" dirty="0"/>
              <a:t>theology</a:t>
            </a:r>
            <a:r>
              <a:rPr lang="en-US" sz="2000" dirty="0"/>
              <a:t> (religion)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One of the first Renaissance figures to challenge this was </a:t>
            </a:r>
          </a:p>
          <a:p>
            <a:r>
              <a:rPr lang="en-US" sz="2000" b="1" dirty="0"/>
              <a:t>Petrarch</a:t>
            </a:r>
            <a:r>
              <a:rPr lang="en-US" sz="2000" dirty="0"/>
              <a:t> who was one of the first to read and study the classics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Classical writing and education was based on being </a:t>
            </a:r>
            <a:r>
              <a:rPr lang="en-US" sz="2000" u="sng" dirty="0"/>
              <a:t>well-rounded in art,</a:t>
            </a:r>
          </a:p>
          <a:p>
            <a:r>
              <a:rPr lang="en-US" sz="2000" u="sng" dirty="0"/>
              <a:t>philosophy, science, and rhetoric</a:t>
            </a:r>
            <a:r>
              <a:rPr lang="en-US" sz="2000" dirty="0"/>
              <a:t> (language)—</a:t>
            </a:r>
            <a:r>
              <a:rPr lang="en-US" sz="2000" u="sng" dirty="0"/>
              <a:t>not just professional based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878048" y="788854"/>
            <a:ext cx="6517983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ooper Black" panose="0208090404030B020404" pitchFamily="18" charset="0"/>
              </a:rPr>
              <a:t>New Old Knowledge</a:t>
            </a:r>
          </a:p>
        </p:txBody>
      </p:sp>
      <p:pic>
        <p:nvPicPr>
          <p:cNvPr id="7" name="Picture 2" descr="https://media1.britannica.com/eb-media/62/19062-004-36C69A09.jpg">
            <a:extLst>
              <a:ext uri="{FF2B5EF4-FFF2-40B4-BE49-F238E27FC236}">
                <a16:creationId xmlns:a16="http://schemas.microsoft.com/office/drawing/2014/main" id="{380B1387-106C-4BCB-B69B-5CD5269C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675" y="1205824"/>
            <a:ext cx="1934039" cy="26253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mrdowling.com/images/704machiavelli.jpg">
            <a:extLst>
              <a:ext uri="{FF2B5EF4-FFF2-40B4-BE49-F238E27FC236}">
                <a16:creationId xmlns:a16="http://schemas.microsoft.com/office/drawing/2014/main" id="{E1F63412-57DB-4D1E-B812-4F7F5310E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820" y="4030694"/>
            <a:ext cx="1934039" cy="25078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0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871390" y="1844469"/>
            <a:ext cx="9029349" cy="441256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Writers like Petrarch were profoundly influenced by these </a:t>
            </a:r>
          </a:p>
          <a:p>
            <a:r>
              <a:rPr lang="en-US" sz="2000" dirty="0"/>
              <a:t>classical texts and their </a:t>
            </a:r>
            <a:r>
              <a:rPr lang="en-US" sz="2000" u="sng" dirty="0"/>
              <a:t>emphasis on regular life—not religion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Since Greek and Roman writers predated Christianity, topics </a:t>
            </a:r>
          </a:p>
          <a:p>
            <a:r>
              <a:rPr lang="en-US" sz="2000" dirty="0"/>
              <a:t>and life were </a:t>
            </a:r>
            <a:r>
              <a:rPr lang="en-US" sz="2000" u="sng" dirty="0"/>
              <a:t>not determined by behaving or acting Christian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Classical writers and knowledge were far more focused on the </a:t>
            </a:r>
            <a:r>
              <a:rPr lang="en-US" sz="2000" u="sng" dirty="0"/>
              <a:t>life of </a:t>
            </a:r>
          </a:p>
          <a:p>
            <a:r>
              <a:rPr lang="en-US" sz="2000" u="sng" dirty="0"/>
              <a:t>the individual</a:t>
            </a:r>
            <a:r>
              <a:rPr lang="en-US" sz="2000" dirty="0"/>
              <a:t>, and developing a </a:t>
            </a:r>
            <a:r>
              <a:rPr lang="en-US" sz="2000" u="sng" dirty="0"/>
              <a:t>well-rounded set of knowledge and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This emphasis on being well rounded in multiple subjects is referred to as </a:t>
            </a:r>
          </a:p>
          <a:p>
            <a:r>
              <a:rPr lang="en-US" sz="2000" b="1" dirty="0"/>
              <a:t>humanism</a:t>
            </a:r>
            <a:r>
              <a:rPr lang="en-US" sz="2000" dirty="0"/>
              <a:t>—the study of the humanities (art, philosophy, history, etc.)</a:t>
            </a:r>
          </a:p>
          <a:p>
            <a:endParaRPr lang="en-US" sz="2000" dirty="0"/>
          </a:p>
          <a:p>
            <a:r>
              <a:rPr lang="en-US" sz="2000" dirty="0"/>
              <a:t>Such changes in thought would, over the years, result in revival of European </a:t>
            </a:r>
          </a:p>
          <a:p>
            <a:r>
              <a:rPr lang="en-US" sz="2000" dirty="0"/>
              <a:t>culture and power; this era of ‘rebirth’ is known as the </a:t>
            </a:r>
            <a:r>
              <a:rPr lang="en-US" sz="2000" b="1" dirty="0"/>
              <a:t>Renaissance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584178" y="863588"/>
            <a:ext cx="3755715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ooper Black" panose="0208090404030B020404" pitchFamily="18" charset="0"/>
              </a:rPr>
              <a:t>Humanism</a:t>
            </a:r>
          </a:p>
        </p:txBody>
      </p:sp>
      <p:pic>
        <p:nvPicPr>
          <p:cNvPr id="9" name="Picture 2" descr="http://www.sciencemag.org/sites/default/files/styles/article_main_large/public/images/WL_HumanitiesH.jpg?itok=cGUmbZA0">
            <a:extLst>
              <a:ext uri="{FF2B5EF4-FFF2-40B4-BE49-F238E27FC236}">
                <a16:creationId xmlns:a16="http://schemas.microsoft.com/office/drawing/2014/main" id="{02338B0F-9D64-4B0B-9CB6-C96BE7F0C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459" y="1107831"/>
            <a:ext cx="4126522" cy="23211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3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541740" y="1302760"/>
            <a:ext cx="8975995" cy="538041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Renaissance humanism not only changed education, but its </a:t>
            </a:r>
          </a:p>
          <a:p>
            <a:r>
              <a:rPr lang="en-US" sz="2000" dirty="0"/>
              <a:t>impact was also seen in </a:t>
            </a:r>
            <a:r>
              <a:rPr lang="en-US" sz="2000" u="sng" dirty="0"/>
              <a:t>literature, art, and politics</a:t>
            </a:r>
            <a:r>
              <a:rPr lang="en-US" sz="2000" dirty="0"/>
              <a:t> (governments)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Traditionally, all stories, songs, and poems were based </a:t>
            </a:r>
          </a:p>
          <a:p>
            <a:r>
              <a:rPr lang="en-US" sz="2000" dirty="0"/>
              <a:t>on God or some sort of invincible hero (also usually tied to God)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Petrarch dismissed the idea of perfect human heroes or Christian morality—</a:t>
            </a:r>
          </a:p>
          <a:p>
            <a:r>
              <a:rPr lang="en-US" sz="2000" dirty="0"/>
              <a:t>instead, he focused on the </a:t>
            </a:r>
            <a:r>
              <a:rPr lang="en-US" sz="2000" u="sng" dirty="0"/>
              <a:t>moral issues of the individual in his sonnets</a:t>
            </a:r>
            <a:r>
              <a:rPr lang="en-US" sz="2000" dirty="0"/>
              <a:t> (poems)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He wrote of love, hate, admiration, and sadness, </a:t>
            </a:r>
          </a:p>
          <a:p>
            <a:r>
              <a:rPr lang="en-US" sz="2000" dirty="0"/>
              <a:t>painting a far more </a:t>
            </a:r>
            <a:r>
              <a:rPr lang="en-US" sz="2000" u="sng" dirty="0"/>
              <a:t>realistic and picture of what life is like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Giovanni Boccaccio also stuck to the individual, non-heroic theme in his </a:t>
            </a:r>
          </a:p>
          <a:p>
            <a:r>
              <a:rPr lang="en-US" sz="2000" dirty="0"/>
              <a:t>work </a:t>
            </a:r>
            <a:r>
              <a:rPr lang="en-US" sz="2000" b="1" i="1" dirty="0"/>
              <a:t>The Decameron</a:t>
            </a:r>
            <a:r>
              <a:rPr lang="en-US" sz="2000" dirty="0"/>
              <a:t>—a compilation of stories about several different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u="sng" dirty="0"/>
          </a:p>
          <a:p>
            <a:r>
              <a:rPr lang="en-US" sz="2000" dirty="0"/>
              <a:t>In his stories, Boccaccio describes the </a:t>
            </a:r>
            <a:r>
              <a:rPr lang="en-US" sz="2000" u="sng" dirty="0"/>
              <a:t>moral dilemmas people have to deal </a:t>
            </a:r>
          </a:p>
          <a:p>
            <a:r>
              <a:rPr lang="en-US" sz="2000" u="sng" dirty="0"/>
              <a:t>with</a:t>
            </a:r>
            <a:r>
              <a:rPr lang="en-US" sz="2000" dirty="0"/>
              <a:t> as prostitutes, criminals, and regular people </a:t>
            </a:r>
            <a:r>
              <a:rPr lang="en-US" sz="2000" u="sng" dirty="0"/>
              <a:t>rather than being perfect or heroic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953360" y="366796"/>
            <a:ext cx="6579073" cy="77419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ooper Black" panose="0208090404030B020404" pitchFamily="18" charset="0"/>
              </a:rPr>
              <a:t>Humanist Literature</a:t>
            </a:r>
          </a:p>
        </p:txBody>
      </p:sp>
      <p:pic>
        <p:nvPicPr>
          <p:cNvPr id="10" name="Picture 4" descr="https://storybookstorage.s3.amazonaws.com/items/images/000/304/041/original/20160315-9-13d5sjc.jpg?1458028287">
            <a:extLst>
              <a:ext uri="{FF2B5EF4-FFF2-40B4-BE49-F238E27FC236}">
                <a16:creationId xmlns:a16="http://schemas.microsoft.com/office/drawing/2014/main" id="{99E90B06-243C-47AD-A926-C2F57870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193" y="1089698"/>
            <a:ext cx="3471067" cy="19177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.gr-assets.com/images/S/compressed.photo.goodreads.com/hostedimages/1463215418i/19093504._SX540_.jpg">
            <a:extLst>
              <a:ext uri="{FF2B5EF4-FFF2-40B4-BE49-F238E27FC236}">
                <a16:creationId xmlns:a16="http://schemas.microsoft.com/office/drawing/2014/main" id="{E5BAC1BD-EC0B-46DE-8EAF-7EEA2C3AD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228" y="4093161"/>
            <a:ext cx="2844994" cy="19177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2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577</Words>
  <Application>Microsoft Office PowerPoint</Application>
  <PresentationFormat>Widescreen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</dc:title>
  <dc:creator>Michael Morgan</dc:creator>
  <cp:lastModifiedBy>Braun Christine</cp:lastModifiedBy>
  <cp:revision>32</cp:revision>
  <dcterms:created xsi:type="dcterms:W3CDTF">2017-08-07T18:53:06Z</dcterms:created>
  <dcterms:modified xsi:type="dcterms:W3CDTF">2019-08-26T11:25:35Z</dcterms:modified>
</cp:coreProperties>
</file>