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sldIdLst>
    <p:sldId id="263" r:id="rId2"/>
    <p:sldId id="318" r:id="rId3"/>
    <p:sldId id="328" r:id="rId4"/>
    <p:sldId id="343" r:id="rId5"/>
    <p:sldId id="344" r:id="rId6"/>
    <p:sldId id="34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C0A"/>
    <a:srgbClr val="E13314"/>
    <a:srgbClr val="37827D"/>
    <a:srgbClr val="FFA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01"/>
    <p:restoredTop sz="94705"/>
  </p:normalViewPr>
  <p:slideViewPr>
    <p:cSldViewPr snapToGrid="0">
      <p:cViewPr varScale="1">
        <p:scale>
          <a:sx n="63" d="100"/>
          <a:sy n="63" d="100"/>
        </p:scale>
        <p:origin x="28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CC7C4-CE44-3A49-960C-9C6F7AD59078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0D10C-CD6E-FA4B-B8FD-F3CA9E48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8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0D10C-CD6E-FA4B-B8FD-F3CA9E489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9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2185-2E89-4A6C-92A0-61620D426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2F0E8-4756-42A9-A2C9-7AF6AE7D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16776-89DF-4A92-87FC-D497772B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0797-6754-4DAE-AADB-F6D8EB55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D083-B171-40D7-AEB9-EBA10AD9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6048-E21C-4C0C-9303-6EDB1125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E4BA6-96B4-4DBE-90B9-BDDF3B655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4EA14-FBCE-407A-A186-E6C1FD13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90D0-284B-4F8D-AA82-D67D56D9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83419-64E6-4055-B6B3-D5B9F7AF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9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343B9-CCDB-429E-BF13-EF95AC157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60D5A-D869-408B-86A9-BF48B4B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0B1B3-1878-4BCE-82A6-1D7212A8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F16C-D988-4023-BC7A-20F47A85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B26AE-5DFB-49CA-90BD-85D4482A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F644-CA44-4867-8E9C-E79ED158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2FFD-429E-488D-8D49-DF9579E1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79C7-9F91-4453-8D33-A621480C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049B-1FA2-4640-BD00-E3DF3A78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C417-AFA5-402A-867F-71FB8331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AE30-7B64-40FD-83AC-DE681F53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DFABA-56A0-493C-B25D-3D134D06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E740-26F7-4241-9842-69C5232A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D2A23-5E70-4E2E-840B-87F376B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DFE5B-7B84-4A93-B52E-D0C771CB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00FD-C575-4945-8A1D-10F5045C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4E67-5105-4E8F-8742-E3B914709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961E4-087B-4A0B-9C07-D8BD82501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72C4C-528A-4C92-8B9D-6C82DFB3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150C5-0907-43C2-94BE-429BE6B9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F5B40-2EEE-40D6-9172-1AD0FFB1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027A-E509-44CF-A08B-4DBA1E2D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3CCA2-FC9D-4D6F-8C1B-8D998C510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82493-D041-4D1D-8456-6C3F00709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6E211-B289-44EF-8693-AD786EC7D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B081A-C9B8-4DE6-8DE4-DAC577947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40ECC-58B7-49E3-8FA9-32636BFA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B67B7-3FB4-4E86-92F6-CA158D5D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D13E6-1222-4144-A928-7FAFA0C1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D309-3A89-467A-8247-6C7FE6CD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EFE54-CDE7-4CAC-AB56-24B81CB9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F1BA3-FAC3-49AC-AA14-A75F3DD9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CB3B8-9C5C-4E5F-B437-8E6484FA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83583-92E4-40A3-BD71-8CD01161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AD110-F5CE-4A37-AE99-620D3A02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3C313-6461-43BF-85CD-DBECFA18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68A0-DE62-41C4-8A34-F3AF313F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26BF-9538-4D0A-9C32-A6DC78A2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3F62B-EABB-4A19-A354-2182BF60E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F8ABD-E8E2-45B5-AE4B-09147707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57070-54AE-41F4-A1BC-0F3B9256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D4B1E-1522-48D4-84D7-A588022A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BFC2-6A75-4A98-BA8E-15FD6FF7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54998-20C8-4ABF-ADB5-CDA68607A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C429E-ABF4-4B10-9688-D36C03AD9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73B98-E0A9-4161-AB72-667584A7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36375-A122-4C07-B359-2ACE042A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B5715-8D3C-460D-B7ED-AFC6A41A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4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0F297-EB5A-47E8-9EEE-A35BDA92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F1F66-6A1D-4A93-9C1F-7BC733AC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01A2C-EB91-4D60-8E66-54D5473BE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D73FD-90F4-4B1B-B616-DEA490FAF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C8438-D759-4DF5-A1C4-FBDC6FF86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789763" y="112682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Morgan AP Teaching</a:t>
            </a: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68E67ED0-0CBD-4D20-BC5C-13674A743FEC}"/>
              </a:ext>
            </a:extLst>
          </p:cNvPr>
          <p:cNvSpPr/>
          <p:nvPr/>
        </p:nvSpPr>
        <p:spPr>
          <a:xfrm>
            <a:off x="416524" y="4655602"/>
            <a:ext cx="7100754" cy="19565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Cooper Black" panose="0208090404030B020404" pitchFamily="18" charset="0"/>
              </a:rPr>
              <a:t>Period 1: 1450 CE -1648 CE</a:t>
            </a:r>
          </a:p>
          <a:p>
            <a:pPr algn="r"/>
            <a:r>
              <a:rPr lang="en-US" sz="4800" dirty="0">
                <a:latin typeface="Cooper Black" panose="0208090404030B020404" pitchFamily="18" charset="0"/>
              </a:rPr>
              <a:t>Religious Conflicts </a:t>
            </a:r>
            <a:endParaRPr lang="en-US" sz="2400" dirty="0">
              <a:latin typeface="Cooper Black" panose="0208090404030B020404" pitchFamily="18" charset="0"/>
            </a:endParaRPr>
          </a:p>
          <a:p>
            <a:pPr algn="r"/>
            <a:endParaRPr lang="en-US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0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12800" y="1903750"/>
            <a:ext cx="6979986" cy="428548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1540-1648 there were a series of BRUTAL internal and international religious conflicts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all started around the Council of Trent, when the </a:t>
            </a:r>
            <a:r>
              <a:rPr lang="en-US" u="sng" dirty="0"/>
              <a:t>Church sanctioned Catholic leaders banning and resisting Protestantism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order to reunite Catholic Europe by force, </a:t>
            </a:r>
            <a:r>
              <a:rPr lang="en-US" b="1" dirty="0"/>
              <a:t>Charles V </a:t>
            </a:r>
            <a:r>
              <a:rPr lang="en-US" dirty="0"/>
              <a:t>– King of Spain and Holy Roman Emperor, </a:t>
            </a:r>
            <a:r>
              <a:rPr lang="en-US" u="sng" dirty="0"/>
              <a:t>took his armies into Protestant 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His goal was to </a:t>
            </a:r>
            <a:r>
              <a:rPr lang="en-US" u="sng" dirty="0"/>
              <a:t>defeat the defiant Protestant </a:t>
            </a:r>
          </a:p>
          <a:p>
            <a:r>
              <a:rPr lang="en-US" dirty="0"/>
              <a:t>     </a:t>
            </a:r>
            <a:r>
              <a:rPr lang="en-US" u="sng" dirty="0"/>
              <a:t>princes, and return them to Catholicism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Heavily motivated, Charles V would </a:t>
            </a:r>
            <a:r>
              <a:rPr lang="en-US" u="sng" dirty="0"/>
              <a:t>use all the resources of Spain to attempt to defeat all the Protestant princes</a:t>
            </a:r>
            <a:r>
              <a:rPr lang="en-US" dirty="0"/>
              <a:t>, and restore Catholic unity to Europe in the 1540s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782237" y="878431"/>
            <a:ext cx="8896092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Wars of the Reformation – Charles V</a:t>
            </a:r>
          </a:p>
        </p:txBody>
      </p:sp>
      <p:pic>
        <p:nvPicPr>
          <p:cNvPr id="19" name="Picture 2" descr="https://s-media-cache-ak0.pinimg.com/originals/ca/10/8b/ca108b7e451e2c2f6c958334245b2c7e.jpg">
            <a:extLst>
              <a:ext uri="{FF2B5EF4-FFF2-40B4-BE49-F238E27FC236}">
                <a16:creationId xmlns:a16="http://schemas.microsoft.com/office/drawing/2014/main" id="{BE6D17E0-7272-0F4C-BAB7-AF3C77A1C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720" y="2177935"/>
            <a:ext cx="3553218" cy="361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16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627031" y="1455981"/>
            <a:ext cx="6844923" cy="487689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was always the problem with the Holy Roman Empire, many of the princes defied Charles V opting to be Protestant, and free of taxes and Catholic Church control in their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</a:t>
            </a:r>
            <a:r>
              <a:rPr lang="en-US" u="sng" dirty="0"/>
              <a:t>Charles V</a:t>
            </a:r>
            <a:r>
              <a:rPr lang="en-US" dirty="0"/>
              <a:t> was fairly successful with the might of Spain and the Catholic parts of the Holy Roman Empire, he could </a:t>
            </a:r>
            <a:r>
              <a:rPr lang="en-US" u="sng" dirty="0"/>
              <a:t>never completely defeat the Protestants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Protestant princes formed a large alliance called the </a:t>
            </a:r>
            <a:r>
              <a:rPr lang="en-US" b="1" dirty="0" err="1"/>
              <a:t>Schmalkaldic</a:t>
            </a:r>
            <a:r>
              <a:rPr lang="en-US" b="1" dirty="0"/>
              <a:t> League</a:t>
            </a:r>
            <a:r>
              <a:rPr lang="en-US" dirty="0"/>
              <a:t>, and </a:t>
            </a:r>
            <a:r>
              <a:rPr lang="en-US" u="sng" dirty="0"/>
              <a:t>resisted Charles V for over a decade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Realizing he could not re-unify Europe, Charles V agreed to settle for peace at the </a:t>
            </a:r>
            <a:r>
              <a:rPr lang="en-US" b="1" dirty="0"/>
              <a:t>Peace of Augsburg in 1555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peace settlement was quite important as not only did it halt the fighting, it </a:t>
            </a:r>
            <a:r>
              <a:rPr lang="en-US" u="sng" dirty="0"/>
              <a:t>officially allowed princes to choose their own religion</a:t>
            </a:r>
            <a:r>
              <a:rPr lang="en-US" dirty="0"/>
              <a:t>, and weakened the Holy Roman Empire further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008466" y="529403"/>
            <a:ext cx="3516507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ooper Black" panose="0208090404030B020404" pitchFamily="18" charset="0"/>
              </a:rPr>
              <a:t>Charles 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F4690-058D-844D-80E3-856B252F9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17" y="1567204"/>
            <a:ext cx="3923405" cy="465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747208" y="1893601"/>
            <a:ext cx="10410099" cy="451337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While </a:t>
            </a:r>
            <a:r>
              <a:rPr lang="en-US" u="sng" dirty="0"/>
              <a:t>Charles V was unable to defeat Protestants in the German</a:t>
            </a:r>
          </a:p>
          <a:p>
            <a:r>
              <a:rPr lang="en-US" dirty="0"/>
              <a:t>      </a:t>
            </a:r>
            <a:r>
              <a:rPr lang="en-US" u="sng" dirty="0"/>
              <a:t>lands</a:t>
            </a:r>
            <a:r>
              <a:rPr lang="en-US" dirty="0"/>
              <a:t>, he was able to </a:t>
            </a:r>
            <a:r>
              <a:rPr lang="en-US" u="sng" dirty="0"/>
              <a:t>fight them viciously in the Netherlands</a:t>
            </a:r>
            <a:r>
              <a:rPr lang="en-US" dirty="0"/>
              <a:t>, </a:t>
            </a:r>
          </a:p>
          <a:p>
            <a:r>
              <a:rPr lang="en-US" dirty="0"/>
              <a:t>      held by Spain in the 1500s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Dutch were </a:t>
            </a:r>
            <a:r>
              <a:rPr lang="en-US" u="sng" dirty="0"/>
              <a:t>stoutly Calvinist</a:t>
            </a:r>
            <a:r>
              <a:rPr lang="en-US" dirty="0"/>
              <a:t>, and in 1568 began the longest </a:t>
            </a:r>
          </a:p>
          <a:p>
            <a:r>
              <a:rPr lang="en-US" dirty="0"/>
              <a:t>      and bloodiest revolt in European history: the </a:t>
            </a:r>
            <a:r>
              <a:rPr lang="en-US" b="1" dirty="0"/>
              <a:t>Dutch Revolts </a:t>
            </a:r>
            <a:r>
              <a:rPr lang="en-US" dirty="0"/>
              <a:t>that </a:t>
            </a:r>
          </a:p>
          <a:p>
            <a:r>
              <a:rPr lang="en-US" dirty="0"/>
              <a:t>      lasted 80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While the Dutch were relatively small in number and power compared to Spain, 3 Spanish monarchs fought constantly to stomp out Dutch Protestants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Among these were Charles V and </a:t>
            </a:r>
            <a:r>
              <a:rPr lang="en-US" b="1" dirty="0"/>
              <a:t>Philip II </a:t>
            </a:r>
            <a:r>
              <a:rPr lang="en-US" dirty="0"/>
              <a:t>– Philip II being the one to </a:t>
            </a:r>
            <a:r>
              <a:rPr lang="en-US" u="sng" dirty="0"/>
              <a:t>officially outlaw all Protestantism and send the Inquisition to the Netherlands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Thousands of Dutch Protestants died in this 80-year revolt, but were </a:t>
            </a:r>
            <a:r>
              <a:rPr lang="en-US" u="sng" dirty="0"/>
              <a:t>victorious in the end when Spain ran out of money in the early 1600s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522527" y="837686"/>
            <a:ext cx="6602598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Cooper Black" panose="0208090404030B020404" pitchFamily="18" charset="0"/>
              </a:rPr>
              <a:t>Dutch Revolts (1568-1648)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B6194A-145C-F043-9ABD-56C44B49E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46" y="1103127"/>
            <a:ext cx="3493221" cy="29469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34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12799" y="1694188"/>
            <a:ext cx="7786821" cy="454912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France, the Protestant-Catholic conflict was far more complicated and bloody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French Protestants (Calvinists) were called </a:t>
            </a:r>
            <a:r>
              <a:rPr lang="en-US" sz="1600" b="1" dirty="0"/>
              <a:t>Huguenots</a:t>
            </a:r>
            <a:r>
              <a:rPr lang="en-US" sz="1600" dirty="0"/>
              <a:t>, and rather than all live in similar areas, </a:t>
            </a:r>
            <a:r>
              <a:rPr lang="en-US" sz="1600" u="sng" dirty="0"/>
              <a:t>they were spread all throughout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France was not a part of the Holy Roman Empire, but its </a:t>
            </a:r>
            <a:r>
              <a:rPr lang="en-US" sz="1600" u="sng" dirty="0"/>
              <a:t>king generally remained Catholic</a:t>
            </a:r>
            <a:r>
              <a:rPr lang="en-US" sz="1600" dirty="0"/>
              <a:t>, which </a:t>
            </a:r>
            <a:r>
              <a:rPr lang="en-US" sz="1600" u="sng" dirty="0"/>
              <a:t>made being a Huguenot (French Protestant) difficult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From 1562-1598, </a:t>
            </a:r>
            <a:r>
              <a:rPr lang="en-US" sz="1600" u="sng" dirty="0"/>
              <a:t>Huguenot Princes fought and resisted the king of France</a:t>
            </a:r>
            <a:r>
              <a:rPr lang="en-US" sz="1600" dirty="0"/>
              <a:t>, who had </a:t>
            </a:r>
            <a:r>
              <a:rPr lang="en-US" sz="1600" u="sng" dirty="0"/>
              <a:t>always remained a Catholic monarch with Catholic 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These Huguenot and Catholic forces were able to keep fighting due to foreign aid, with </a:t>
            </a:r>
            <a:r>
              <a:rPr lang="en-US" sz="1600" u="sng" dirty="0"/>
              <a:t>England helping Protestants</a:t>
            </a:r>
            <a:r>
              <a:rPr lang="en-US" sz="1600" dirty="0"/>
              <a:t> and </a:t>
            </a:r>
            <a:r>
              <a:rPr lang="en-US" sz="1600" u="sng" dirty="0"/>
              <a:t>Spain helping Catholics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While various nobles and princes had fought in France for decades, the </a:t>
            </a:r>
            <a:r>
              <a:rPr lang="en-US" sz="1600" u="sng" dirty="0"/>
              <a:t>wars escalated far more when Henry of Navarre, a Protestant, became king of Navarre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700182" y="691382"/>
            <a:ext cx="6122912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French Wars of Religion</a:t>
            </a:r>
          </a:p>
        </p:txBody>
      </p:sp>
      <p:pic>
        <p:nvPicPr>
          <p:cNvPr id="13" name="Picture 2" descr="https://wars-of-religion.wikispaces.com/file/view/123456.jpg/284156734/800x989/123456.jpg">
            <a:extLst>
              <a:ext uri="{FF2B5EF4-FFF2-40B4-BE49-F238E27FC236}">
                <a16:creationId xmlns:a16="http://schemas.microsoft.com/office/drawing/2014/main" id="{B5483069-CD85-544D-A5BE-E4599D3B0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468" y="1973595"/>
            <a:ext cx="3227349" cy="39903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46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883061" y="1975105"/>
            <a:ext cx="9420921" cy="458862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1572, Henry married Margaret  Medici, an Italian-born Catholic </a:t>
            </a:r>
          </a:p>
          <a:p>
            <a:r>
              <a:rPr lang="en-US" sz="1600" dirty="0"/>
              <a:t>     girl from a very rich Catholic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support Henry, a Protestant, all of the most rich and powerful </a:t>
            </a:r>
          </a:p>
          <a:p>
            <a:r>
              <a:rPr lang="en-US" sz="1600" dirty="0"/>
              <a:t>      Huguenot princes gathered in Paris for his wedding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Knowing this, Catholics (specifically </a:t>
            </a:r>
            <a:r>
              <a:rPr lang="en-US" sz="1600" b="1" dirty="0"/>
              <a:t>Catherine Medici </a:t>
            </a:r>
            <a:r>
              <a:rPr lang="en-US" sz="1600" dirty="0"/>
              <a:t>– the </a:t>
            </a:r>
          </a:p>
          <a:p>
            <a:r>
              <a:rPr lang="en-US" sz="1600" dirty="0"/>
              <a:t>      mother) </a:t>
            </a:r>
            <a:r>
              <a:rPr lang="en-US" sz="1600" u="sng" dirty="0"/>
              <a:t>arranged to have all the Huguenot princes murdered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 August 24</a:t>
            </a:r>
            <a:r>
              <a:rPr lang="en-US" sz="1600" baseline="30000" dirty="0"/>
              <a:t>th</a:t>
            </a:r>
            <a:r>
              <a:rPr lang="en-US" sz="1600" dirty="0"/>
              <a:t>, 1572, Catholics engaged in the </a:t>
            </a:r>
            <a:r>
              <a:rPr lang="en-US" sz="1600" b="1" dirty="0"/>
              <a:t>St. Bartholomew’s Day Massacre</a:t>
            </a:r>
            <a:r>
              <a:rPr lang="en-US" sz="1600" dirty="0"/>
              <a:t>, murdering thousands of Huguenots and their families before the wedding and throughout the kingdom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With the Huguenots weakened, the Massacre </a:t>
            </a:r>
            <a:r>
              <a:rPr lang="en-US" sz="1600" u="sng" dirty="0"/>
              <a:t>reduced the religious wars in France</a:t>
            </a:r>
            <a:r>
              <a:rPr lang="en-US" sz="1600" dirty="0"/>
              <a:t>, as all of the rich and powerful Huguenot princes were now dead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Henry of Navarre, however, got the last laugh by becoming king and in 1598 enacted the </a:t>
            </a:r>
            <a:r>
              <a:rPr lang="en-US" sz="1600" b="1" dirty="0"/>
              <a:t>Edict of Nantes</a:t>
            </a:r>
            <a:r>
              <a:rPr lang="en-US" sz="1600" dirty="0"/>
              <a:t>, which </a:t>
            </a:r>
            <a:r>
              <a:rPr lang="en-US" sz="1600" u="sng" dirty="0"/>
              <a:t>officially made all Huguenots legal and safe in the Kingdom of France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269722" y="1010260"/>
            <a:ext cx="4563935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Henry of Navarre</a:t>
            </a:r>
          </a:p>
        </p:txBody>
      </p:sp>
      <p:pic>
        <p:nvPicPr>
          <p:cNvPr id="7" name="Picture 2" descr="http://3.bp.blogspot.com/_BZaPGsbLyHM/SpNg-5Gue4I/AAAAAAAAEKE/zp1rOwO1k5k/s400/Debat-Ponsan-matin-Louvre.jpg">
            <a:extLst>
              <a:ext uri="{FF2B5EF4-FFF2-40B4-BE49-F238E27FC236}">
                <a16:creationId xmlns:a16="http://schemas.microsoft.com/office/drawing/2014/main" id="{160C40E3-9D47-0E41-9F73-1564E1C3A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57" y="1370831"/>
            <a:ext cx="3716813" cy="29176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30550</TotalTime>
  <Words>724</Words>
  <Application>Microsoft Office PowerPoint</Application>
  <PresentationFormat>Widescreen</PresentationFormat>
  <Paragraphs>71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</dc:title>
  <dc:creator>Michael Morgan</dc:creator>
  <cp:lastModifiedBy>Braun Christine</cp:lastModifiedBy>
  <cp:revision>183</cp:revision>
  <dcterms:created xsi:type="dcterms:W3CDTF">2017-08-07T18:53:06Z</dcterms:created>
  <dcterms:modified xsi:type="dcterms:W3CDTF">2019-09-03T12:38:35Z</dcterms:modified>
</cp:coreProperties>
</file>