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78" r:id="rId2"/>
    <p:sldId id="279" r:id="rId3"/>
    <p:sldId id="295" r:id="rId4"/>
    <p:sldId id="280" r:id="rId5"/>
    <p:sldId id="281" r:id="rId6"/>
    <p:sldId id="282" r:id="rId7"/>
    <p:sldId id="283" r:id="rId8"/>
    <p:sldId id="296" r:id="rId9"/>
    <p:sldId id="284" r:id="rId10"/>
    <p:sldId id="285" r:id="rId11"/>
    <p:sldId id="297" r:id="rId12"/>
    <p:sldId id="286" r:id="rId13"/>
    <p:sldId id="298" r:id="rId14"/>
    <p:sldId id="299" r:id="rId15"/>
    <p:sldId id="300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8" d="100"/>
          <a:sy n="68" d="100"/>
        </p:scale>
        <p:origin x="80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66430176"/>
        <c:axId val="192078648"/>
        <c:axId val="0"/>
      </c:bar3DChart>
      <c:catAx>
        <c:axId val="166430176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36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8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2078648"/>
        <c:crosses val="autoZero"/>
        <c:auto val="1"/>
        <c:lblAlgn val="ctr"/>
        <c:lblOffset val="100"/>
        <c:tickMarkSkip val="1"/>
        <c:noMultiLvlLbl val="0"/>
      </c:catAx>
      <c:valAx>
        <c:axId val="192078648"/>
        <c:scaling>
          <c:orientation val="minMax"/>
        </c:scaling>
        <c:delete val="0"/>
        <c:axPos val="l"/>
        <c:majorGridlines>
          <c:spPr>
            <a:ln w="3670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6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8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6430176"/>
        <c:crosses val="autoZero"/>
        <c:crossBetween val="between"/>
      </c:valAx>
      <c:spPr>
        <a:noFill/>
        <a:ln w="29358">
          <a:noFill/>
        </a:ln>
      </c:spPr>
    </c:plotArea>
    <c:legend>
      <c:legendPos val="r"/>
      <c:layout>
        <c:manualLayout>
          <c:xMode val="edge"/>
          <c:yMode val="edge"/>
          <c:x val="0.81208053691275173"/>
          <c:y val="0.41916167664670656"/>
          <c:w val="0.17449664429530201"/>
          <c:h val="0.16167664670658682"/>
        </c:manualLayout>
      </c:layout>
      <c:overlay val="0"/>
      <c:spPr>
        <a:noFill/>
        <a:ln w="3670">
          <a:solidFill>
            <a:schemeClr val="tx1"/>
          </a:solidFill>
          <a:prstDash val="solid"/>
        </a:ln>
      </c:spPr>
      <c:txPr>
        <a:bodyPr/>
        <a:lstStyle/>
        <a:p>
          <a:pPr>
            <a:defRPr sz="1913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8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0.08825</cdr:x>
      <cdr:y>0</cdr:y>
    </cdr:from>
    <cdr:to>
      <cdr:x>0.99975</cdr:x>
      <cdr:y>1</cdr:y>
    </cdr:to>
    <cdr:pic>
      <cdr:nvPicPr>
        <cdr:cNvPr id="1026" name="Picture 2" descr="h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50493" y="0"/>
          <a:ext cx="2587247" cy="3181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483D33-1A3C-489B-B11A-13EF760A9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996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361BE8-0A64-4815-ADB3-DB8EDF6E35D2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73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200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1AAB77-D286-49E1-8919-D429BEEDC29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727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DBDCAA-350E-465D-AF06-8F22AB0DCE5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924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147F82-4DE2-4BDC-8BFC-FE80447F471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360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0C4F9-FEA9-43CE-A379-219A413DE0C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925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87A08C-27F2-42D3-B32C-2863C3D75B66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677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082BDE-814B-4EBB-A8E5-66297B995FA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73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5D46FB-8968-4A7A-A609-F33A4592804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646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487B7D-CDD7-482A-9665-EEC5F3E27D22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592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0464D-07AA-4E7C-9CC4-1C40A897676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757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1C44D2-B3BA-48B1-AD65-C962B4598C9C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491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E0D44F-DF46-48F2-8C9F-B916DD6F1B7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045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3EA53-4F58-4963-AAE4-F445ED32AC6C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818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1DEC1E-E953-4A1B-8F44-92B21377441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369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A127A0-4519-48C5-B8C9-215AC5EB35DC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244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07CABB8E-7FCE-40D4-9FBF-DF6ED47393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77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481E7046-E0CB-4DAF-8622-ADD733D671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81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3400" y="419100"/>
            <a:ext cx="1752600" cy="590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5600" y="419100"/>
            <a:ext cx="5105400" cy="590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9A6E6DAB-09F2-4BF0-AA1D-EAAE45F124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915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419100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676400"/>
            <a:ext cx="33909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76400"/>
            <a:ext cx="33909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586CE08F-F88E-4F5E-BDA6-F721EAE35C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701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419100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76400" y="1676400"/>
            <a:ext cx="69342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56828E6F-9F56-48DD-AF38-0FFE62E55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5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554E5214-69D5-46D8-992E-1F616C7CC3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06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910F572E-08BA-4CA4-BF02-2CFEEB6A29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32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676400"/>
            <a:ext cx="33909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76400"/>
            <a:ext cx="33909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4F56D97F-6309-45DA-A5AA-A9A1C07A60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54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A0C364BA-BE37-47EC-BEA3-DFC156958E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92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1F606843-AE43-4DFE-8ACD-6CB1173169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94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DCA3B96C-CDC6-4A35-A4EC-1790D515EF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421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538EF42C-B9B9-458B-BEA3-8F6AFAB120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43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F109315E-BE15-4523-81E2-A1EED6451B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68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5600" y="419100"/>
            <a:ext cx="701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676400"/>
            <a:ext cx="6934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553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 altLang="en-US"/>
              <a:t>Slide </a:t>
            </a:r>
            <a:fld id="{76D078A5-D337-44CC-89AB-361421C45F3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9" r="54196"/>
          <a:stretch>
            <a:fillRect/>
          </a:stretch>
        </p:blipFill>
        <p:spPr bwMode="auto">
          <a:xfrm>
            <a:off x="0" y="0"/>
            <a:ext cx="152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9" r="39810"/>
          <a:stretch>
            <a:fillRect/>
          </a:stretch>
        </p:blipFill>
        <p:spPr bwMode="auto">
          <a:xfrm>
            <a:off x="8763000" y="0"/>
            <a:ext cx="381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4F5EDFD-24B7-4418-A252-63D375E50F54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2130425"/>
            <a:ext cx="7086600" cy="1470025"/>
          </a:xfrm>
        </p:spPr>
        <p:txBody>
          <a:bodyPr anchor="ctr"/>
          <a:lstStyle/>
          <a:p>
            <a:r>
              <a:rPr lang="en-US" altLang="en-US" sz="3600"/>
              <a:t>Philosophical Reactions to Industrialization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CD4B216-0148-4DB7-9781-160816C916B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Communism and Capitalism</a:t>
            </a:r>
          </a:p>
        </p:txBody>
      </p:sp>
      <p:graphicFrame>
        <p:nvGraphicFramePr>
          <p:cNvPr id="35905" name="Group 65"/>
          <p:cNvGraphicFramePr>
            <a:graphicFrameLocks noGrp="1"/>
          </p:cNvGraphicFramePr>
          <p:nvPr>
            <p:ph type="tbl" idx="1"/>
          </p:nvPr>
        </p:nvGraphicFramePr>
        <p:xfrm>
          <a:off x="1695450" y="1752600"/>
          <a:ext cx="6858000" cy="4145280"/>
        </p:xfrm>
        <a:graphic>
          <a:graphicData uri="http://schemas.openxmlformats.org/drawingml/2006/table">
            <a:tbl>
              <a:tblPr/>
              <a:tblGrid>
                <a:gridCol w="1741488"/>
                <a:gridCol w="2579687"/>
                <a:gridCol w="2536825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Times" panose="02020603050405020304" pitchFamily="18" charset="0"/>
                          <a:cs typeface="Times" panose="02020603050405020304" pitchFamily="18" charset="0"/>
                        </a:rPr>
                        <a:t>Capitalism </a:t>
                      </a: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Times" panose="02020603050405020304" pitchFamily="18" charset="0"/>
                          <a:cs typeface="Times" panose="02020603050405020304" pitchFamily="18" charset="0"/>
                        </a:rPr>
                        <a:t>Communism</a:t>
                      </a: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7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Times" panose="02020603050405020304" pitchFamily="18" charset="0"/>
                          <a:cs typeface="Times" panose="02020603050405020304" pitchFamily="18" charset="0"/>
                        </a:rPr>
                        <a:t>Social Conditions</a:t>
                      </a: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ＭＳ Ｐゴシック" panose="020B0600070205080204" pitchFamily="34" charset="-128"/>
                          <a:cs typeface="Times" panose="02020603050405020304" pitchFamily="18" charset="0"/>
                        </a:rPr>
                        <a:t>Through hard work people can lift themselves out of poverty</a:t>
                      </a:r>
                      <a:endParaRPr kumimoji="0" lang="en-US" altLang="ja-JP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ＭＳ Ｐゴシック" panose="020B0600070205080204" pitchFamily="34" charset="-128"/>
                          <a:cs typeface="Times" panose="02020603050405020304" pitchFamily="18" charset="0"/>
                        </a:rPr>
                        <a:t>Government ownership of the economy will end unemployment, poverty, hunger, and slave-like working conditions</a:t>
                      </a:r>
                      <a:endParaRPr kumimoji="0" lang="en-US" altLang="ja-JP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D44C046-2007-4F32-98D5-1C108CA2A55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Communism and Capitalism</a:t>
            </a:r>
          </a:p>
        </p:txBody>
      </p:sp>
      <p:graphicFrame>
        <p:nvGraphicFramePr>
          <p:cNvPr id="53269" name="Group 21"/>
          <p:cNvGraphicFramePr>
            <a:graphicFrameLocks noGrp="1"/>
          </p:cNvGraphicFramePr>
          <p:nvPr>
            <p:ph type="tbl" idx="1"/>
          </p:nvPr>
        </p:nvGraphicFramePr>
        <p:xfrm>
          <a:off x="1695450" y="1752600"/>
          <a:ext cx="6858000" cy="4145280"/>
        </p:xfrm>
        <a:graphic>
          <a:graphicData uri="http://schemas.openxmlformats.org/drawingml/2006/table">
            <a:tbl>
              <a:tblPr/>
              <a:tblGrid>
                <a:gridCol w="1741488"/>
                <a:gridCol w="2579687"/>
                <a:gridCol w="2536825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Times" panose="02020603050405020304" pitchFamily="18" charset="0"/>
                          <a:cs typeface="Times" panose="02020603050405020304" pitchFamily="18" charset="0"/>
                        </a:rPr>
                        <a:t>Capitalism </a:t>
                      </a: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Times" panose="02020603050405020304" pitchFamily="18" charset="0"/>
                          <a:cs typeface="Times" panose="02020603050405020304" pitchFamily="18" charset="0"/>
                        </a:rPr>
                        <a:t>Communism</a:t>
                      </a: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3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Times" panose="02020603050405020304" pitchFamily="18" charset="0"/>
                          <a:cs typeface="Times" panose="02020603050405020304" pitchFamily="18" charset="0"/>
                        </a:rPr>
                        <a:t>Individual Freedom</a:t>
                      </a: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ＭＳ Ｐゴシック" panose="020B0600070205080204" pitchFamily="34" charset="-128"/>
                          <a:cs typeface="Times" panose="02020603050405020304" pitchFamily="18" charset="0"/>
                        </a:rPr>
                        <a:t>People are free to choose their own careers</a:t>
                      </a:r>
                      <a:endParaRPr kumimoji="0" lang="en-US" altLang="ja-JP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ＭＳ Ｐゴシック" panose="020B0600070205080204" pitchFamily="34" charset="-128"/>
                          <a:cs typeface="Times" panose="02020603050405020304" pitchFamily="18" charset="0"/>
                        </a:rPr>
                        <a:t>Freedom of religion</a:t>
                      </a:r>
                      <a:endParaRPr kumimoji="0" lang="en-US" altLang="ja-JP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ＭＳ Ｐゴシック" panose="020B0600070205080204" pitchFamily="34" charset="-128"/>
                          <a:cs typeface="Times" panose="02020603050405020304" pitchFamily="18" charset="0"/>
                        </a:rPr>
                        <a:t>Freedom is more important than security</a:t>
                      </a:r>
                      <a:endParaRPr kumimoji="0" lang="en-US" altLang="ja-JP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ＭＳ Ｐゴシック" panose="020B0600070205080204" pitchFamily="34" charset="-128"/>
                          <a:cs typeface="Times" panose="02020603050405020304" pitchFamily="18" charset="0"/>
                        </a:rPr>
                        <a:t>Government determines job placement</a:t>
                      </a:r>
                      <a:endParaRPr kumimoji="0" lang="en-US" altLang="ja-JP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ＭＳ Ｐゴシック" panose="020B0600070205080204" pitchFamily="34" charset="-128"/>
                          <a:cs typeface="Times" panose="02020603050405020304" pitchFamily="18" charset="0"/>
                        </a:rPr>
                        <a:t>Religion considered a burden</a:t>
                      </a:r>
                      <a:endParaRPr kumimoji="0" lang="en-US" altLang="ja-JP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ＭＳ Ｐゴシック" panose="020B0600070205080204" pitchFamily="34" charset="-128"/>
                          <a:cs typeface="Times" panose="02020603050405020304" pitchFamily="18" charset="0"/>
                        </a:rPr>
                        <a:t>Sacrifice freedom for security</a:t>
                      </a:r>
                      <a:endParaRPr kumimoji="0" lang="en-US" altLang="ja-JP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8FC52D3-5021-4D3B-BC0B-709B11A9338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Communism and Capitalism</a:t>
            </a:r>
          </a:p>
        </p:txBody>
      </p:sp>
      <p:graphicFrame>
        <p:nvGraphicFramePr>
          <p:cNvPr id="36867" name="Group 3"/>
          <p:cNvGraphicFramePr>
            <a:graphicFrameLocks noGrp="1"/>
          </p:cNvGraphicFramePr>
          <p:nvPr>
            <p:ph type="tbl" idx="1"/>
          </p:nvPr>
        </p:nvGraphicFramePr>
        <p:xfrm>
          <a:off x="1676400" y="1676400"/>
          <a:ext cx="6934200" cy="4648200"/>
        </p:xfrm>
        <a:graphic>
          <a:graphicData uri="http://schemas.openxmlformats.org/drawingml/2006/table">
            <a:tbl>
              <a:tblPr/>
              <a:tblGrid>
                <a:gridCol w="1758950"/>
                <a:gridCol w="2609850"/>
                <a:gridCol w="2565400"/>
              </a:tblGrid>
              <a:tr h="464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" panose="02020603050405020304" pitchFamily="18" charset="0"/>
                          <a:cs typeface="Times" panose="02020603050405020304" pitchFamily="18" charset="0"/>
                        </a:rPr>
                        <a:t>Future of the World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" panose="02020603050405020304" pitchFamily="18" charset="0"/>
                        </a:rPr>
                        <a:t>Capitalism is the only efficient economic system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" panose="02020603050405020304" pitchFamily="18" charset="0"/>
                        </a:rPr>
                        <a:t>Capitalism is self-destructive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" panose="02020603050405020304" pitchFamily="18" charset="0"/>
                        </a:rPr>
                        <a:t>Workers will eventually rise up in a violent revolution and take power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" panose="02020603050405020304" pitchFamily="18" charset="0"/>
                        </a:rPr>
                        <a:t>The future of the world is communism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92D795E9-7B58-499D-B3AB-3CCB8A10D7A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Legislation and Reform</a:t>
            </a:r>
            <a:endParaRPr lang="en-US" altLang="en-US" b="1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Early attempts to regulate factories lacked any real enforcement</a:t>
            </a:r>
          </a:p>
          <a:p>
            <a:r>
              <a:rPr lang="en-US" altLang="en-US"/>
              <a:t>Unions were outlawed by the government because they would interfere with the natural order of the factories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5205267-C8EF-42EB-BB6D-AB1E8F2E948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Legislation and Reform</a:t>
            </a:r>
            <a:endParaRPr lang="en-US" altLang="en-US" b="1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Initial legislation only limited child labor</a:t>
            </a:r>
          </a:p>
          <a:p>
            <a:pPr>
              <a:lnSpc>
                <a:spcPct val="90000"/>
              </a:lnSpc>
            </a:pPr>
            <a:r>
              <a:rPr lang="en-US" altLang="en-US"/>
              <a:t>Kids could only work twelve-hour days and it only affected the textile mills (excluded the mines, shipyards, match factories,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EC2F0B8E-CEC5-4655-AFB1-C05EDA718090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Legislation and Reform</a:t>
            </a:r>
            <a:endParaRPr lang="en-US" altLang="en-US" b="1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 altLang="en-US"/>
              <a:t>Factory Acts of 1833, 1842, and 1847</a:t>
            </a:r>
          </a:p>
          <a:p>
            <a:pPr lvl="1" eaLnBrk="0" hangingPunct="0">
              <a:spcBef>
                <a:spcPct val="0"/>
              </a:spcBef>
            </a:pPr>
            <a:r>
              <a:rPr lang="en-US" altLang="en-US"/>
              <a:t>limited child labor</a:t>
            </a:r>
          </a:p>
          <a:p>
            <a:pPr lvl="1" eaLnBrk="0" hangingPunct="0">
              <a:spcBef>
                <a:spcPct val="0"/>
              </a:spcBef>
            </a:pPr>
            <a:r>
              <a:rPr lang="en-US" altLang="en-US"/>
              <a:t>prohibited children under ten in the mines</a:t>
            </a:r>
          </a:p>
          <a:p>
            <a:pPr lvl="1" eaLnBrk="0" hangingPunct="0">
              <a:spcBef>
                <a:spcPct val="0"/>
              </a:spcBef>
            </a:pPr>
            <a:r>
              <a:rPr lang="en-US" altLang="en-US"/>
              <a:t>set the maximum number of hours for women and children at 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A2B7723-09BE-4A0C-9089-F519EC829D5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“Iron law of wages”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English economist David Ricardo developed idea</a:t>
            </a:r>
          </a:p>
          <a:p>
            <a:r>
              <a:rPr lang="en-US" altLang="en-US"/>
              <a:t>Believed that workers should only be paid enough to survive</a:t>
            </a:r>
          </a:p>
          <a:p>
            <a:r>
              <a:rPr lang="en-US" altLang="en-US"/>
              <a:t>If they make more, they will only have more children and therefore become poor again or die off from starvation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B20BE96-B62F-4283-8645-7A3EEC4BF92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“Iron law of wages”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Workers should be satisfied with their wages because they are maintained at a natural level</a:t>
            </a:r>
          </a:p>
          <a:p>
            <a:r>
              <a:rPr lang="en-US" altLang="en-US"/>
              <a:t>Leads to the idea that poverty is caused by character flaws in an individual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FF99A6C1-30D6-46AA-970E-1D4FCC489A1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019800" y="5257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Rise of Socialism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Critics of the Industrial Revolution began advocating for a more even distribution of the wealth and the benefits of industrialization</a:t>
            </a:r>
          </a:p>
          <a:p>
            <a:r>
              <a:rPr lang="en-US" altLang="en-US"/>
              <a:t>Many were labeled utopians because ideas were impractical and impossible to implement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F341FAE-575F-48C5-AAEA-C289DF0CAAD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495800" y="54864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/>
              <a:t>Robert Owen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Rise of Socialism</a:t>
            </a:r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Robert Owen set up an utopian system in his factories, creating an ideal working community – workers worked less, children were taken care of while parents worked, productivity and profit increased</a:t>
            </a:r>
          </a:p>
          <a:p>
            <a:endParaRPr lang="en-US" altLang="en-US" sz="2400"/>
          </a:p>
        </p:txBody>
      </p:sp>
      <p:graphicFrame>
        <p:nvGraphicFramePr>
          <p:cNvPr id="2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5080000" y="1727200"/>
          <a:ext cx="3289300" cy="3686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822EA29-E857-4448-A287-6D99DC4BDE7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Communism and Capitalism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Karl Marx and Frederick Engels witness the horrors of industrialization</a:t>
            </a:r>
          </a:p>
          <a:p>
            <a:r>
              <a:rPr lang="en-US" altLang="en-US" sz="2400"/>
              <a:t>Together they write the Communist Manifesto, the following chart outlines the major differences between communism and capitalism</a:t>
            </a:r>
          </a:p>
        </p:txBody>
      </p:sp>
      <p:pic>
        <p:nvPicPr>
          <p:cNvPr id="3277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5153025" y="6324600"/>
            <a:ext cx="1249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Karl Marx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21E75B9C-FFF7-4A90-A5F9-244A525DCD0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Communism and Capitalism</a:t>
            </a:r>
          </a:p>
        </p:txBody>
      </p:sp>
      <p:graphicFrame>
        <p:nvGraphicFramePr>
          <p:cNvPr id="33821" name="Group 29"/>
          <p:cNvGraphicFramePr>
            <a:graphicFrameLocks noGrp="1"/>
          </p:cNvGraphicFramePr>
          <p:nvPr>
            <p:ph type="tbl" idx="1"/>
          </p:nvPr>
        </p:nvGraphicFramePr>
        <p:xfrm>
          <a:off x="1828800" y="1538288"/>
          <a:ext cx="6705600" cy="3078480"/>
        </p:xfrm>
        <a:graphic>
          <a:graphicData uri="http://schemas.openxmlformats.org/drawingml/2006/table">
            <a:tbl>
              <a:tblPr/>
              <a:tblGrid>
                <a:gridCol w="1652588"/>
                <a:gridCol w="2584450"/>
                <a:gridCol w="2468562"/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Times" panose="02020603050405020304" pitchFamily="18" charset="0"/>
                          <a:cs typeface="Times" panose="02020603050405020304" pitchFamily="18" charset="0"/>
                        </a:rPr>
                        <a:t>Capitalism 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Times" panose="02020603050405020304" pitchFamily="18" charset="0"/>
                          <a:cs typeface="Times" panose="02020603050405020304" pitchFamily="18" charset="0"/>
                        </a:rPr>
                        <a:t>Communism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Times" panose="02020603050405020304" pitchFamily="18" charset="0"/>
                          <a:cs typeface="Times" panose="02020603050405020304" pitchFamily="18" charset="0"/>
                        </a:rPr>
                        <a:t>Founders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Times" panose="02020603050405020304" pitchFamily="18" charset="0"/>
                          <a:cs typeface="Times" panose="02020603050405020304" pitchFamily="18" charset="0"/>
                        </a:rPr>
                        <a:t>Adam Smith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Times" panose="02020603050405020304" pitchFamily="18" charset="0"/>
                          <a:cs typeface="Times" panose="02020603050405020304" pitchFamily="18" charset="0"/>
                        </a:rPr>
                        <a:t>Karl Marx/Frederick Engels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Times" panose="02020603050405020304" pitchFamily="18" charset="0"/>
                          <a:cs typeface="Times" panose="02020603050405020304" pitchFamily="18" charset="0"/>
                        </a:rPr>
                        <a:t>Book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Times" panose="02020603050405020304" pitchFamily="18" charset="0"/>
                          <a:cs typeface="Times" panose="02020603050405020304" pitchFamily="18" charset="0"/>
                        </a:rPr>
                        <a:t>Wealth of Nations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Times" panose="02020603050405020304" pitchFamily="18" charset="0"/>
                          <a:cs typeface="Times" panose="02020603050405020304" pitchFamily="18" charset="0"/>
                        </a:rPr>
                        <a:t>The Communist Manifesto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3CCA021E-A084-4745-998B-58745EF9C81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Communism and Capitalism</a:t>
            </a:r>
          </a:p>
        </p:txBody>
      </p:sp>
      <p:graphicFrame>
        <p:nvGraphicFramePr>
          <p:cNvPr id="52246" name="Group 22"/>
          <p:cNvGraphicFramePr>
            <a:graphicFrameLocks noGrp="1"/>
          </p:cNvGraphicFramePr>
          <p:nvPr>
            <p:ph type="tbl" idx="1"/>
          </p:nvPr>
        </p:nvGraphicFramePr>
        <p:xfrm>
          <a:off x="1676400" y="1676400"/>
          <a:ext cx="6934200" cy="4413885"/>
        </p:xfrm>
        <a:graphic>
          <a:graphicData uri="http://schemas.openxmlformats.org/drawingml/2006/table">
            <a:tbl>
              <a:tblPr/>
              <a:tblGrid>
                <a:gridCol w="1708150"/>
                <a:gridCol w="2673350"/>
                <a:gridCol w="2552700"/>
              </a:tblGrid>
              <a:tr h="447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Capitalism 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Communism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5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View of gov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" panose="02020603050405020304" pitchFamily="18" charset="0"/>
                        </a:rPr>
                        <a:t>’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ＭＳ Ｐゴシック" panose="020B0600070205080204" pitchFamily="34" charset="-128"/>
                          <a:cs typeface="Times" panose="02020603050405020304" pitchFamily="18" charset="0"/>
                        </a:rPr>
                        <a:t>Government should not interfere with economy </a:t>
                      </a: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" panose="02020603050405020304" pitchFamily="18" charset="0"/>
                        </a:rPr>
                        <a:t>–</a:t>
                      </a: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ＭＳ Ｐゴシック" panose="020B0600070205080204" pitchFamily="34" charset="-128"/>
                          <a:cs typeface="Times" panose="02020603050405020304" pitchFamily="18" charset="0"/>
                        </a:rPr>
                        <a:t> </a:t>
                      </a:r>
                      <a:r>
                        <a:rPr kumimoji="0" lang="en-US" altLang="ja-JP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ＭＳ Ｐゴシック" panose="020B0600070205080204" pitchFamily="34" charset="-128"/>
                          <a:cs typeface="Times" panose="02020603050405020304" pitchFamily="18" charset="0"/>
                        </a:rPr>
                        <a:t>laissez faire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ＭＳ Ｐゴシック" panose="020B0600070205080204" pitchFamily="34" charset="-128"/>
                          <a:cs typeface="Times" panose="02020603050405020304" pitchFamily="18" charset="0"/>
                        </a:rPr>
                        <a:t>Everything owned by government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ＭＳ Ｐゴシック" panose="020B0600070205080204" pitchFamily="34" charset="-128"/>
                          <a:cs typeface="Times" panose="02020603050405020304" pitchFamily="18" charset="0"/>
                        </a:rPr>
                        <a:t>Government closely regulates economy (sets prices, etc.)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E43FCFD0-3A50-4300-88F8-D96D65F0505C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Communism and Capitalism</a:t>
            </a:r>
          </a:p>
        </p:txBody>
      </p:sp>
      <p:graphicFrame>
        <p:nvGraphicFramePr>
          <p:cNvPr id="34819" name="Group 3"/>
          <p:cNvGraphicFramePr>
            <a:graphicFrameLocks noGrp="1"/>
          </p:cNvGraphicFramePr>
          <p:nvPr>
            <p:ph type="tbl" idx="1"/>
          </p:nvPr>
        </p:nvGraphicFramePr>
        <p:xfrm>
          <a:off x="1676400" y="1676400"/>
          <a:ext cx="6934200" cy="4648200"/>
        </p:xfrm>
        <a:graphic>
          <a:graphicData uri="http://schemas.openxmlformats.org/drawingml/2006/table">
            <a:tbl>
              <a:tblPr/>
              <a:tblGrid>
                <a:gridCol w="1709738"/>
                <a:gridCol w="2671762"/>
                <a:gridCol w="2552700"/>
              </a:tblGrid>
              <a:tr h="464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Times" panose="02020603050405020304" pitchFamily="18" charset="0"/>
                          <a:cs typeface="Times" panose="02020603050405020304" pitchFamily="18" charset="0"/>
                        </a:rPr>
                        <a:t>View on people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ＭＳ Ｐゴシック" panose="020B0600070205080204" pitchFamily="34" charset="-128"/>
                          <a:cs typeface="Times" panose="02020603050405020304" pitchFamily="18" charset="0"/>
                        </a:rPr>
                        <a:t>People become wealthy because they offer something </a:t>
                      </a: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" panose="02020603050405020304" pitchFamily="18" charset="0"/>
                        </a:rPr>
                        <a:t>–</a:t>
                      </a: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ＭＳ Ｐゴシック" panose="020B0600070205080204" pitchFamily="34" charset="-128"/>
                          <a:cs typeface="Times" panose="02020603050405020304" pitchFamily="18" charset="0"/>
                        </a:rPr>
                        <a:t> a product or service, that others want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ＭＳ Ｐゴシック" panose="020B0600070205080204" pitchFamily="34" charset="-128"/>
                          <a:cs typeface="Times" panose="02020603050405020304" pitchFamily="18" charset="0"/>
                        </a:rPr>
                        <a:t>Everyone has the opportunity to succeed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ＭＳ Ｐゴシック" panose="020B0600070205080204" pitchFamily="34" charset="-128"/>
                          <a:cs typeface="Times" panose="02020603050405020304" pitchFamily="18" charset="0"/>
                        </a:rPr>
                        <a:t>People should cooperate to obtain success, eliminating competition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ＭＳ Ｐゴシック" panose="020B0600070205080204" pitchFamily="34" charset="-128"/>
                          <a:cs typeface="Times" panose="02020603050405020304" pitchFamily="18" charset="0"/>
                        </a:rPr>
                        <a:t>Everyone should have an equal share of the available wealth/property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5F5F5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9F9F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533</Words>
  <Application>Microsoft Office PowerPoint</Application>
  <PresentationFormat>On-screen Show (4:3)</PresentationFormat>
  <Paragraphs>103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Symbol</vt:lpstr>
      <vt:lpstr>Times</vt:lpstr>
      <vt:lpstr>Times New Roman</vt:lpstr>
      <vt:lpstr>Blank Presentation</vt:lpstr>
      <vt:lpstr>Philosophical Reactions to Industrialization </vt:lpstr>
      <vt:lpstr>“Iron law of wages”</vt:lpstr>
      <vt:lpstr>“Iron law of wages”</vt:lpstr>
      <vt:lpstr>Rise of Socialism</vt:lpstr>
      <vt:lpstr>Rise of Socialism</vt:lpstr>
      <vt:lpstr>Communism and Capitalism</vt:lpstr>
      <vt:lpstr>Communism and Capitalism</vt:lpstr>
      <vt:lpstr>Communism and Capitalism</vt:lpstr>
      <vt:lpstr>Communism and Capitalism</vt:lpstr>
      <vt:lpstr>Communism and Capitalism</vt:lpstr>
      <vt:lpstr>Communism and Capitalism</vt:lpstr>
      <vt:lpstr>Communism and Capitalism</vt:lpstr>
      <vt:lpstr>Legislation and Reform</vt:lpstr>
      <vt:lpstr>Legislation and Reform</vt:lpstr>
      <vt:lpstr>Legislation and Reform</vt:lpstr>
    </vt:vector>
  </TitlesOfParts>
  <Company>D 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Philosophical Reactions to Industrialization</dc:title>
  <dc:creator>Braun Christine</dc:creator>
  <cp:lastModifiedBy>Braun Christine</cp:lastModifiedBy>
  <cp:revision>2</cp:revision>
  <dcterms:modified xsi:type="dcterms:W3CDTF">2017-02-28T13:38:40Z</dcterms:modified>
</cp:coreProperties>
</file>