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90929"/>
  </p:normalViewPr>
  <p:slideViewPr>
    <p:cSldViewPr>
      <p:cViewPr varScale="1">
        <p:scale>
          <a:sx n="70" d="100"/>
          <a:sy n="70" d="100"/>
        </p:scale>
        <p:origin x="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E4775-1D2C-4650-AA3E-1D5CC290D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4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27423-3033-4239-9599-0FC198306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75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B4556-7957-485F-A44F-DEE869304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6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96811-9B16-4929-B01D-D5F6C81CB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91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BE0C6-ED4C-49C7-9606-0A32074FB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2DE13-C43F-40F4-A34E-13743D33F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21DAF-DD2B-4213-AAC5-744D1A52E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83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FBECE-B913-45DA-A20F-4BBFFA5C1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DA58-65BA-4EA3-B4C3-6DC28FD66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47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0318A-4DF4-49E4-8141-A9E3ECF77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8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EAC2A-B8D7-452F-A05B-59535D861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18266A-3863-4D53-BF0F-E88B6D5BF6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rmer_eastern_territories_of_German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58850" y="2032000"/>
            <a:ext cx="8439150" cy="1355725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8500" smtClean="0">
                <a:solidFill>
                  <a:srgbClr val="FFFFFF"/>
                </a:solidFill>
                <a:latin typeface="'trebuchet ms'" pitchFamily="34"/>
              </a:rPr>
              <a:t>Poland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3454400"/>
            <a:ext cx="6613525" cy="9144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mtClean="0">
                <a:solidFill>
                  <a:srgbClr val="FFFFFF"/>
                </a:solidFill>
                <a:latin typeface="'trebuchet ms'" pitchFamily="34"/>
              </a:rPr>
              <a:t>An Industrial Society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3363" y="292100"/>
            <a:ext cx="9659937" cy="247015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Economy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43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" y="1016000"/>
            <a:ext cx="9688513" cy="660558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The weakening of the USSR, social and political strife in Poland, and deepening economic crisises eventually led to the collapse of the Polish economic rule in 1989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Negative growth, scarcity of goods, and double digit inflation in the 1980's due to decades of inefficient central planning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956050"/>
            <a:ext cx="7762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101600"/>
            <a:ext cx="9659938" cy="9112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Poland's Economy Today 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1750" y="796925"/>
            <a:ext cx="10013950" cy="740568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Mazowieki becomes leader in 1989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Inflation over 500%, basic goods not available, government could not afford to make payments to international creditors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Balcerowicz Plan passed in 1990, reduces state control over economy and decreases inflation: privatization of the economy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Command Economy--&gt;Market Economy  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064125"/>
            <a:ext cx="40703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5165725"/>
            <a:ext cx="30353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9659938" cy="90328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Poland's Economy Today 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117600"/>
            <a:ext cx="9659938" cy="6405563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Poland joins EU in 2004 - market driven economy, most large industries not state owned, does not use euro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Only country in EU to mantain positive GDP in 2008-2009 economic downturn. 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GDP per capita 2011:  $18, 800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GDP by sector: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Agriculture: 3.4%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Industry: 33%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Services: 63.5% (2010 est.)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Imports:$167.4 billion and exports: $168 billion- mainly machinery and transportation equipment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Growth rate: 3.8%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940050"/>
            <a:ext cx="29908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203200"/>
            <a:ext cx="9658350" cy="9175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Population                                  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" y="1016000"/>
            <a:ext cx="9545638" cy="1206817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Population Size: 38,441,588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i="1" smtClean="0">
                <a:solidFill>
                  <a:srgbClr val="000000"/>
                </a:solidFill>
                <a:latin typeface="Arial" panose="020B0604020202020204" pitchFamily="34" charset="0"/>
              </a:rPr>
              <a:t>*8th largest population in Europe, 6th in EU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Crude Birth Rate: 10.01/1000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Crude Death Rate: 10.17/1000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i="1" smtClean="0">
                <a:solidFill>
                  <a:srgbClr val="000000"/>
                </a:solidFill>
                <a:latin typeface="Arial" panose="020B0604020202020204" pitchFamily="34" charset="0"/>
              </a:rPr>
              <a:t>*First time in six years Poland's CDR </a:t>
            </a:r>
            <a:r>
              <a:rPr lang="en-US" altLang="en-US" sz="2700" b="1" i="1" smtClean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r>
              <a:rPr lang="en-US" altLang="en-US" sz="2700" i="1" smtClean="0">
                <a:solidFill>
                  <a:srgbClr val="000000"/>
                </a:solidFill>
                <a:latin typeface="Arial" panose="020B0604020202020204" pitchFamily="34" charset="0"/>
              </a:rPr>
              <a:t> CBR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Net Migration Rate: -0.47/1000 migrants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400" i="1" smtClean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700" i="1" smtClean="0">
                <a:solidFill>
                  <a:srgbClr val="000000"/>
                </a:solidFill>
                <a:latin typeface="Arial" panose="020B0604020202020204" pitchFamily="34" charset="0"/>
              </a:rPr>
              <a:t>More people leaving than coming in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Population Growth: -0.062%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Total Fertility Rate: 1.3 (avg. number of children a woman will have                                     in her childbearing years)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i="1" smtClean="0">
                <a:solidFill>
                  <a:srgbClr val="000000"/>
                </a:solidFill>
                <a:latin typeface="Arial" panose="020B0604020202020204" pitchFamily="34" charset="0"/>
              </a:rPr>
              <a:t>*Well below replacement level fertility (2.1)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8000"/>
            <a:ext cx="84328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7150" y="0"/>
            <a:ext cx="10145713" cy="10609263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What does this all mean?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Poland's population is getting </a:t>
            </a: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smaller </a:t>
            </a: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older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Why?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  *Changing Female Social Role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   -more women pursuing higher education 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         -more women pursuing careers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 *Lower Religiosity Among Young Poles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    -movement away from traditional ideas of marriage and                     family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 *Contraception and Sex Ed.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       -higher usage of contraception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   -sexual education becoming more prominent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   *Economy</a:t>
            </a:r>
            <a:b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        -Global economic downturn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  -Cost of having children increasing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   </a:t>
            </a:r>
            <a:b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b="1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" y="107950"/>
            <a:ext cx="9983788" cy="731202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Why a Concern for Poland?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Severe Economic Threat!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        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- number of retirees on the rise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       - number of work-force participants on the decline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       - threat of pension crisis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Severe population decline difficult to overcome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       - population momentum a strong force!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What's being done about it?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Government Efforts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 - 2010 legislation; couples get 2000 zl. per newborn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 - expansion of gov. funded day cares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        - laws for greater workplace flexibility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900" smtClean="0">
                <a:solidFill>
                  <a:srgbClr val="000000"/>
                </a:solidFill>
                <a:latin typeface="Arial" panose="020B0604020202020204" pitchFamily="34" charset="0"/>
              </a:rPr>
              <a:t>          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3200"/>
            <a:ext cx="2616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39725" y="298450"/>
            <a:ext cx="3327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Ideology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39725" y="1416050"/>
            <a:ext cx="83407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Religion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- 95% of the Polish population belongs to </a:t>
            </a:r>
            <a:b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the Catholic Church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    Only 41% attend mass regularly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Second largest official religions organization is the Polish Orthodox Church 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   555,000 members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   Belorussian minority in Eastern Poland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Third largest is Protestantism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Other smaller groups include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Muslim Religious Union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Union of Jewish Religious Communities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Karaite Relgious Boards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38138" y="284163"/>
            <a:ext cx="43084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Ideology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38125" y="1212850"/>
            <a:ext cx="79057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Emphasis on traditional Christian practices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-John Paul II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Polish Pope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1978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revolutionized Catholicism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Following World War II, the Church goes from serving as a moral guide to holding a powerful position and influence in government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-Growing antichurch sentiment, especially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among younger generation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One of the richest organizations in Poland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- Religion served as a saving agent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throughout history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27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2744788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Polity and Conflict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422400"/>
            <a:ext cx="7127875" cy="625633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Type of government:  parliamentary representative democratic republic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Executive power is exercise by the Council of Ministers, led by the Prime Minister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Legislative power is given to two chambers of parliament, the lower house (Sejm) and the Senate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The President is the head of state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Two major political parties:  Civic Platform (PO) and Law and Justice (PiS)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65600"/>
            <a:ext cx="15478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969250" y="6400800"/>
            <a:ext cx="21145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Polish President</a:t>
            </a:r>
            <a:endParaRPr lang="en-US" altLang="en-US"/>
          </a:p>
          <a:p>
            <a:pPr algn="ctr" eaLnBrk="1" hangingPunct="1">
              <a:lnSpc>
                <a:spcPct val="95000"/>
              </a:lnSpc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Bronislaw Komorowski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16000"/>
            <a:ext cx="152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969250" y="3251200"/>
            <a:ext cx="21145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Polish Prime Minister</a:t>
            </a:r>
            <a:endParaRPr lang="en-US" altLang="en-US"/>
          </a:p>
          <a:p>
            <a:pPr algn="ctr" eaLnBrk="1" hangingPunct="1">
              <a:lnSpc>
                <a:spcPct val="95000"/>
              </a:lnSpc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Donald Tusk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1288" y="87313"/>
            <a:ext cx="45116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History, Border Changes and Influences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5588" y="1036638"/>
            <a:ext cx="9337675" cy="860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900">
                <a:solidFill>
                  <a:srgbClr val="000000"/>
                </a:solidFill>
                <a:latin typeface="sans-serif" pitchFamily="34"/>
              </a:rPr>
              <a:t>Poland is often identified as an official state with the adoption of Christianity by its first historical ruler of Poland Mieszko I in</a:t>
            </a:r>
            <a:r>
              <a:rPr lang="en-US" altLang="en-US" sz="1700">
                <a:solidFill>
                  <a:srgbClr val="000000"/>
                </a:solidFill>
                <a:latin typeface="sans-serif" pitchFamily="34"/>
              </a:rPr>
              <a:t> </a:t>
            </a:r>
            <a:r>
              <a:rPr lang="en-US" altLang="en-US" sz="2100">
                <a:solidFill>
                  <a:srgbClr val="000000"/>
                </a:solidFill>
                <a:latin typeface="sans-serif" pitchFamily="34"/>
              </a:rPr>
              <a:t>966.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200">
                <a:solidFill>
                  <a:srgbClr val="000000"/>
                </a:solidFill>
                <a:latin typeface="sans-serif" pitchFamily="34"/>
              </a:rPr>
              <a:t> </a:t>
            </a:r>
            <a:r>
              <a:rPr lang="en-US" altLang="en-US" sz="1700">
                <a:solidFill>
                  <a:srgbClr val="000000"/>
                </a:solidFill>
                <a:latin typeface="sans-serif" pitchFamily="34"/>
              </a:rPr>
              <a:t>-Original territory was very similar to that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sans-serif" pitchFamily="34"/>
              </a:rPr>
              <a:t>of today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sans-serif" pitchFamily="34"/>
              </a:rPr>
              <a:t> 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sans-serif" pitchFamily="34"/>
              </a:rPr>
              <a:t> ---The commonwealth was dissolved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sans-serif" pitchFamily="34"/>
              </a:rPr>
              <a:t>in the late 18th century by the powers of Austria,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sans-serif" pitchFamily="34"/>
              </a:rPr>
              <a:t>Russia and Prussia ( German Kingdom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sans-serif" pitchFamily="34"/>
              </a:rPr>
              <a:t>from 1701-1918)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1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600">
              <a:solidFill>
                <a:srgbClr val="000000"/>
              </a:solidFill>
              <a:latin typeface="sans-serif" pitchFamily="34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600">
              <a:solidFill>
                <a:srgbClr val="000000"/>
              </a:solidFill>
              <a:latin typeface="sans-serif" pitchFamily="34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422525"/>
            <a:ext cx="3176588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Polity and Conflict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117600"/>
            <a:ext cx="7412038" cy="6342063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Soviet Communist country from 1945 until 1989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Legal system is based on the Constitution of Poland, adopted in 1997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Governed by the code of Civil Law and based on the principle of civil rights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Constitution specifically casts off many Communist ideals to create a free market economic system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Corruption has been a problem in Poland for many years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032000"/>
            <a:ext cx="264001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44475" y="85725"/>
            <a:ext cx="8437563" cy="120808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Social Classes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9700" y="1003300"/>
            <a:ext cx="5230813" cy="6453188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Lower Class-lower income jobs, unemployed. Often former employees of  farms, women over 50 years of age, minorities, phsyically/mentally disabled. </a:t>
            </a:r>
            <a:endParaRPr lang="en-US" altLang="en-US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Middle Class-white collar workers. Higher income professionals-</a:t>
            </a:r>
            <a:r>
              <a:rPr lang="en-US" altLang="en-US" sz="2700" smtClean="0">
                <a:solidFill>
                  <a:srgbClr val="000000"/>
                </a:solidFill>
                <a:latin typeface="Helvetica" panose="020B0604020202020204" pitchFamily="34" charset="0"/>
              </a:rPr>
              <a:t>forms nearly half of the working population</a:t>
            </a:r>
            <a:endParaRPr lang="en-US" altLang="en-US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Upper Class-Often do not have to work for a living, supported by earned or inherited investments. 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01600"/>
            <a:ext cx="28797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45238" y="3149600"/>
            <a:ext cx="2855912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Szlachta-owners of landed property and had personal obligation to defend Poland so became kingdom's privileged social class.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Traditional elite move to private businesses to maintain rich, and modern elite are developing because of market based economy.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8900"/>
            <a:ext cx="9510713" cy="6302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Economic Inequality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806450"/>
            <a:ext cx="9752013" cy="66421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•Employment in rural locations does not have as many profitable labor opportunities.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•Inequality among rural and urban settings even for the highly skilled professionals. 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•Wages tend to increase as the amount of workers decreases- strengthening inequality between classes. Income inequalities higher among urban middle classes than non-urban.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•Distribution of income/wealth is not equal.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•Large divisions between the rich(elite) and the poor(non-elite).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52450" y="147638"/>
            <a:ext cx="8321675" cy="8604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800" smtClean="0">
                <a:solidFill>
                  <a:srgbClr val="000000"/>
                </a:solidFill>
                <a:latin typeface="Arial" panose="020B0604020202020204" pitchFamily="34" charset="0"/>
              </a:rPr>
              <a:t>Health Care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6050" y="1219200"/>
            <a:ext cx="6591300" cy="6904038"/>
          </a:xfrm>
        </p:spPr>
        <p:txBody>
          <a:bodyPr lIns="0" tIns="0" rIns="0" bIns="0"/>
          <a:lstStyle/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Mandatory universal health insurance for all eligible people</a:t>
            </a:r>
            <a:endParaRPr lang="en-US" altLang="en-US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Voluntary insurance within the mandatory system</a:t>
            </a:r>
            <a:endParaRPr lang="en-US" altLang="en-US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Free access to financed health services for uninsured poor people.</a:t>
            </a:r>
            <a:endParaRPr lang="en-US" altLang="en-US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Prohibition of treatment of private patients by public health care providers</a:t>
            </a:r>
            <a:endParaRPr lang="en-US" altLang="en-US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Protection of access to dental health care services by insured poor people.</a:t>
            </a:r>
            <a:endParaRPr lang="en-US" altLang="en-US" smtClean="0"/>
          </a:p>
          <a:p>
            <a:pPr lvl="1" indent="-34290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Poles are generally unhappy with their         healthcare- one in three believes the system to be poor and very underfunded.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22400"/>
            <a:ext cx="32527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34950" y="190500"/>
            <a:ext cx="9645650" cy="9048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Poverty 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711200"/>
            <a:ext cx="9656763" cy="547687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•The unemployment rate remains high (9.4%)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•Nearly 1 in 7 people are at risk of poverty.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•20 percent of the population is considered poor. Number of impoverished is still rising.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260850"/>
            <a:ext cx="65230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60800"/>
            <a:ext cx="2413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Education During Communism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1212850"/>
            <a:ext cx="9659938" cy="54737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Russification 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Uniformity of education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available to all, but regimented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Expansion of vocational schools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752850"/>
            <a:ext cx="562768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Structure of Education System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525" y="1517650"/>
            <a:ext cx="9659938" cy="54737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Kindergarten (age 7)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Eight years of primary school (age 7-13)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Compulsory exam to determine lower, upper secondary school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Students must learn 2 foreign languages 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English: ~66%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German: ~33%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39% students go to college 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Higher than United States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Educational Systems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725" y="1416050"/>
            <a:ext cx="9228138" cy="528478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Before 1990, only state higher education systems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Higher Education Act (1990)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non-state higher education systems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129 state higher education systems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303 non-state higher education systems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Ranked 23rd best in the world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By Programme for International Student Assessment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Kinship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1320800"/>
            <a:ext cx="7615237" cy="5926138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Given names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governed by a list of names that include Christian names and Slavic names of pre-Christian origin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children are not named until their Baptism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Family names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in marriage, the woman usually adopts her husband's surname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can also choose keep her maiden name or add her husband's name to hers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438400"/>
            <a:ext cx="1851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Kinship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320800"/>
            <a:ext cx="9680575" cy="280035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Traditional model of a family is falling out of favor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More emphasis on material goods means more time spent working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Falling birth rate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Free time is rarely spent together as a family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75200"/>
            <a:ext cx="37639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7175" y="120650"/>
            <a:ext cx="9725025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The 1st Partition ( land seizure) occurred in August of 1772 when the Poles proved to be defenseless against the 3 simultaneously invading threats. (Russia, Prussia and Austria) 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Poland resisted but was overwhelmed by invading forces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The Polish-Lithuanian Commonwealth lost roughly </a:t>
            </a: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30%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of its territory and Prussia gained control of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80%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of the Commonwealth's foreign trade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With foreign invasions and significant land lost, Poland has been influenced by many Eastern European nations primarily by those who have reshaped their borders over the previous centuries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      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2nd Partition</a:t>
            </a: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By 1790, Poland had grown weaker by its unnatural and unfair alliance with Prussia- Russia again invaded in 1792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During Industrialization and After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Traditionally, the woman's place﻿ was in the home.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By 1979, women were 43.4 %of the work force which increased in1996 to 46%.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Now, in cities, both men and women are employed outside the home.</a:t>
            </a:r>
            <a:endParaRPr lang="en-US" alt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WHY?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The socialist government's help.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100 males : 89 females</a:t>
            </a:r>
            <a:endParaRPr lang="en-US" altLang="en-US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11.1 years of education for both sexes.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0850" y="1422400"/>
            <a:ext cx="898842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11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Male bias in employment and wages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&lt; 50 % of total workforce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more women are unemployed than men (55% = women)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earn about 66% of men’s wages (even after the same amount of education)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“The second shift“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managing an external job AND keeping a household together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are held responsible for this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employed outside the home averaged 6.5 hours on the job and 4.3 hours on housework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are subject to family violence at home and sexual harassment in the work place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With few exception, women are excluded from leadership in politics, business, the professions, and even Church positions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4450" y="101600"/>
            <a:ext cx="984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Employment, Restrictions, and Expectations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49250" y="1320800"/>
            <a:ext cx="9172575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are still expected to maintain the household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in Poland are choosing careers in badly paid sectors of the economy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70% percent of the women worked in health, social security, finance, education, and retail sales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These jobs do not pay as well but allow women to work the “second shift”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Even in the better paid sectors of the economy, women are mostly accepted in administration and/or semiskilled working positions 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often work in rural areas as opposed to urban areas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Women operate a significant percentage of farms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70% of female farmers are single (do not need to worry about “second shift” due to lack of children, children moving away, or dead husband; therefore can work all day on a farm and be employed) 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The reorientation of Poland's economy from a socialist command model to a capitalistic market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49250" y="304800"/>
            <a:ext cx="692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Causes for the Discrepancy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47650" y="1117600"/>
            <a:ext cx="964723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altLang="en-US" sz="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Marriage (rooted in Catholicism):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Women married before age twenty after being courted by a male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Unmarried women over twenty were considered spinsters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Women needed parents blessing in order to marry (which also physically took place on wedding day along with the </a:t>
            </a: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Czepek</a:t>
            </a: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women expect to marry, have children, and have only </a:t>
            </a:r>
            <a:r>
              <a:rPr lang="en-US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spouse for a lifetime (polygyny is illegal)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Traditionally, most marriages were arranged to improve family fortunes with love disregarded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Difficult for women to get a divorce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strong patriarchal ideology :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husband regards himself as superior; wife is expected to respect husband is the head of the family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t>Man will not make important decisions without consulting his wife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There is more equality in upper class families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Reproductive rights: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Under socialist governments, sex education was minimal 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Accessibility to contraceptive devices and abortions varied depending on city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1989: severe restrictions were imposed on women’s reproductive rights (especially on abortions)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55588" y="196850"/>
            <a:ext cx="831691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Marriage and Family Life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68313" y="1658938"/>
            <a:ext cx="9055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Family: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Up until the last decade, common for multiple generations of a family to live in the same household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Previously, had numerous children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Industrialization and now: 2+2 model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Easier for women to have job outside of home and invest more in each child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Families live in flats with it being common to share rooms between family members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673600"/>
            <a:ext cx="44561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0850" y="304800"/>
            <a:ext cx="78152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</a:rPr>
              <a:t>Marriage and Family Life cont.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Questions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016000"/>
            <a:ext cx="9628188" cy="605155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What percentage of women make up Poland's work force?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a. &lt;15%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b. &lt;30%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c. &lt;50%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d. &gt;50%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How many chambers does the Polish Parliament have?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a. Poland does not have a Parliament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b. one chamber, the Parliament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c. two chambers, the Sejm and the Senate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d. three chambers, the Sejm, the Senate, and the House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What is the significance of the Balcerowicz plan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a. reduced state control over the economy 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b. increased state control over the economy  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555625" y="839788"/>
            <a:ext cx="9229725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What percentage of Poland's population is Catholic?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a. 90%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b. 50%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c. 95%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d. 98%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Poland's population is becoming: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a. larger and younger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b. larger and older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c. smaller and younger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d. smaller and older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3988" y="122238"/>
            <a:ext cx="9720262" cy="73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Russia and Prussia once again helped themselves to more land, so that only 1/3 of the population of 1772 remained.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Prussia eventually took Warsaw making it their capital of their new province.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Below is Poland after the 2nd Partition- previous land now in control of surrounding powers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30400"/>
            <a:ext cx="44021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30400"/>
            <a:ext cx="42259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958850" y="6096000"/>
            <a:ext cx="223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1772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719763" y="6092825"/>
            <a:ext cx="18891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1792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0800" y="123825"/>
            <a:ext cx="10018713" cy="7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Border Changes/Influences Continued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3rd Partition 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increasing unrest by the Poles from previous partition, so the three partitioning powers wanted to destroy any kind of independent Polish state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October 1795, the three powers divide up the rest of Poland 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Poland has been influenced their surrounding countries mainly by the powers that have repeatedly reshaped their borders- Poland will not have autonomy until after WWI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        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454400"/>
            <a:ext cx="5087938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0800" y="125413"/>
            <a:ext cx="10018713" cy="78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Border Changes 1900+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WWI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sans-serif" pitchFamily="34"/>
              </a:rPr>
              <a:t>The Treaty of Versailles (1920) recreated the nation of Poland. From the defeated German Empire Poland reclaimed large amounts of territory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After the War 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</a:rPr>
              <a:t>Tensions between neighboring countries rose as borders were often disputed often with </a:t>
            </a:r>
            <a:r>
              <a:rPr lang="en-US" altLang="en-US" sz="1900">
                <a:solidFill>
                  <a:srgbClr val="000000"/>
                </a:solidFill>
                <a:latin typeface="sans-serif" pitchFamily="34"/>
              </a:rPr>
              <a:t>Czechoslovakia, Lithuania, Ukraine and Russia which have all been influential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 WWII</a:t>
            </a:r>
            <a:endParaRPr lang="en-US" altLang="en-US"/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rgbClr val="000000"/>
                </a:solidFill>
                <a:latin typeface="sans-serif" pitchFamily="34"/>
              </a:rPr>
              <a:t>In 1939, Germany and the Soviet Union invade Poland and split it up once again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64000"/>
            <a:ext cx="43418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0800" y="122238"/>
            <a:ext cx="9917113" cy="73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700">
                <a:solidFill>
                  <a:srgbClr val="000000"/>
                </a:solidFill>
                <a:latin typeface="Arial" panose="020B0604020202020204" pitchFamily="34" charset="0"/>
              </a:rPr>
              <a:t>WWII Aftermath</a:t>
            </a:r>
            <a:endParaRPr lang="en-US" altLang="en-US"/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600">
                <a:solidFill>
                  <a:srgbClr val="000000"/>
                </a:solidFill>
                <a:latin typeface="sans-serif" pitchFamily="34"/>
              </a:rPr>
              <a:t>Poland received </a:t>
            </a:r>
            <a:r>
              <a:rPr lang="en-US" altLang="en-US" sz="1600" u="sng">
                <a:solidFill>
                  <a:srgbClr val="0645AD"/>
                </a:solidFill>
                <a:latin typeface="sans-serif" pitchFamily="34"/>
                <a:hlinkClick r:id="rId3"/>
              </a:rPr>
              <a:t>f</a:t>
            </a:r>
            <a:r>
              <a:rPr lang="en-US" altLang="en-US" sz="1600">
                <a:solidFill>
                  <a:srgbClr val="000000"/>
                </a:solidFill>
                <a:latin typeface="sans-serif" pitchFamily="34"/>
              </a:rPr>
              <a:t>ormer German territory consisting of the majority of East Prussia.</a:t>
            </a:r>
            <a:endParaRPr lang="en-US" altLang="en-US"/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1700">
              <a:solidFill>
                <a:srgbClr val="000000"/>
              </a:solidFill>
              <a:latin typeface="sans-serif" pitchFamily="34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95363"/>
            <a:ext cx="47625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6000"/>
            <a:ext cx="423227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4925" y="5683250"/>
            <a:ext cx="100663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There have been minor tweaks to border changes but nothing major--In 1975, the border was slightly modified with </a:t>
            </a:r>
            <a:r>
              <a:rPr lang="en-US" altLang="en-US" sz="1700">
                <a:solidFill>
                  <a:srgbClr val="000000"/>
                </a:solidFill>
                <a:latin typeface="sans-serif" pitchFamily="34"/>
              </a:rPr>
              <a:t>Czechoslovakia for the ability to construct a dam ---</a:t>
            </a:r>
            <a:endParaRPr lang="en-US" altLang="en-US"/>
          </a:p>
          <a:p>
            <a:pPr eaLnBrk="1" hangingPunct="1">
              <a:lnSpc>
                <a:spcPct val="95000"/>
              </a:lnSpc>
            </a:pPr>
            <a:endParaRPr lang="en-US" altLang="en-US" sz="1700">
              <a:solidFill>
                <a:srgbClr val="000000"/>
              </a:solidFill>
              <a:latin typeface="sans-serif" pitchFamily="34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  <a:latin typeface="sans-serif" pitchFamily="34"/>
              </a:rPr>
              <a:t>Its most current national state has been in tact since the end of World War II and is very similar to its original foundation in 966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Economy 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4613" y="1711325"/>
            <a:ext cx="10177463" cy="7585075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After WW II, heavy industrialization based on state socialism and Soviet influence: steel, ship-building, iron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Inefficient state enforced prices resulted in poor estimates of supply and demand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Prewar depression in 1930's negatively affected peasants- only 20% owned land  and only 43% owned homes: became major source of labor pool after WWII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For these large scale industries, women were also heavily recruited into labor pool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However, severe labor shortages persisted due to inefficient state planning 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-15875"/>
            <a:ext cx="3409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 smtClean="0">
                <a:solidFill>
                  <a:srgbClr val="000000"/>
                </a:solidFill>
                <a:latin typeface="Arial" panose="020B0604020202020204" pitchFamily="34" charset="0"/>
              </a:rPr>
              <a:t>Economy 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60325" y="2320925"/>
            <a:ext cx="10177463" cy="6297613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Between 1947 and 1958, the number of agricultural workers switching to industrial sector increased by 10% each year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By 1970, Poland became Eastern Europe's largest food producer and the world's fourth largest coal producer: most farms were privately owned, but prices were state mandated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The most productive industries, such as equipment manufacturing and food processing utilized Poland's natural resources, such as coal and copper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sz="2700" smtClean="0">
                <a:solidFill>
                  <a:srgbClr val="000000"/>
                </a:solidFill>
                <a:latin typeface="Arial" panose="020B0604020202020204" pitchFamily="34" charset="0"/>
              </a:rPr>
              <a:t>Polish economy isolated from the international economy: most of the trade with Eastern Europe and USSR </a:t>
            </a:r>
            <a:endParaRPr lang="en-US" alt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US" altLang="en-US" sz="27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87325"/>
            <a:ext cx="4935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1161</Words>
  <Application>Microsoft Office PowerPoint</Application>
  <PresentationFormat>Custom</PresentationFormat>
  <Paragraphs>366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Times New Roman</vt:lpstr>
      <vt:lpstr>Arial</vt:lpstr>
      <vt:lpstr>Calibri</vt:lpstr>
      <vt:lpstr>'trebuchet ms'</vt:lpstr>
      <vt:lpstr>sans-serif</vt:lpstr>
      <vt:lpstr>Courier New</vt:lpstr>
      <vt:lpstr>Times</vt:lpstr>
      <vt:lpstr>Helvetica</vt:lpstr>
      <vt:lpstr>Default Design</vt:lpstr>
      <vt:lpstr>Poland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 </vt:lpstr>
      <vt:lpstr>Economy </vt:lpstr>
      <vt:lpstr>Economy   </vt:lpstr>
      <vt:lpstr>Poland's Economy Today </vt:lpstr>
      <vt:lpstr>Poland's Economy Today </vt:lpstr>
      <vt:lpstr>Population                                 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Polity and Conflict</vt:lpstr>
      <vt:lpstr>Polity and Conflict</vt:lpstr>
      <vt:lpstr>Social Classes</vt:lpstr>
      <vt:lpstr>Economic Inequality</vt:lpstr>
      <vt:lpstr>Health Care</vt:lpstr>
      <vt:lpstr>Poverty </vt:lpstr>
      <vt:lpstr>Education During Communism</vt:lpstr>
      <vt:lpstr>Structure of Education System</vt:lpstr>
      <vt:lpstr>Educational Systems</vt:lpstr>
      <vt:lpstr>Kinship</vt:lpstr>
      <vt:lpstr>Kinship</vt:lpstr>
      <vt:lpstr>During Industrialization and After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Braun Christine</cp:lastModifiedBy>
  <cp:revision>1</cp:revision>
  <dcterms:created xsi:type="dcterms:W3CDTF">2004-05-06T09:28:21Z</dcterms:created>
  <dcterms:modified xsi:type="dcterms:W3CDTF">2016-11-09T13:26:49Z</dcterms:modified>
</cp:coreProperties>
</file>