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49"/>
  </p:notesMasterIdLst>
  <p:sldIdLst>
    <p:sldId id="256" r:id="rId2"/>
    <p:sldId id="517" r:id="rId3"/>
    <p:sldId id="518" r:id="rId4"/>
    <p:sldId id="519" r:id="rId5"/>
    <p:sldId id="520" r:id="rId6"/>
    <p:sldId id="521" r:id="rId7"/>
    <p:sldId id="529" r:id="rId8"/>
    <p:sldId id="297" r:id="rId9"/>
    <p:sldId id="510" r:id="rId10"/>
    <p:sldId id="418" r:id="rId11"/>
    <p:sldId id="302" r:id="rId12"/>
    <p:sldId id="404" r:id="rId13"/>
    <p:sldId id="405" r:id="rId14"/>
    <p:sldId id="512" r:id="rId15"/>
    <p:sldId id="513" r:id="rId16"/>
    <p:sldId id="530" r:id="rId17"/>
    <p:sldId id="389" r:id="rId18"/>
    <p:sldId id="516" r:id="rId19"/>
    <p:sldId id="384" r:id="rId20"/>
    <p:sldId id="295" r:id="rId21"/>
    <p:sldId id="531" r:id="rId22"/>
    <p:sldId id="353" r:id="rId23"/>
    <p:sldId id="532" r:id="rId24"/>
    <p:sldId id="346" r:id="rId25"/>
    <p:sldId id="533" r:id="rId26"/>
    <p:sldId id="496" r:id="rId27"/>
    <p:sldId id="419" r:id="rId28"/>
    <p:sldId id="337" r:id="rId29"/>
    <p:sldId id="338" r:id="rId30"/>
    <p:sldId id="288" r:id="rId31"/>
    <p:sldId id="509" r:id="rId32"/>
    <p:sldId id="308" r:id="rId33"/>
    <p:sldId id="494" r:id="rId34"/>
    <p:sldId id="442" r:id="rId35"/>
    <p:sldId id="445" r:id="rId36"/>
    <p:sldId id="534" r:id="rId37"/>
    <p:sldId id="486" r:id="rId38"/>
    <p:sldId id="487" r:id="rId39"/>
    <p:sldId id="488" r:id="rId40"/>
    <p:sldId id="523" r:id="rId41"/>
    <p:sldId id="524" r:id="rId42"/>
    <p:sldId id="525" r:id="rId43"/>
    <p:sldId id="526" r:id="rId44"/>
    <p:sldId id="527" r:id="rId45"/>
    <p:sldId id="528" r:id="rId46"/>
    <p:sldId id="515" r:id="rId47"/>
    <p:sldId id="367"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55" autoAdjust="0"/>
    <p:restoredTop sz="88762" autoAdjust="0"/>
  </p:normalViewPr>
  <p:slideViewPr>
    <p:cSldViewPr>
      <p:cViewPr varScale="1">
        <p:scale>
          <a:sx n="66" d="100"/>
          <a:sy n="66" d="100"/>
        </p:scale>
        <p:origin x="1194" y="66"/>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10.xml><?xml version="1.0" encoding="utf-8"?>
<ax:ocx xmlns:ax="http://schemas.microsoft.com/office/2006/activeX" xmlns:r="http://schemas.openxmlformats.org/officeDocument/2006/relationships" ax:classid="{5512D110-5CC6-11CF-8D67-00AA00BDCE1D}" ax:persistence="persistStream" r:id="rId1"/>
</file>

<file path=ppt/activeX/activeX2.xml><?xml version="1.0" encoding="utf-8"?>
<ax:ocx xmlns:ax="http://schemas.microsoft.com/office/2006/activeX" xmlns:r="http://schemas.openxmlformats.org/officeDocument/2006/relationships" ax:classid="{5512D110-5CC6-11CF-8D67-00AA00BDCE1D}" ax:persistence="persistStream" r:id="rId1"/>
</file>

<file path=ppt/activeX/activeX3.xml><?xml version="1.0" encoding="utf-8"?>
<ax:ocx xmlns:ax="http://schemas.microsoft.com/office/2006/activeX" xmlns:r="http://schemas.openxmlformats.org/officeDocument/2006/relationships" ax:classid="{5512D11A-5CC6-11CF-8D67-00AA00BDCE1D}" ax:persistence="persistStream" r:id="rId1"/>
</file>

<file path=ppt/activeX/activeX4.xml><?xml version="1.0" encoding="utf-8"?>
<ax:ocx xmlns:ax="http://schemas.microsoft.com/office/2006/activeX" xmlns:r="http://schemas.openxmlformats.org/officeDocument/2006/relationships" ax:classid="{5512D11E-5CC6-11CF-8D67-00AA00BDCE1D}" ax:persistence="persistStream" r:id="rId1"/>
</file>

<file path=ppt/activeX/activeX5.xml><?xml version="1.0" encoding="utf-8"?>
<ax:ocx xmlns:ax="http://schemas.microsoft.com/office/2006/activeX" xmlns:r="http://schemas.openxmlformats.org/officeDocument/2006/relationships" ax:classid="{5512D116-5CC6-11CF-8D67-00AA00BDCE1D}" ax:persistence="persistStream" r:id="rId1"/>
</file>

<file path=ppt/activeX/activeX6.xml><?xml version="1.0" encoding="utf-8"?>
<ax:ocx xmlns:ax="http://schemas.microsoft.com/office/2006/activeX" xmlns:r="http://schemas.openxmlformats.org/officeDocument/2006/relationships" ax:classid="{5512D110-5CC6-11CF-8D67-00AA00BDCE1D}" ax:persistence="persistStream" r:id="rId1"/>
</file>

<file path=ppt/activeX/activeX7.xml><?xml version="1.0" encoding="utf-8"?>
<ax:ocx xmlns:ax="http://schemas.microsoft.com/office/2006/activeX" xmlns:r="http://schemas.openxmlformats.org/officeDocument/2006/relationships" ax:classid="{5512D122-5CC6-11CF-8D67-00AA00BDCE1D}" ax:persistence="persistStream" r:id="rId1"/>
</file>

<file path=ppt/activeX/activeX8.xml><?xml version="1.0" encoding="utf-8"?>
<ax:ocx xmlns:ax="http://schemas.microsoft.com/office/2006/activeX" xmlns:r="http://schemas.openxmlformats.org/officeDocument/2006/relationships" ax:classid="{5512D11C-5CC6-11CF-8D67-00AA00BDCE1D}" ax:persistence="persistStream" r:id="rId1"/>
</file>

<file path=ppt/activeX/activeX9.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92C7656-FF5B-4D85-83B8-2505B5127F9C}" type="datetimeFigureOut">
              <a:rPr lang="en-US"/>
              <a:pPr>
                <a:defRPr/>
              </a:pPr>
              <a:t>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31B88EC-EDBC-43C8-91A3-8E8785D903FF}" type="slidenum">
              <a:rPr lang="en-US" altLang="en-US"/>
              <a:pPr>
                <a:defRPr/>
              </a:pPr>
              <a:t>‹#›</a:t>
            </a:fld>
            <a:endParaRPr lang="en-US" altLang="en-US"/>
          </a:p>
        </p:txBody>
      </p:sp>
    </p:spTree>
    <p:extLst>
      <p:ext uri="{BB962C8B-B14F-4D97-AF65-F5344CB8AC3E}">
        <p14:creationId xmlns:p14="http://schemas.microsoft.com/office/powerpoint/2010/main" val="3728009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5A5B87-EB4C-4A66-A662-73A6A23D85F4}"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
        <p:nvSpPr>
          <p:cNvPr id="204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40374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F2A100-06D1-468C-A0DC-5380BA802860}" type="slidenum">
              <a:rPr lang="en-US" altLang="en-US"/>
              <a:pPr>
                <a:defRPr/>
              </a:pPr>
              <a:t>‹#›</a:t>
            </a:fld>
            <a:endParaRPr lang="en-US" altLang="en-US"/>
          </a:p>
        </p:txBody>
      </p:sp>
    </p:spTree>
    <p:extLst>
      <p:ext uri="{BB962C8B-B14F-4D97-AF65-F5344CB8AC3E}">
        <p14:creationId xmlns:p14="http://schemas.microsoft.com/office/powerpoint/2010/main" val="223683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BE2669-F6D8-4D04-BC21-EEE3615538C0}" type="slidenum">
              <a:rPr lang="en-US" altLang="en-US"/>
              <a:pPr>
                <a:defRPr/>
              </a:pPr>
              <a:t>‹#›</a:t>
            </a:fld>
            <a:endParaRPr lang="en-US" altLang="en-US"/>
          </a:p>
        </p:txBody>
      </p:sp>
    </p:spTree>
    <p:extLst>
      <p:ext uri="{BB962C8B-B14F-4D97-AF65-F5344CB8AC3E}">
        <p14:creationId xmlns:p14="http://schemas.microsoft.com/office/powerpoint/2010/main" val="31703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EA0099-6389-473E-87AD-C41B497EB46B}" type="slidenum">
              <a:rPr lang="en-US" altLang="en-US"/>
              <a:pPr>
                <a:defRPr/>
              </a:pPr>
              <a:t>‹#›</a:t>
            </a:fld>
            <a:endParaRPr lang="en-US" altLang="en-US"/>
          </a:p>
        </p:txBody>
      </p:sp>
    </p:spTree>
    <p:extLst>
      <p:ext uri="{BB962C8B-B14F-4D97-AF65-F5344CB8AC3E}">
        <p14:creationId xmlns:p14="http://schemas.microsoft.com/office/powerpoint/2010/main" val="72640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0D0987-BDB1-4DCE-B9C2-39CDF097A5AC}" type="slidenum">
              <a:rPr lang="en-US" altLang="en-US"/>
              <a:pPr>
                <a:defRPr/>
              </a:pPr>
              <a:t>‹#›</a:t>
            </a:fld>
            <a:endParaRPr lang="en-US" altLang="en-US"/>
          </a:p>
        </p:txBody>
      </p:sp>
    </p:spTree>
    <p:extLst>
      <p:ext uri="{BB962C8B-B14F-4D97-AF65-F5344CB8AC3E}">
        <p14:creationId xmlns:p14="http://schemas.microsoft.com/office/powerpoint/2010/main" val="300503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0F63A7-FA8A-4C65-BCD8-E1F09CBA8C2D}" type="slidenum">
              <a:rPr lang="en-US" altLang="en-US"/>
              <a:pPr>
                <a:defRPr/>
              </a:pPr>
              <a:t>‹#›</a:t>
            </a:fld>
            <a:endParaRPr lang="en-US" altLang="en-US"/>
          </a:p>
        </p:txBody>
      </p:sp>
    </p:spTree>
    <p:extLst>
      <p:ext uri="{BB962C8B-B14F-4D97-AF65-F5344CB8AC3E}">
        <p14:creationId xmlns:p14="http://schemas.microsoft.com/office/powerpoint/2010/main" val="241814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929094-4ECF-4466-AD8E-D169441E4686}" type="slidenum">
              <a:rPr lang="en-US" altLang="en-US"/>
              <a:pPr>
                <a:defRPr/>
              </a:pPr>
              <a:t>‹#›</a:t>
            </a:fld>
            <a:endParaRPr lang="en-US" altLang="en-US"/>
          </a:p>
        </p:txBody>
      </p:sp>
    </p:spTree>
    <p:extLst>
      <p:ext uri="{BB962C8B-B14F-4D97-AF65-F5344CB8AC3E}">
        <p14:creationId xmlns:p14="http://schemas.microsoft.com/office/powerpoint/2010/main" val="201840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B3BDE4-D44A-4184-ACF6-87F58F3D2936}" type="slidenum">
              <a:rPr lang="en-US" altLang="en-US"/>
              <a:pPr>
                <a:defRPr/>
              </a:pPr>
              <a:t>‹#›</a:t>
            </a:fld>
            <a:endParaRPr lang="en-US" altLang="en-US"/>
          </a:p>
        </p:txBody>
      </p:sp>
    </p:spTree>
    <p:extLst>
      <p:ext uri="{BB962C8B-B14F-4D97-AF65-F5344CB8AC3E}">
        <p14:creationId xmlns:p14="http://schemas.microsoft.com/office/powerpoint/2010/main" val="217131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5E0607-833B-4F6C-A309-9A9B8DD5A307}" type="slidenum">
              <a:rPr lang="en-US" altLang="en-US"/>
              <a:pPr>
                <a:defRPr/>
              </a:pPr>
              <a:t>‹#›</a:t>
            </a:fld>
            <a:endParaRPr lang="en-US" altLang="en-US"/>
          </a:p>
        </p:txBody>
      </p:sp>
    </p:spTree>
    <p:extLst>
      <p:ext uri="{BB962C8B-B14F-4D97-AF65-F5344CB8AC3E}">
        <p14:creationId xmlns:p14="http://schemas.microsoft.com/office/powerpoint/2010/main" val="184695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515FCE-1128-44BA-91B3-6910FD83CB79}" type="slidenum">
              <a:rPr lang="en-US" altLang="en-US"/>
              <a:pPr>
                <a:defRPr/>
              </a:pPr>
              <a:t>‹#›</a:t>
            </a:fld>
            <a:endParaRPr lang="en-US" altLang="en-US"/>
          </a:p>
        </p:txBody>
      </p:sp>
    </p:spTree>
    <p:extLst>
      <p:ext uri="{BB962C8B-B14F-4D97-AF65-F5344CB8AC3E}">
        <p14:creationId xmlns:p14="http://schemas.microsoft.com/office/powerpoint/2010/main" val="427555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25258B-A4C1-4212-AA47-224183DCFBAA}" type="slidenum">
              <a:rPr lang="en-US" altLang="en-US"/>
              <a:pPr>
                <a:defRPr/>
              </a:pPr>
              <a:t>‹#›</a:t>
            </a:fld>
            <a:endParaRPr lang="en-US" altLang="en-US"/>
          </a:p>
        </p:txBody>
      </p:sp>
    </p:spTree>
    <p:extLst>
      <p:ext uri="{BB962C8B-B14F-4D97-AF65-F5344CB8AC3E}">
        <p14:creationId xmlns:p14="http://schemas.microsoft.com/office/powerpoint/2010/main" val="382000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D04F7F-E166-4FA5-8D72-CDB7E0088079}" type="slidenum">
              <a:rPr lang="en-US" altLang="en-US"/>
              <a:pPr>
                <a:defRPr/>
              </a:pPr>
              <a:t>‹#›</a:t>
            </a:fld>
            <a:endParaRPr lang="en-US" altLang="en-US"/>
          </a:p>
        </p:txBody>
      </p:sp>
    </p:spTree>
    <p:extLst>
      <p:ext uri="{BB962C8B-B14F-4D97-AF65-F5344CB8AC3E}">
        <p14:creationId xmlns:p14="http://schemas.microsoft.com/office/powerpoint/2010/main" val="245360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E4FF5BA-BD2F-4772-844E-F1E4C2DA88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mtholyoke.edu/courses/rschwart/hist255-s01/pleasure/bibliography.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mtholyoke.edu/courses/rschwart/hist255-s01/pleasure/bibliography.html"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hyperlink" Target="http://www.statcounter.com/" TargetMode="External"/><Relationship Id="rId18" Type="http://schemas.openxmlformats.org/officeDocument/2006/relationships/image" Target="../media/image25.png"/><Relationship Id="rId26" Type="http://schemas.openxmlformats.org/officeDocument/2006/relationships/image" Target="../media/image17.wmf"/><Relationship Id="rId3" Type="http://schemas.openxmlformats.org/officeDocument/2006/relationships/control" Target="../activeX/activeX2.xml"/><Relationship Id="rId21" Type="http://schemas.openxmlformats.org/officeDocument/2006/relationships/image" Target="../media/image12.wmf"/><Relationship Id="rId7" Type="http://schemas.openxmlformats.org/officeDocument/2006/relationships/control" Target="../activeX/activeX6.xml"/><Relationship Id="rId12" Type="http://schemas.openxmlformats.org/officeDocument/2006/relationships/slideLayout" Target="../slideLayouts/slideLayout2.xml"/><Relationship Id="rId17" Type="http://schemas.openxmlformats.org/officeDocument/2006/relationships/image" Target="../media/image24.png"/><Relationship Id="rId25" Type="http://schemas.openxmlformats.org/officeDocument/2006/relationships/image" Target="../media/image16.wmf"/><Relationship Id="rId2" Type="http://schemas.openxmlformats.org/officeDocument/2006/relationships/control" Target="../activeX/activeX1.xml"/><Relationship Id="rId16" Type="http://schemas.openxmlformats.org/officeDocument/2006/relationships/image" Target="../media/image23.jpeg"/><Relationship Id="rId20" Type="http://schemas.openxmlformats.org/officeDocument/2006/relationships/image" Target="../media/image27.png"/><Relationship Id="rId29" Type="http://schemas.openxmlformats.org/officeDocument/2006/relationships/image" Target="../media/image20.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image" Target="../media/image15.wmf"/><Relationship Id="rId5" Type="http://schemas.openxmlformats.org/officeDocument/2006/relationships/control" Target="../activeX/activeX4.xml"/><Relationship Id="rId15" Type="http://schemas.openxmlformats.org/officeDocument/2006/relationships/image" Target="../media/image22.png"/><Relationship Id="rId23" Type="http://schemas.openxmlformats.org/officeDocument/2006/relationships/image" Target="../media/image14.wmf"/><Relationship Id="rId28" Type="http://schemas.openxmlformats.org/officeDocument/2006/relationships/image" Target="../media/image19.wmf"/><Relationship Id="rId10" Type="http://schemas.openxmlformats.org/officeDocument/2006/relationships/control" Target="../activeX/activeX9.xml"/><Relationship Id="rId19" Type="http://schemas.openxmlformats.org/officeDocument/2006/relationships/image" Target="../media/image26.png"/><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image" Target="../media/image21.png"/><Relationship Id="rId22" Type="http://schemas.openxmlformats.org/officeDocument/2006/relationships/image" Target="../media/image13.wmf"/><Relationship Id="rId27" Type="http://schemas.openxmlformats.org/officeDocument/2006/relationships/image" Target="../media/image1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mtholyoke.edu/courses/rschwart/hist255-s01/pleasure/bibliography.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historywiz.com/frenchrev.htm"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amazon.com/Marie-Antoinette-Writings-Body-Queen/dp/0415933943?ie=UTF8&amp;tag=leahmariebrown&amp;link_code=btl&amp;camp=213689&amp;creative=392969" TargetMode="External"/><Relationship Id="rId2" Type="http://schemas.openxmlformats.org/officeDocument/2006/relationships/hyperlink" Target="http://www.amazon.com/Wicked-Queen-Origins-Myth-Marie-Antoinette/dp/094229940X?ie=UTF8&amp;tag=leahmariebrown&amp;link_code=btl&amp;camp=213689&amp;creative=392969"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b="1" smtClean="0"/>
              <a:t>Political Cartoons/Causes of the French Revolution</a:t>
            </a:r>
          </a:p>
        </p:txBody>
      </p:sp>
      <p:pic>
        <p:nvPicPr>
          <p:cNvPr id="3075" name="Picture 5" descr="slo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24000"/>
            <a:ext cx="32670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0"/>
            <a:ext cx="9144000" cy="6432550"/>
          </a:xfrm>
          <a:prstGeom prst="rect">
            <a:avLst/>
          </a:prstGeom>
          <a:noFill/>
          <a:ln w="9525">
            <a:noFill/>
            <a:miter lim="800000"/>
            <a:headEnd/>
            <a:tailEnd/>
          </a:ln>
        </p:spPr>
        <p:txBody>
          <a:bodyPr>
            <a:spAutoFit/>
          </a:bodyPr>
          <a:lstStyle/>
          <a:p>
            <a:pPr eaLnBrk="1" hangingPunct="1">
              <a:buFont typeface="Arial" charset="0"/>
              <a:buChar char="•"/>
              <a:defRPr/>
            </a:pPr>
            <a:r>
              <a:rPr lang="en-US" sz="2400" b="1" dirty="0">
                <a:latin typeface="Arial" charset="0"/>
              </a:rPr>
              <a:t>In the 18th century dietary habits had the ability to mark membership in a social group. </a:t>
            </a:r>
          </a:p>
          <a:p>
            <a:pPr eaLnBrk="1" hangingPunct="1">
              <a:buFont typeface="Arial" charset="0"/>
              <a:buChar char="•"/>
              <a:defRPr/>
            </a:pPr>
            <a:r>
              <a:rPr lang="en-US" sz="2400" b="1" dirty="0">
                <a:latin typeface="Arial" charset="0"/>
              </a:rPr>
              <a:t>The bourgeoisie used the influence of culinary habits as another way of presenting an aristocratic image. </a:t>
            </a:r>
          </a:p>
          <a:p>
            <a:pPr eaLnBrk="1" hangingPunct="1">
              <a:buFont typeface="Arial" charset="0"/>
              <a:buChar char="•"/>
              <a:defRPr/>
            </a:pPr>
            <a:r>
              <a:rPr lang="en-US" sz="2400" b="1" dirty="0">
                <a:latin typeface="Arial" charset="0"/>
              </a:rPr>
              <a:t>The private banquets of the bourgeoisie and their forays to restaurants served to boost their social status by exemplifying their wealth and "savoir faire." </a:t>
            </a:r>
            <a:endParaRPr lang="en-US" sz="2400" dirty="0">
              <a:latin typeface="Arial" charset="0"/>
            </a:endParaRPr>
          </a:p>
          <a:p>
            <a:pPr eaLnBrk="1" hangingPunct="1">
              <a:buFont typeface="Arial" charset="0"/>
              <a:buChar char="•"/>
              <a:defRPr/>
            </a:pPr>
            <a:r>
              <a:rPr lang="en-US" sz="2400" b="1" u="sng" dirty="0">
                <a:latin typeface="Arial" charset="0"/>
              </a:rPr>
              <a:t>The Royal Family:</a:t>
            </a:r>
            <a:endParaRPr lang="en-US" sz="2400" u="sng" dirty="0">
              <a:latin typeface="Arial" charset="0"/>
            </a:endParaRPr>
          </a:p>
          <a:p>
            <a:pPr eaLnBrk="1" hangingPunct="1">
              <a:buFont typeface="Arial" charset="0"/>
              <a:buChar char="•"/>
              <a:defRPr/>
            </a:pPr>
            <a:r>
              <a:rPr lang="en-US" sz="2800" b="1" dirty="0">
                <a:solidFill>
                  <a:srgbClr val="FF0000"/>
                </a:solidFill>
                <a:latin typeface="+mn-lt"/>
              </a:rPr>
              <a:t>Many republican pamphlets and publications focused on depicting the corruption and weakness within the Royal family through images of their eating habits.</a:t>
            </a:r>
          </a:p>
          <a:p>
            <a:pPr eaLnBrk="1" hangingPunct="1">
              <a:buFont typeface="Arial" charset="0"/>
              <a:buChar char="•"/>
              <a:defRPr/>
            </a:pPr>
            <a:r>
              <a:rPr lang="en-US" sz="2800" b="1" dirty="0">
                <a:solidFill>
                  <a:srgbClr val="FF0000"/>
                </a:solidFill>
                <a:latin typeface="+mn-lt"/>
              </a:rPr>
              <a:t> In numerous anti-monarchial pamphlets the King was portrayed as suffering from a "moronic and short-sighted </a:t>
            </a:r>
            <a:r>
              <a:rPr lang="en-US" sz="2800" b="1" dirty="0" err="1">
                <a:solidFill>
                  <a:srgbClr val="FF0000"/>
                </a:solidFill>
                <a:latin typeface="+mn-lt"/>
              </a:rPr>
              <a:t>bulemia</a:t>
            </a:r>
            <a:r>
              <a:rPr lang="en-US" sz="2800" b="1" dirty="0">
                <a:solidFill>
                  <a:srgbClr val="FF0000"/>
                </a:solidFill>
                <a:latin typeface="+mn-lt"/>
              </a:rPr>
              <a:t> that made him no match for the honest, abstemious, and responsible Constitutional Assembly." </a:t>
            </a:r>
            <a:r>
              <a:rPr lang="en-US" sz="2400" b="1" dirty="0">
                <a:latin typeface="Arial" charset="0"/>
              </a:rPr>
              <a:t>(</a:t>
            </a:r>
            <a:r>
              <a:rPr lang="en-US" sz="2400" b="1" dirty="0" err="1">
                <a:latin typeface="Arial" charset="0"/>
                <a:hlinkClick r:id="rId2" action="ppaction://hlinkfile"/>
              </a:rPr>
              <a:t>Spang</a:t>
            </a:r>
            <a:r>
              <a:rPr lang="en-US" sz="2400" b="1" dirty="0">
                <a:latin typeface="Arial" charset="0"/>
                <a:hlinkClick r:id="rId2" action="ppaction://hlinkfile"/>
              </a:rPr>
              <a:t>, 123</a:t>
            </a:r>
            <a:r>
              <a:rPr lang="en-US" sz="2400" b="1" dirty="0">
                <a:latin typeface="Arial" charset="0"/>
              </a:rPr>
              <a:t>)</a:t>
            </a:r>
            <a:endParaRPr lang="en-US" sz="2400" dirty="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history.ucsb.edu/faculty/marcuse/classes/2c/lectures/06FrenchRev/1793KingLouisP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Placeholder 9"/>
          <p:cNvSpPr>
            <a:spLocks noGrp="1"/>
          </p:cNvSpPr>
          <p:nvPr>
            <p:ph type="body" sz="half" idx="4294967295"/>
          </p:nvPr>
        </p:nvSpPr>
        <p:spPr>
          <a:xfrm>
            <a:off x="0" y="5367338"/>
            <a:ext cx="5486400" cy="804862"/>
          </a:xfrm>
        </p:spPr>
        <p:txBody>
          <a:bodyPr/>
          <a:lstStyle/>
          <a:p>
            <a:pPr eaLnBrk="1" hangingPunct="1"/>
            <a:r>
              <a:rPr lang="en-US" altLang="en-US" smtClean="0"/>
              <a:t>Political Cartoon Making Fun of Louis’s Weight</a:t>
            </a:r>
          </a:p>
        </p:txBody>
      </p:sp>
      <p:sp>
        <p:nvSpPr>
          <p:cNvPr id="6" name="Rectangle 5"/>
          <p:cNvSpPr/>
          <p:nvPr/>
        </p:nvSpPr>
        <p:spPr>
          <a:xfrm>
            <a:off x="5257800" y="58738"/>
            <a:ext cx="3505200" cy="6278562"/>
          </a:xfrm>
          <a:prstGeom prst="rect">
            <a:avLst/>
          </a:prstGeom>
        </p:spPr>
        <p:txBody>
          <a:bodyPr>
            <a:spAutoFit/>
          </a:bodyPr>
          <a:lstStyle/>
          <a:p>
            <a:pPr eaLnBrk="1" hangingPunct="1">
              <a:buFont typeface="Arial" pitchFamily="34" charset="0"/>
              <a:buChar char="•"/>
              <a:defRPr/>
            </a:pPr>
            <a:r>
              <a:rPr lang="en-US" sz="1600" b="1" dirty="0">
                <a:latin typeface="+mn-lt"/>
              </a:rPr>
              <a:t>In particular, the night of Louis XVI's </a:t>
            </a:r>
            <a:r>
              <a:rPr lang="en-US" sz="1600" b="1" i="1" dirty="0">
                <a:latin typeface="+mn-lt"/>
              </a:rPr>
              <a:t>Flight to </a:t>
            </a:r>
            <a:r>
              <a:rPr lang="en-US" sz="1600" b="1" i="1" dirty="0" err="1">
                <a:latin typeface="+mn-lt"/>
              </a:rPr>
              <a:t>Varennes</a:t>
            </a:r>
            <a:r>
              <a:rPr lang="en-US" sz="1600" b="1" i="1" dirty="0">
                <a:latin typeface="+mn-lt"/>
              </a:rPr>
              <a:t> </a:t>
            </a:r>
            <a:r>
              <a:rPr lang="en-US" sz="1600" b="1" dirty="0">
                <a:latin typeface="+mn-lt"/>
              </a:rPr>
              <a:t>has historically been within the context of gastronomy</a:t>
            </a:r>
            <a:br>
              <a:rPr lang="en-US" sz="1600" b="1" dirty="0">
                <a:latin typeface="+mn-lt"/>
              </a:rPr>
            </a:br>
            <a:r>
              <a:rPr lang="en-US" sz="1600" b="1" dirty="0">
                <a:latin typeface="+mn-lt"/>
              </a:rPr>
              <a:t>On the June 21, 1791 Louis XVI, Marie Antoinette, the royal children and the royal entourage fled Paris.</a:t>
            </a:r>
          </a:p>
          <a:p>
            <a:pPr eaLnBrk="1" hangingPunct="1">
              <a:buFont typeface="Arial" pitchFamily="34" charset="0"/>
              <a:buChar char="•"/>
              <a:defRPr/>
            </a:pPr>
            <a:r>
              <a:rPr lang="en-US" sz="1600" b="1" dirty="0">
                <a:latin typeface="+mn-lt"/>
              </a:rPr>
              <a:t> In response to their flight, some revolutionary posted a "Lost Pig" notice in the </a:t>
            </a:r>
            <a:r>
              <a:rPr lang="en-US" sz="1600" b="1" dirty="0" err="1">
                <a:latin typeface="+mn-lt"/>
              </a:rPr>
              <a:t>Tuileries</a:t>
            </a:r>
            <a:r>
              <a:rPr lang="en-US" sz="1600" b="1" dirty="0">
                <a:latin typeface="+mn-lt"/>
              </a:rPr>
              <a:t> Garden. (</a:t>
            </a:r>
            <a:r>
              <a:rPr lang="en-US" sz="1600" b="1" dirty="0" err="1">
                <a:latin typeface="+mn-lt"/>
                <a:hlinkClick r:id="rId3" action="ppaction://hlinkfile"/>
              </a:rPr>
              <a:t>Spang</a:t>
            </a:r>
            <a:r>
              <a:rPr lang="en-US" sz="1600" b="1" dirty="0">
                <a:latin typeface="+mn-lt"/>
                <a:hlinkClick r:id="rId3" action="ppaction://hlinkfile"/>
              </a:rPr>
              <a:t>, 127</a:t>
            </a:r>
            <a:r>
              <a:rPr lang="en-US" sz="1600" b="1" dirty="0">
                <a:latin typeface="+mn-lt"/>
              </a:rPr>
              <a:t>)</a:t>
            </a:r>
          </a:p>
          <a:p>
            <a:pPr eaLnBrk="1" hangingPunct="1">
              <a:buFont typeface="Arial" pitchFamily="34" charset="0"/>
              <a:buChar char="•"/>
              <a:defRPr/>
            </a:pPr>
            <a:r>
              <a:rPr lang="en-US" sz="1600" b="1" dirty="0">
                <a:latin typeface="+mn-lt"/>
              </a:rPr>
              <a:t> However, in </a:t>
            </a:r>
            <a:r>
              <a:rPr lang="en-US" sz="1600" b="1" dirty="0" err="1">
                <a:latin typeface="+mn-lt"/>
              </a:rPr>
              <a:t>Varennes</a:t>
            </a:r>
            <a:r>
              <a:rPr lang="en-US" sz="1600" b="1" dirty="0">
                <a:latin typeface="+mn-lt"/>
              </a:rPr>
              <a:t> the entourage was stopped by the </a:t>
            </a:r>
            <a:r>
              <a:rPr lang="en-US" sz="1600" b="1" dirty="0" err="1">
                <a:latin typeface="+mn-lt"/>
              </a:rPr>
              <a:t>procureur</a:t>
            </a:r>
            <a:r>
              <a:rPr lang="en-US" sz="1600" b="1" dirty="0">
                <a:latin typeface="+mn-lt"/>
              </a:rPr>
              <a:t>, a grocer-</a:t>
            </a:r>
            <a:r>
              <a:rPr lang="en-US" sz="1600" b="1" dirty="0" err="1">
                <a:latin typeface="+mn-lt"/>
              </a:rPr>
              <a:t>candlemaker</a:t>
            </a:r>
            <a:r>
              <a:rPr lang="en-US" sz="1600" b="1" dirty="0">
                <a:latin typeface="+mn-lt"/>
              </a:rPr>
              <a:t>, Monsieur Sauce. Sauce was to become a key character in reports of the King's arrest.</a:t>
            </a:r>
          </a:p>
          <a:p>
            <a:pPr eaLnBrk="1" hangingPunct="1">
              <a:buFont typeface="Arial" pitchFamily="34" charset="0"/>
              <a:buChar char="•"/>
              <a:defRPr/>
            </a:pPr>
            <a:r>
              <a:rPr lang="en-US" sz="1600" b="1" dirty="0">
                <a:latin typeface="+mn-lt"/>
              </a:rPr>
              <a:t> Although accounts vary throughout 19th century retellings, almost all focus on the detail of Sauce's hospitality. One eyewitness account describes the King eating Sauce's cheese and toasting Sauce with his own Burgundy. The official version published by the </a:t>
            </a:r>
            <a:r>
              <a:rPr lang="en-US" sz="1600" b="1" dirty="0" err="1">
                <a:latin typeface="+mn-lt"/>
              </a:rPr>
              <a:t>Imprimerie</a:t>
            </a:r>
            <a:r>
              <a:rPr lang="en-US" sz="1600" b="1" dirty="0">
                <a:latin typeface="+mn-lt"/>
              </a:rPr>
              <a:t> </a:t>
            </a:r>
            <a:r>
              <a:rPr lang="en-US" sz="1600" b="1" dirty="0" err="1">
                <a:latin typeface="+mn-lt"/>
              </a:rPr>
              <a:t>Nationale</a:t>
            </a:r>
            <a:r>
              <a:rPr lang="en-US" sz="1600" b="1" dirty="0">
                <a:latin typeface="+mn-lt"/>
              </a:rPr>
              <a:t> reports that the King ate several meals before his captive return to Paris. (</a:t>
            </a:r>
            <a:r>
              <a:rPr lang="en-US" sz="1600" b="1" dirty="0" err="1">
                <a:latin typeface="+mn-lt"/>
                <a:hlinkClick r:id="rId3" action="ppaction://hlinkfile"/>
              </a:rPr>
              <a:t>Spang</a:t>
            </a:r>
            <a:r>
              <a:rPr lang="en-US" sz="1600" b="1" dirty="0">
                <a:latin typeface="+mn-lt"/>
                <a:hlinkClick r:id="rId3" action="ppaction://hlinkfile"/>
              </a:rPr>
              <a:t>, 125</a:t>
            </a:r>
            <a:r>
              <a:rPr lang="en-US" b="1" dirty="0">
                <a:latin typeface="Arial" charset="0"/>
              </a:rPr>
              <a:t>) </a:t>
            </a:r>
            <a:endParaRPr lang="en-US" dirty="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4339" name="Picture 1" descr="http://chnm.gmu.edu/revolution/searchimages/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050" y="1219200"/>
            <a:ext cx="6365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ChangeArrowheads="1"/>
          </p:cNvSpPr>
          <p:nvPr/>
        </p:nvSpPr>
        <p:spPr bwMode="auto">
          <a:xfrm>
            <a:off x="0" y="3319463"/>
            <a:ext cx="1365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3889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700">
                <a:solidFill>
                  <a:srgbClr val="000000"/>
                </a:solidFill>
                <a:latin typeface="Arial" panose="020B0604020202020204" pitchFamily="34" charset="0"/>
                <a:ea typeface="Times New Roman" panose="02020603050405020304" pitchFamily="18" charset="0"/>
                <a:cs typeface="Arial" panose="020B0604020202020204" pitchFamily="34" charset="0"/>
              </a:rPr>
              <a:t>"Louis as a Drinker"</a:t>
            </a:r>
            <a:endParaRPr lang="en-US" altLang="en-US" sz="1800">
              <a:latin typeface="Arial" panose="020B0604020202020204" pitchFamily="34" charset="0"/>
              <a:ea typeface="Times New Roman" panose="02020603050405020304" pitchFamily="18" charset="0"/>
              <a:cs typeface="Arial" panose="020B0604020202020204" pitchFamily="34" charset="0"/>
            </a:endParaRPr>
          </a:p>
        </p:txBody>
      </p:sp>
      <p:sp>
        <p:nvSpPr>
          <p:cNvPr id="14341" name="Text Placeholder 9"/>
          <p:cNvSpPr>
            <a:spLocks noGrp="1"/>
          </p:cNvSpPr>
          <p:nvPr>
            <p:ph type="body" sz="half" idx="4294967295"/>
          </p:nvPr>
        </p:nvSpPr>
        <p:spPr>
          <a:xfrm>
            <a:off x="0" y="0"/>
            <a:ext cx="2743200" cy="6126163"/>
          </a:xfrm>
        </p:spPr>
        <p:txBody>
          <a:bodyPr/>
          <a:lstStyle/>
          <a:p>
            <a:r>
              <a:rPr lang="en-US" altLang="en-US" sz="1800" b="1" smtClean="0"/>
              <a:t>"Louis as a Drinker"</a:t>
            </a:r>
          </a:p>
          <a:p>
            <a:r>
              <a:rPr lang="en-US" altLang="en-US" sz="1800" b="1" smtClean="0"/>
              <a:t>The arrest of the King prompted an outpouring of sentiment against Louis. </a:t>
            </a:r>
          </a:p>
          <a:p>
            <a:r>
              <a:rPr lang="en-US" altLang="en-US" sz="1800" b="1" smtClean="0"/>
              <a:t>Like his grandfather, Louis XV, whose early reputation as "Louis the Well–Loved" faded by the end of his long reign, Louis XVI now became the focus for all sorts of discontents</a:t>
            </a:r>
          </a:p>
          <a:p>
            <a:r>
              <a:rPr lang="en-US" altLang="en-US" sz="1800" b="1" smtClean="0"/>
              <a:t>. This image depicting Louis as incapable of governing himself, let alone France, reveals the depth of the scorn expressed.</a:t>
            </a:r>
          </a:p>
          <a:p>
            <a:endParaRPr lang="en-US" altLang="en-US" sz="1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ttp://chnm.gmu.edu/revolution/searchimages/7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Placeholder 7"/>
          <p:cNvSpPr>
            <a:spLocks noGrp="1"/>
          </p:cNvSpPr>
          <p:nvPr>
            <p:ph type="body" sz="half" idx="4294967295"/>
          </p:nvPr>
        </p:nvSpPr>
        <p:spPr>
          <a:xfrm>
            <a:off x="0" y="228600"/>
            <a:ext cx="3008313" cy="5897563"/>
          </a:xfrm>
        </p:spPr>
        <p:txBody>
          <a:bodyPr/>
          <a:lstStyle/>
          <a:p>
            <a:r>
              <a:rPr lang="en-US" altLang="en-US" sz="2400" smtClean="0"/>
              <a:t>"Louis as a Drunkard"</a:t>
            </a:r>
          </a:p>
          <a:p>
            <a:r>
              <a:rPr lang="en-US" altLang="en-US" sz="2400" smtClean="0"/>
              <a:t>This image of Louis, already altered by commoner attire and a Phrygian cap, added a raised bottle. This transformation could scarcely have been anticipated even a year or two into the Revolution. </a:t>
            </a:r>
          </a:p>
          <a:p>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http://thecaveonline.com/APEH/LouisXVI/pict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3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2"/>
          <p:cNvSpPr>
            <a:spLocks noGrp="1"/>
          </p:cNvSpPr>
          <p:nvPr>
            <p:ph type="title"/>
          </p:nvPr>
        </p:nvSpPr>
        <p:spPr/>
        <p:txBody>
          <a:bodyPr/>
          <a:lstStyle/>
          <a:p>
            <a:endParaRPr lang="en-US" altLang="en-US" smtClean="0"/>
          </a:p>
        </p:txBody>
      </p:sp>
      <p:sp>
        <p:nvSpPr>
          <p:cNvPr id="16388" name="Content Placeholder 3"/>
          <p:cNvSpPr>
            <a:spLocks noGrp="1"/>
          </p:cNvSpPr>
          <p:nvPr>
            <p:ph sz="half" idx="1"/>
          </p:nvPr>
        </p:nvSpPr>
        <p:spPr>
          <a:xfrm>
            <a:off x="457200" y="1600200"/>
            <a:ext cx="4038600" cy="4525963"/>
          </a:xfrm>
        </p:spPr>
        <p:txBody>
          <a:bodyPr/>
          <a:lstStyle/>
          <a:p>
            <a:endParaRPr lang="en-US" altLang="en-US" smtClean="0"/>
          </a:p>
        </p:txBody>
      </p:sp>
      <p:sp>
        <p:nvSpPr>
          <p:cNvPr id="16389" name="Content Placeholder 4"/>
          <p:cNvSpPr>
            <a:spLocks noGrp="1"/>
          </p:cNvSpPr>
          <p:nvPr>
            <p:ph sz="half" idx="2"/>
          </p:nvPr>
        </p:nvSpPr>
        <p:spPr>
          <a:xfrm>
            <a:off x="5562600" y="228600"/>
            <a:ext cx="3124200" cy="6049963"/>
          </a:xfrm>
        </p:spPr>
        <p:txBody>
          <a:bodyPr/>
          <a:lstStyle/>
          <a:p>
            <a:r>
              <a:rPr lang="en-US" altLang="en-US" b="1" smtClean="0"/>
              <a:t>A cartoon called "The Great Step Accomplished" or the "Dawn of a Fine Day," which shows the Frenchman advancing over heads, Bastilles, etc., to join with the King and observe the law. </a:t>
            </a:r>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thecaveonline.com/APEH/LouisXVI/pict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5"/>
          <p:cNvSpPr>
            <a:spLocks noGrp="1"/>
          </p:cNvSpPr>
          <p:nvPr>
            <p:ph type="title"/>
          </p:nvPr>
        </p:nvSpPr>
        <p:spPr/>
        <p:txBody>
          <a:bodyPr/>
          <a:lstStyle/>
          <a:p>
            <a:endParaRPr lang="en-US" altLang="en-US" smtClean="0"/>
          </a:p>
        </p:txBody>
      </p:sp>
      <p:sp>
        <p:nvSpPr>
          <p:cNvPr id="17412" name="Content Placeholder 6"/>
          <p:cNvSpPr>
            <a:spLocks noGrp="1"/>
          </p:cNvSpPr>
          <p:nvPr>
            <p:ph sz="half" idx="1"/>
          </p:nvPr>
        </p:nvSpPr>
        <p:spPr>
          <a:xfrm>
            <a:off x="457200" y="1600200"/>
            <a:ext cx="4038600" cy="4525963"/>
          </a:xfrm>
        </p:spPr>
        <p:txBody>
          <a:bodyPr/>
          <a:lstStyle/>
          <a:p>
            <a:endParaRPr lang="en-US" altLang="en-US" smtClean="0"/>
          </a:p>
        </p:txBody>
      </p:sp>
      <p:sp>
        <p:nvSpPr>
          <p:cNvPr id="17413" name="Content Placeholder 7"/>
          <p:cNvSpPr>
            <a:spLocks noGrp="1"/>
          </p:cNvSpPr>
          <p:nvPr>
            <p:ph sz="half" idx="2"/>
          </p:nvPr>
        </p:nvSpPr>
        <p:spPr>
          <a:xfrm>
            <a:off x="4648200" y="1600200"/>
            <a:ext cx="4038600" cy="4525963"/>
          </a:xfrm>
        </p:spPr>
        <p:txBody>
          <a:bodyPr/>
          <a:lstStyle/>
          <a:p>
            <a:r>
              <a:rPr lang="en-US" altLang="en-US" b="1" smtClean="0"/>
              <a:t>The royal family--or "the baker, the baker's wife, and the baker's boy," as they were called by the bread-hungry crowd. </a:t>
            </a:r>
            <a:endParaRPr lang="en-US" altLang="en-US" smtClean="0"/>
          </a:p>
          <a:p>
            <a:r>
              <a:rPr lang="en-US" altLang="en-US" b="1" smtClean="0"/>
              <a:t> </a:t>
            </a:r>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smtClean="0"/>
          </a:p>
        </p:txBody>
      </p:sp>
      <p:sp>
        <p:nvSpPr>
          <p:cNvPr id="18435" name="Content Placeholder 2"/>
          <p:cNvSpPr>
            <a:spLocks noGrp="1"/>
          </p:cNvSpPr>
          <p:nvPr>
            <p:ph idx="1"/>
          </p:nvPr>
        </p:nvSpPr>
        <p:spPr/>
        <p:txBody>
          <a:bodyPr/>
          <a:lstStyle/>
          <a:p>
            <a:r>
              <a:rPr lang="en-US" altLang="en-US" smtClean="0"/>
              <a:t>Political Cartoons Targeting Marie Antoinette And Her Role In Causing The French Revolution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914400" y="315913"/>
            <a:ext cx="7426325" cy="769937"/>
          </a:xfrm>
          <a:prstGeom prst="rect">
            <a:avLst/>
          </a:prstGeom>
          <a:noFill/>
          <a:ln w="9525">
            <a:noFill/>
            <a:miter lim="800000"/>
            <a:headEnd/>
            <a:tailEnd/>
          </a:ln>
          <a:effectLst/>
        </p:spPr>
        <p:txBody>
          <a:bodyPr>
            <a:spAutoFit/>
          </a:bodyPr>
          <a:lstStyle/>
          <a:p>
            <a:pPr algn="ctr">
              <a:defRPr/>
            </a:pPr>
            <a:r>
              <a:rPr lang="en-US" sz="4400" b="1">
                <a:solidFill>
                  <a:srgbClr val="FF3300"/>
                </a:solidFill>
                <a:effectLst>
                  <a:outerShdw blurRad="38100" dist="38100" dir="2700000" algn="tl">
                    <a:srgbClr val="C0C0C0"/>
                  </a:outerShdw>
                </a:effectLst>
                <a:latin typeface="BlackChancery" pitchFamily="2" charset="0"/>
              </a:rPr>
              <a:t>Marie Antoinette as a Serpent</a:t>
            </a:r>
          </a:p>
        </p:txBody>
      </p:sp>
      <p:pic>
        <p:nvPicPr>
          <p:cNvPr id="19459" name="Picture 3" descr="83"/>
          <p:cNvPicPr>
            <a:picLocks noChangeAspect="1" noChangeArrowheads="1"/>
          </p:cNvPicPr>
          <p:nvPr/>
        </p:nvPicPr>
        <p:blipFill>
          <a:blip r:embed="rId3">
            <a:extLst>
              <a:ext uri="{28A0092B-C50C-407E-A947-70E740481C1C}">
                <a14:useLocalDpi xmlns:a14="http://schemas.microsoft.com/office/drawing/2010/main" val="0"/>
              </a:ext>
            </a:extLst>
          </a:blip>
          <a:srcRect l="1544" t="3030" r="2672" b="3030"/>
          <a:stretch>
            <a:fillRect/>
          </a:stretch>
        </p:blipFill>
        <p:spPr bwMode="auto">
          <a:xfrm>
            <a:off x="2438400" y="1371600"/>
            <a:ext cx="4267200" cy="426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2628" name="Rectangle 4"/>
          <p:cNvSpPr>
            <a:spLocks noChangeArrowheads="1"/>
          </p:cNvSpPr>
          <p:nvPr/>
        </p:nvSpPr>
        <p:spPr bwMode="auto">
          <a:xfrm>
            <a:off x="2057400" y="5791200"/>
            <a:ext cx="5106988" cy="492125"/>
          </a:xfrm>
          <a:prstGeom prst="rect">
            <a:avLst/>
          </a:prstGeom>
          <a:noFill/>
          <a:ln w="9525" algn="ctr">
            <a:noFill/>
            <a:miter lim="800000"/>
            <a:headEnd/>
            <a:tailEnd/>
          </a:ln>
          <a:effectLst/>
        </p:spPr>
        <p:txBody>
          <a:bodyPr>
            <a:spAutoFit/>
          </a:bodyPr>
          <a:lstStyle/>
          <a:p>
            <a:pPr algn="ctr">
              <a:defRPr/>
            </a:pPr>
            <a:r>
              <a:rPr lang="en-US" sz="2600">
                <a:solidFill>
                  <a:schemeClr val="tx2"/>
                </a:solidFill>
                <a:effectLst>
                  <a:outerShdw blurRad="38100" dist="38100" dir="2700000" algn="tl">
                    <a:srgbClr val="C0C0C0"/>
                  </a:outerShdw>
                </a:effectLst>
                <a:latin typeface="Comic Sans MS" pitchFamily="66" charset="0"/>
              </a:rPr>
              <a:t>The “Widow Capet”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main_image" descr="marie antoinette pamphlet, marie antoinette pamphlets, villainess, cartoons of cinderella on a carri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6477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2531" name="Picture 10" descr="A pamphlet showing Marie Antoinette with another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00" y="685800"/>
            <a:ext cx="3759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3"/>
          <p:cNvSpPr>
            <a:spLocks noChangeArrowheads="1"/>
          </p:cNvSpPr>
          <p:nvPr/>
        </p:nvSpPr>
        <p:spPr bwMode="auto">
          <a:xfrm>
            <a:off x="0" y="0"/>
            <a:ext cx="7572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700">
                <a:solidFill>
                  <a:srgbClr val="903A00"/>
                </a:solidFill>
                <a:latin typeface="Verdana" panose="020B0604030504040204" pitchFamily="34" charset="0"/>
                <a:cs typeface="Times New Roman" panose="02020603050405020304" pitchFamily="18" charset="0"/>
              </a:rPr>
              <a:t/>
            </a:r>
            <a:br>
              <a:rPr lang="en-US" altLang="en-US" sz="700">
                <a:solidFill>
                  <a:srgbClr val="903A00"/>
                </a:solidFill>
                <a:latin typeface="Verdana" panose="020B0604030504040204" pitchFamily="34" charset="0"/>
                <a:cs typeface="Times New Roman" panose="02020603050405020304" pitchFamily="18" charset="0"/>
              </a:rPr>
            </a:br>
            <a:r>
              <a:rPr lang="en-US" altLang="en-US" sz="2000">
                <a:solidFill>
                  <a:srgbClr val="903A00"/>
                </a:solidFill>
                <a:latin typeface="Verdana" panose="020B0604030504040204" pitchFamily="34" charset="0"/>
                <a:cs typeface="Times New Roman" panose="02020603050405020304" pitchFamily="18" charset="0"/>
              </a:rPr>
              <a:t>A pamphlet showing Marie Antoinette with another man. </a:t>
            </a:r>
            <a:endParaRPr lang="en-US" altLang="en-US" sz="2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914400"/>
          </a:xfrm>
        </p:spPr>
        <p:txBody>
          <a:bodyPr/>
          <a:lstStyle/>
          <a:p>
            <a:r>
              <a:rPr lang="en-US" altLang="en-US" smtClean="0"/>
              <a:t>French Revolution Political Cartoons</a:t>
            </a:r>
          </a:p>
        </p:txBody>
      </p:sp>
      <p:sp>
        <p:nvSpPr>
          <p:cNvPr id="4099" name="Content Placeholder 2"/>
          <p:cNvSpPr>
            <a:spLocks noGrp="1"/>
          </p:cNvSpPr>
          <p:nvPr>
            <p:ph idx="1"/>
          </p:nvPr>
        </p:nvSpPr>
        <p:spPr>
          <a:xfrm>
            <a:off x="0" y="762000"/>
            <a:ext cx="9144000" cy="6096000"/>
          </a:xfrm>
        </p:spPr>
        <p:txBody>
          <a:bodyPr/>
          <a:lstStyle/>
          <a:p>
            <a:r>
              <a:rPr lang="en-US" altLang="en-US" sz="2000" b="1" smtClean="0"/>
              <a:t>Anyone who is relatively well acquainted with the history of France will know that this medium was used as a means of mass communication to serve very effective purposes. </a:t>
            </a:r>
          </a:p>
          <a:p>
            <a:r>
              <a:rPr lang="en-US" altLang="en-US" sz="2000" b="1" smtClean="0"/>
              <a:t>These cartoons are funny alright, but the motive behind them and the news that they brought was very contradictory to the medium of expression. </a:t>
            </a:r>
          </a:p>
          <a:p>
            <a:r>
              <a:rPr lang="en-US" altLang="en-US" sz="2000" b="1" smtClean="0"/>
              <a:t>During those times a layman citizen could get the real picture of specific events by feasting his eyes upon the works of those cartoonists that sought to produce political cartoons at the time. </a:t>
            </a:r>
          </a:p>
          <a:p>
            <a:r>
              <a:rPr lang="en-US" altLang="en-US" sz="2000" b="1" smtClean="0"/>
              <a:t>These cartoons were widely available in print shops and the garden of Palace-Royal which was a market place to sell them. </a:t>
            </a:r>
            <a:endParaRPr lang="en-US" altLang="en-US" sz="2000" smtClean="0"/>
          </a:p>
          <a:p>
            <a:r>
              <a:rPr lang="en-US" altLang="en-US" sz="2000" b="1" smtClean="0"/>
              <a:t>During the years of the revolution many people took to this means of communication from anonymous amateurs to artists of the highest rank like Jacques Louis.</a:t>
            </a:r>
          </a:p>
          <a:p>
            <a:r>
              <a:rPr lang="en-US" altLang="en-US" sz="2000" b="1" smtClean="0"/>
              <a:t> In fact cartoons much more so than the literature of the time represents the real picture of France to the people.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4"/>
          <p:cNvSpPr>
            <a:spLocks noGrp="1"/>
          </p:cNvSpPr>
          <p:nvPr>
            <p:ph type="title"/>
          </p:nvPr>
        </p:nvSpPr>
        <p:spPr/>
        <p:txBody>
          <a:bodyPr/>
          <a:lstStyle/>
          <a:p>
            <a:pPr eaLnBrk="1" hangingPunct="1"/>
            <a:endParaRPr lang="en-US" altLang="en-US" smtClean="0"/>
          </a:p>
        </p:txBody>
      </p:sp>
      <p:pic>
        <p:nvPicPr>
          <p:cNvPr id="23555" name="Picture 3" descr="web hit counter">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http://www.marie-antoinette.org/gallery/templates/custom/images/spacer.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http://www.marie-antoinette.org/gallery/templates/custom/images/spacer.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http://www.marie-antoinette.org/gallery/templates/custom/images/spacer.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4" descr="http://www.marie-antoinette.org/gallery/templates/custom/images/spacer.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5" descr="http://www.marie-antoinette.org/gallery/templates/custom/images/spacer.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6" descr="http://www.marie-antoinette.org/gallery/templates/custom/images/spacer.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8" descr="http://www.marie-antoinette.org/gallery/templates/custom/images/spacer.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9" descr="http://www.marie-antoinette.org/gallery/templates/custom/images/spacer.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0" descr="http://www.marie-antoinette.org/gallery/templates/custom/images/spacer.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1" descr="Block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0"/>
            <a:ext cx="5489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22" descr="http://www.marie-antoinette.org/gallery/templates/custom/images_english/lightbox_off.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6477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23" descr="http://www.marie-antoinette.org/gallery/templates/custom/images/postcard.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5048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24" descr="http://www.marie-antoinette.org/gallery/templates/custom/images/download.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5715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25" descr="http://www.marie-antoinette.org/gallery/templates/custom/images/download_zip.gi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685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2" descr="StatCounter - Free Web Tracker and Counter">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800" y="-99060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3581" name="DefaultOcx" r:id="rId2" imgW="1219320" imgH="228600"/>
        </mc:Choice>
        <mc:Fallback>
          <p:control name="DefaultOcx" r:id="rId2" imgW="1219320" imgH="228600">
            <p:pic>
              <p:nvPicPr>
                <p:cNvPr id="23571" name="DefaultOcx"/>
                <p:cNvPicPr preferRelativeResize="0">
                  <a:picLocks noChangeArrowheads="1" noChangeShapeType="1"/>
                </p:cNvPicPr>
                <p:nvPr/>
              </p:nvPicPr>
              <p:blipFill>
                <a:blip r:embed="rId21"/>
                <a:srcRect/>
                <a:stretch>
                  <a:fillRect/>
                </a:stretch>
              </p:blipFill>
              <p:spPr bwMode="auto">
                <a:xfrm>
                  <a:off x="0" y="0"/>
                  <a:ext cx="1222375"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2" name="HTMLSubmit1" r:id="rId3" imgW="733320" imgH="361800"/>
        </mc:Choice>
        <mc:Fallback>
          <p:control name="HTMLSubmit1" r:id="rId3" imgW="733320" imgH="361800">
            <p:pic>
              <p:nvPicPr>
                <p:cNvPr id="23572" name="HTMLSubmit1"/>
                <p:cNvPicPr preferRelativeResize="0">
                  <a:picLocks noChangeArrowheads="1" noChangeShapeType="1"/>
                </p:cNvPicPr>
                <p:nvPr/>
              </p:nvPicPr>
              <p:blipFill>
                <a:blip r:embed="rId2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3" name="HTMLText1" r:id="rId4" imgW="914400" imgH="228600"/>
        </mc:Choice>
        <mc:Fallback>
          <p:control name="HTMLText1" r:id="rId4" imgW="914400" imgH="228600">
            <p:pic>
              <p:nvPicPr>
                <p:cNvPr id="23573" name="HTMLText1"/>
                <p:cNvPicPr preferRelativeResize="0">
                  <a:picLocks noChangeArrowheads="1" noChangeShapeType="1"/>
                </p:cNvPicPr>
                <p:nvPr/>
              </p:nvPicPr>
              <p:blipFill>
                <a:blip r:embed="rId23"/>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4" name="1" r:id="rId5" imgW="914400" imgH="228600"/>
        </mc:Choice>
        <mc:Fallback>
          <p:control name="1" r:id="rId5" imgW="914400" imgH="228600">
            <p:pic>
              <p:nvPicPr>
                <p:cNvPr id="23574" name="1"/>
                <p:cNvPicPr preferRelativeResize="0">
                  <a:picLocks noChangeArrowheads="1" noChangeShapeType="1"/>
                </p:cNvPicPr>
                <p:nvPr/>
              </p:nvPicPr>
              <p:blipFill>
                <a:blip r:embed="rId23"/>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5" name="HTMLCheckbox1" r:id="rId6" imgW="257040" imgH="304920"/>
        </mc:Choice>
        <mc:Fallback>
          <p:control name="HTMLCheckbox1" r:id="rId6" imgW="257040" imgH="304920">
            <p:pic>
              <p:nvPicPr>
                <p:cNvPr id="23575" name="HTMLCheckbox1"/>
                <p:cNvPicPr preferRelativeResize="0">
                  <a:picLocks noChangeArrowheads="1" noChangeShapeType="1"/>
                </p:cNvPicPr>
                <p:nvPr/>
              </p:nvPicPr>
              <p:blipFill>
                <a:blip r:embed="rId2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6" name="HTMLSubmit2" r:id="rId7" imgW="676440" imgH="361800"/>
        </mc:Choice>
        <mc:Fallback>
          <p:control name="HTMLSubmit2" r:id="rId7" imgW="676440" imgH="361800">
            <p:pic>
              <p:nvPicPr>
                <p:cNvPr id="23576" name="HTMLSubmit2"/>
                <p:cNvPicPr preferRelativeResize="0">
                  <a:picLocks noChangeArrowheads="1" noChangeShapeType="1"/>
                </p:cNvPicPr>
                <p:nvPr/>
              </p:nvPicPr>
              <p:blipFill>
                <a:blip r:embed="rId25"/>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7" name="HTMLSelect1" r:id="rId8" imgW="781200" imgH="228600"/>
        </mc:Choice>
        <mc:Fallback>
          <p:control name="HTMLSelect1" r:id="rId8" imgW="781200" imgH="228600">
            <p:pic>
              <p:nvPicPr>
                <p:cNvPr id="23577" name="HTMLSelect1"/>
                <p:cNvPicPr preferRelativeResize="0">
                  <a:picLocks noChangeArrowheads="1" noChangeShapeType="1"/>
                </p:cNvPicPr>
                <p:nvPr/>
              </p:nvPicPr>
              <p:blipFill>
                <a:blip r:embed="rId26"/>
                <a:srcRect/>
                <a:stretch>
                  <a:fillRect/>
                </a:stretch>
              </p:blipFill>
              <p:spPr bwMode="auto">
                <a:xfrm>
                  <a:off x="0" y="0"/>
                  <a:ext cx="8001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8" name="HTMLHidden1" r:id="rId9" imgW="914400" imgH="228600"/>
        </mc:Choice>
        <mc:Fallback>
          <p:control name="HTMLHidden1" r:id="rId9" imgW="914400" imgH="228600">
            <p:pic>
              <p:nvPicPr>
                <p:cNvPr id="23578" name="HTMLHidden1"/>
                <p:cNvPicPr preferRelativeResize="0">
                  <a:picLocks noChangeArrowheads="1" noChangeShapeType="1"/>
                </p:cNvPicPr>
                <p:nvPr/>
              </p:nvPicPr>
              <p:blipFill>
                <a:blip r:embed="rId27"/>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89" name="HTMLHidden2" r:id="rId10" imgW="914400" imgH="228600"/>
        </mc:Choice>
        <mc:Fallback>
          <p:control name="HTMLHidden2" r:id="rId10" imgW="914400" imgH="228600">
            <p:pic>
              <p:nvPicPr>
                <p:cNvPr id="23579" name="HTMLHidden2"/>
                <p:cNvPicPr preferRelativeResize="0">
                  <a:picLocks noChangeArrowheads="1" noChangeShapeType="1"/>
                </p:cNvPicPr>
                <p:nvPr/>
              </p:nvPicPr>
              <p:blipFill>
                <a:blip r:embed="rId28"/>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3590" name="HTMLSubmit3" r:id="rId11" imgW="542880" imgH="361800"/>
        </mc:Choice>
        <mc:Fallback>
          <p:control name="HTMLSubmit3" r:id="rId11" imgW="542880" imgH="361800">
            <p:pic>
              <p:nvPicPr>
                <p:cNvPr id="23580" name="HTMLSubmit3"/>
                <p:cNvPicPr preferRelativeResize="0">
                  <a:picLocks noChangeArrowheads="1" noChangeShapeType="1"/>
                </p:cNvPicPr>
                <p:nvPr/>
              </p:nvPicPr>
              <p:blipFill>
                <a:blip r:embed="rId29"/>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sp>
        <p:nvSpPr>
          <p:cNvPr id="24579" name="Content Placeholder 2"/>
          <p:cNvSpPr>
            <a:spLocks noGrp="1"/>
          </p:cNvSpPr>
          <p:nvPr>
            <p:ph idx="1"/>
          </p:nvPr>
        </p:nvSpPr>
        <p:spPr/>
        <p:txBody>
          <a:bodyPr/>
          <a:lstStyle/>
          <a:p>
            <a:r>
              <a:rPr lang="en-US" altLang="en-US" smtClean="0"/>
              <a:t>Political Cartoon On The Economic Causes Of The French Revolution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historywiz.com/images/frenchrevolution/defec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2"/>
          <p:cNvSpPr>
            <a:spLocks noGrp="1"/>
          </p:cNvSpPr>
          <p:nvPr>
            <p:ph type="title"/>
          </p:nvPr>
        </p:nvSpPr>
        <p:spPr/>
        <p:txBody>
          <a:bodyPr/>
          <a:lstStyle/>
          <a:p>
            <a:r>
              <a:rPr lang="en-US" altLang="en-US" sz="1800" b="1" smtClean="0"/>
              <a:t>The financial minister, Necker, looks on and says "the money was there last time I looked." The nobles and clergy are sneaking out the door carrying sacks of money, saying "We have it."</a:t>
            </a:r>
            <a:br>
              <a:rPr lang="en-US" altLang="en-US" sz="1800" b="1" smtClean="0"/>
            </a:br>
            <a:endParaRPr lang="en-US" altLang="en-US" sz="1800" b="1"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endParaRPr lang="en-US" altLang="en-US" smtClean="0"/>
          </a:p>
        </p:txBody>
      </p:sp>
      <p:sp>
        <p:nvSpPr>
          <p:cNvPr id="26627" name="Content Placeholder 3"/>
          <p:cNvSpPr>
            <a:spLocks noGrp="1"/>
          </p:cNvSpPr>
          <p:nvPr>
            <p:ph idx="1"/>
          </p:nvPr>
        </p:nvSpPr>
        <p:spPr/>
        <p:txBody>
          <a:bodyPr/>
          <a:lstStyle/>
          <a:p>
            <a:r>
              <a:rPr lang="en-US" altLang="en-US" smtClean="0"/>
              <a:t>Political Cartoon On Cultural Causes Of The French Revolution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loc.gov/exhibits/religion/f0603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25" y="0"/>
            <a:ext cx="59309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sp>
        <p:nvSpPr>
          <p:cNvPr id="28675" name="Content Placeholder 2"/>
          <p:cNvSpPr>
            <a:spLocks noGrp="1"/>
          </p:cNvSpPr>
          <p:nvPr>
            <p:ph idx="1"/>
          </p:nvPr>
        </p:nvSpPr>
        <p:spPr/>
        <p:txBody>
          <a:bodyPr/>
          <a:lstStyle/>
          <a:p>
            <a:r>
              <a:rPr lang="en-US" altLang="en-US" smtClean="0"/>
              <a:t>Political Cartoons On The Social Causes Of The French Revolution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http://chnm.gmu.edu/revolution/searchimage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 y="0"/>
            <a:ext cx="4800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700" name="Rectangle 2"/>
          <p:cNvSpPr>
            <a:spLocks noChangeArrowheads="1"/>
          </p:cNvSpPr>
          <p:nvPr/>
        </p:nvSpPr>
        <p:spPr bwMode="auto">
          <a:xfrm>
            <a:off x="228600" y="144463"/>
            <a:ext cx="480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889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rPr>
              <a:t>"Procession of Refractory Clergy"</a:t>
            </a:r>
          </a:p>
          <a:p>
            <a:pPr>
              <a:spcBef>
                <a:spcPct val="0"/>
              </a:spcBef>
              <a:buFontTx/>
              <a:buNone/>
            </a:pPr>
            <a:r>
              <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rPr>
              <a:t>Of particular interest in this caricature of refractory clergy here are the long noses, traditionally used to caricature Jews, that suggest the refractory clergy were not of the people. This image shows resistant clergy marching in their last procession. The satyr at the rear with a coffin seems to threaten their very lives.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4114800" y="196850"/>
            <a:ext cx="50292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800">
                <a:latin typeface="Arial" panose="020B0604020202020204" pitchFamily="34" charset="0"/>
              </a:rPr>
              <a:t>In this drawing by an unidentified artist, the aristocratic right reads about "Feudal Rights" and the Republican left studies "The Rights of Man" while the "Belly" steals from both. </a:t>
            </a:r>
          </a:p>
          <a:p>
            <a:pPr eaLnBrk="1" hangingPunct="1">
              <a:spcBef>
                <a:spcPct val="0"/>
              </a:spcBef>
            </a:pPr>
            <a:r>
              <a:rPr lang="en-US" altLang="en-US" sz="1800">
                <a:solidFill>
                  <a:srgbClr val="FF0000"/>
                </a:solidFill>
                <a:latin typeface="Arial" panose="020B0604020202020204" pitchFamily="34" charset="0"/>
              </a:rPr>
              <a:t>This image demonstrates the common feeling of many French citizens who opposed restaurants because those who frequented these establishments were showing a deliberate display of wealth and a disregard for France's suffering lower classes. </a:t>
            </a:r>
          </a:p>
          <a:p>
            <a:pPr eaLnBrk="1" hangingPunct="1">
              <a:spcBef>
                <a:spcPct val="0"/>
              </a:spcBef>
            </a:pPr>
            <a:r>
              <a:rPr lang="en-US" altLang="en-US" sz="1800">
                <a:latin typeface="Arial" panose="020B0604020202020204" pitchFamily="34" charset="0"/>
              </a:rPr>
              <a:t>Members of the sans-culottes despised restauranteurs due to the belief that they had "no greater enemy than these voracious creatures who daily gulp down our money...so that we may obtain the necessities of life." (</a:t>
            </a:r>
            <a:r>
              <a:rPr lang="en-US" altLang="en-US" sz="1800">
                <a:latin typeface="Arial" panose="020B0604020202020204" pitchFamily="34" charset="0"/>
                <a:hlinkClick r:id="rId2" action="ppaction://hlinkfile"/>
              </a:rPr>
              <a:t>Spang, 122</a:t>
            </a:r>
            <a:r>
              <a:rPr lang="en-US" altLang="en-US" sz="1800">
                <a:latin typeface="Arial" panose="020B0604020202020204" pitchFamily="34" charset="0"/>
              </a:rPr>
              <a:t>) </a:t>
            </a:r>
          </a:p>
          <a:p>
            <a:pPr eaLnBrk="1" hangingPunct="1">
              <a:spcBef>
                <a:spcPct val="0"/>
              </a:spcBef>
            </a:pPr>
            <a:r>
              <a:rPr lang="en-US" altLang="en-US" sz="1800">
                <a:latin typeface="Arial" panose="020B0604020202020204" pitchFamily="34" charset="0"/>
              </a:rPr>
              <a:t>This opinion was echoed by Mercier who felt that "aristocratic delicacies corrupted republican decency and contaminated honest citizens." (</a:t>
            </a:r>
            <a:r>
              <a:rPr lang="en-US" altLang="en-US" sz="1800">
                <a:latin typeface="Arial" panose="020B0604020202020204" pitchFamily="34" charset="0"/>
                <a:hlinkClick r:id="rId2" action="ppaction://hlinkfile"/>
              </a:rPr>
              <a:t>Spang, 142</a:t>
            </a:r>
            <a:r>
              <a:rPr lang="en-US" altLang="en-US" sz="1800">
                <a:latin typeface="Arial" panose="020B0604020202020204" pitchFamily="34" charset="0"/>
              </a:rPr>
              <a:t>),</a:t>
            </a:r>
          </a:p>
          <a:p>
            <a:pPr eaLnBrk="1" hangingPunct="1">
              <a:spcBef>
                <a:spcPct val="0"/>
              </a:spcBef>
            </a:pPr>
            <a:r>
              <a:rPr lang="en-US" altLang="en-US" sz="1800">
                <a:latin typeface="Arial" panose="020B0604020202020204" pitchFamily="34" charset="0"/>
              </a:rPr>
              <a:t> This concern carried over into the public's opinion that Louis XVI's "crime was both moral and economic." (</a:t>
            </a:r>
            <a:r>
              <a:rPr lang="en-US" altLang="en-US" sz="1800">
                <a:latin typeface="Arial" panose="020B0604020202020204" pitchFamily="34" charset="0"/>
                <a:hlinkClick r:id="rId2" action="ppaction://hlinkfile"/>
              </a:rPr>
              <a:t>Spang, 127</a:t>
            </a:r>
            <a:r>
              <a:rPr lang="en-US" altLang="en-US" sz="1800">
                <a:latin typeface="Arial" panose="020B0604020202020204" pitchFamily="34" charset="0"/>
              </a:rPr>
              <a:t>) </a:t>
            </a:r>
          </a:p>
        </p:txBody>
      </p:sp>
      <p:pic>
        <p:nvPicPr>
          <p:cNvPr id="30723" name="Picture 2" descr="http://www.mtholyoke.edu/courses/rschwart/hist255-s01/pleasure/stealing_bel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447800"/>
            <a:ext cx="4037013"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4572000" y="0"/>
            <a:ext cx="4572000" cy="5816600"/>
          </a:xfrm>
          <a:prstGeom prst="rect">
            <a:avLst/>
          </a:prstGeom>
          <a:noFill/>
          <a:ln w="9525">
            <a:noFill/>
            <a:miter lim="800000"/>
            <a:headEnd/>
            <a:tailEnd/>
          </a:ln>
          <a:effectLst/>
        </p:spPr>
        <p:txBody>
          <a:bodyPr>
            <a:spAutoFit/>
          </a:bodyPr>
          <a:lstStyle/>
          <a:p>
            <a:pPr algn="ctr" eaLnBrk="1" hangingPunct="1">
              <a:defRPr/>
            </a:pPr>
            <a:r>
              <a:rPr lang="en-US" sz="3600" b="1" u="sng" dirty="0">
                <a:solidFill>
                  <a:srgbClr val="FFFF00"/>
                </a:solidFill>
                <a:effectLst>
                  <a:outerShdw blurRad="38100" dist="38100" dir="2700000" algn="tl">
                    <a:srgbClr val="000000"/>
                  </a:outerShdw>
                </a:effectLst>
                <a:latin typeface="Tahoma" charset="0"/>
              </a:rPr>
              <a:t>Conditions of a Revolution: The Old Regime</a:t>
            </a:r>
          </a:p>
          <a:p>
            <a:pPr algn="ctr">
              <a:defRPr/>
            </a:pPr>
            <a:r>
              <a:rPr lang="en-US" sz="2400" b="1" dirty="0">
                <a:effectLst>
                  <a:outerShdw blurRad="38100" dist="38100" dir="2700000" algn="tl">
                    <a:srgbClr val="000000"/>
                  </a:outerShdw>
                </a:effectLst>
                <a:latin typeface="Tahoma" charset="0"/>
              </a:rPr>
              <a:t>The people in</a:t>
            </a:r>
          </a:p>
          <a:p>
            <a:pPr algn="ctr">
              <a:defRPr/>
            </a:pPr>
            <a:r>
              <a:rPr lang="en-US" sz="2400" b="1" dirty="0">
                <a:effectLst>
                  <a:outerShdw blurRad="38100" dist="38100" dir="2700000" algn="tl">
                    <a:srgbClr val="000000"/>
                  </a:outerShdw>
                </a:effectLst>
                <a:latin typeface="Tahoma" charset="0"/>
              </a:rPr>
              <a:t>French society</a:t>
            </a:r>
          </a:p>
          <a:p>
            <a:pPr algn="ctr">
              <a:defRPr/>
            </a:pPr>
            <a:r>
              <a:rPr lang="en-US" sz="2400" b="1" dirty="0">
                <a:effectLst>
                  <a:outerShdw blurRad="38100" dist="38100" dir="2700000" algn="tl">
                    <a:srgbClr val="000000"/>
                  </a:outerShdw>
                </a:effectLst>
                <a:latin typeface="Tahoma" charset="0"/>
              </a:rPr>
              <a:t>were not </a:t>
            </a:r>
          </a:p>
          <a:p>
            <a:pPr algn="ctr">
              <a:defRPr/>
            </a:pPr>
            <a:r>
              <a:rPr lang="en-US" sz="2400" b="1" dirty="0">
                <a:effectLst>
                  <a:outerShdw blurRad="38100" dist="38100" dir="2700000" algn="tl">
                    <a:srgbClr val="000000"/>
                  </a:outerShdw>
                </a:effectLst>
                <a:latin typeface="Tahoma" charset="0"/>
              </a:rPr>
              <a:t>treated equally.</a:t>
            </a:r>
          </a:p>
          <a:p>
            <a:pPr algn="ctr">
              <a:defRPr/>
            </a:pPr>
            <a:r>
              <a:rPr lang="en-US" sz="2400" b="1" dirty="0">
                <a:effectLst>
                  <a:outerShdw blurRad="38100" dist="38100" dir="2700000" algn="tl">
                    <a:srgbClr val="000000"/>
                  </a:outerShdw>
                </a:effectLst>
                <a:latin typeface="Tahoma" charset="0"/>
              </a:rPr>
              <a:t>The system of feudalism in</a:t>
            </a:r>
          </a:p>
          <a:p>
            <a:pPr algn="ctr">
              <a:defRPr/>
            </a:pPr>
            <a:r>
              <a:rPr lang="en-US" sz="2400" b="1" dirty="0">
                <a:effectLst>
                  <a:outerShdw blurRad="38100" dist="38100" dir="2700000" algn="tl">
                    <a:srgbClr val="000000"/>
                  </a:outerShdw>
                </a:effectLst>
                <a:latin typeface="Tahoma" charset="0"/>
              </a:rPr>
              <a:t>France was </a:t>
            </a:r>
          </a:p>
          <a:p>
            <a:pPr algn="ctr">
              <a:defRPr/>
            </a:pPr>
            <a:r>
              <a:rPr lang="en-US" sz="2400" b="1" dirty="0">
                <a:effectLst>
                  <a:outerShdw blurRad="38100" dist="38100" dir="2700000" algn="tl">
                    <a:srgbClr val="000000"/>
                  </a:outerShdw>
                </a:effectLst>
                <a:latin typeface="Tahoma" charset="0"/>
              </a:rPr>
              <a:t>known as The</a:t>
            </a:r>
          </a:p>
          <a:p>
            <a:pPr algn="ctr">
              <a:defRPr/>
            </a:pPr>
            <a:r>
              <a:rPr lang="en-US" sz="2400" b="1" dirty="0">
                <a:effectLst>
                  <a:outerShdw blurRad="38100" dist="38100" dir="2700000" algn="tl">
                    <a:srgbClr val="000000"/>
                  </a:outerShdw>
                </a:effectLst>
                <a:latin typeface="Tahoma" charset="0"/>
              </a:rPr>
              <a:t> Old Regime.  Citizens were</a:t>
            </a:r>
          </a:p>
          <a:p>
            <a:pPr algn="ctr">
              <a:defRPr/>
            </a:pPr>
            <a:r>
              <a:rPr lang="en-US" sz="2400" b="1" dirty="0">
                <a:effectLst>
                  <a:outerShdw blurRad="38100" dist="38100" dir="2700000" algn="tl">
                    <a:srgbClr val="000000"/>
                  </a:outerShdw>
                </a:effectLst>
                <a:latin typeface="Tahoma" charset="0"/>
              </a:rPr>
              <a:t> divided into </a:t>
            </a:r>
          </a:p>
          <a:p>
            <a:pPr algn="ctr">
              <a:defRPr/>
            </a:pPr>
            <a:r>
              <a:rPr lang="en-US" sz="2400" b="1" dirty="0">
                <a:effectLst>
                  <a:outerShdw blurRad="38100" dist="38100" dir="2700000" algn="tl">
                    <a:srgbClr val="000000"/>
                  </a:outerShdw>
                </a:effectLst>
                <a:latin typeface="Tahoma" charset="0"/>
              </a:rPr>
              <a:t>three classes</a:t>
            </a:r>
          </a:p>
          <a:p>
            <a:pPr algn="ctr">
              <a:defRPr/>
            </a:pPr>
            <a:r>
              <a:rPr lang="en-US" sz="2400" b="1" dirty="0">
                <a:effectLst>
                  <a:outerShdw blurRad="38100" dist="38100" dir="2700000" algn="tl">
                    <a:srgbClr val="000000"/>
                  </a:outerShdw>
                </a:effectLst>
                <a:latin typeface="Tahoma" charset="0"/>
              </a:rPr>
              <a:t>or estates.</a:t>
            </a:r>
          </a:p>
        </p:txBody>
      </p:sp>
      <p:pic>
        <p:nvPicPr>
          <p:cNvPr id="31747" name="Picture 8" descr="The image “http://www.historywiz.com/images/frenchrevolution/threeestates.jpg” cannot be displayed, because it contains err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685800"/>
            <a:ext cx="45402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051" descr="http://www.historywiz.com/images/frenchrevolution/3estat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228600"/>
            <a:ext cx="45418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2052"/>
          <p:cNvSpPr txBox="1">
            <a:spLocks noChangeArrowheads="1"/>
          </p:cNvSpPr>
          <p:nvPr/>
        </p:nvSpPr>
        <p:spPr bwMode="auto">
          <a:xfrm>
            <a:off x="304800" y="1676400"/>
            <a:ext cx="3200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a:latin typeface="Arial" panose="020B0604020202020204" pitchFamily="34" charset="0"/>
              </a:rPr>
              <a:t>The Three Estates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French Revolution Political Cartoons</a:t>
            </a:r>
          </a:p>
        </p:txBody>
      </p:sp>
      <p:sp>
        <p:nvSpPr>
          <p:cNvPr id="5123" name="Content Placeholder 2"/>
          <p:cNvSpPr>
            <a:spLocks noGrp="1"/>
          </p:cNvSpPr>
          <p:nvPr>
            <p:ph idx="1"/>
          </p:nvPr>
        </p:nvSpPr>
        <p:spPr>
          <a:xfrm>
            <a:off x="0" y="1447800"/>
            <a:ext cx="9144000" cy="4678363"/>
          </a:xfrm>
        </p:spPr>
        <p:txBody>
          <a:bodyPr/>
          <a:lstStyle/>
          <a:p>
            <a:r>
              <a:rPr lang="en-US" altLang="en-US" b="1" smtClean="0"/>
              <a:t>These political cartoons and caricatures were not just a means thereby which to inform the people with the real news; rather it was a means of instigating the spirit of rebellion in the hearts of men. </a:t>
            </a:r>
          </a:p>
          <a:p>
            <a:r>
              <a:rPr lang="en-US" altLang="en-US" b="1" smtClean="0"/>
              <a:t>This was by far the meanest you could get with your opposition which is what led the Republicans and Royalists to battle it out on the canvas to shape the public’s opinion.  </a:t>
            </a:r>
            <a:endParaRPr lang="en-US"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clergy%2520french%2520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4714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25" y="0"/>
            <a:ext cx="4926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3e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299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Triumph of the Third E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ontent Placeholder 7"/>
          <p:cNvSpPr>
            <a:spLocks noGrp="1"/>
          </p:cNvSpPr>
          <p:nvPr>
            <p:ph sz="half" idx="4294967295"/>
          </p:nvPr>
        </p:nvSpPr>
        <p:spPr>
          <a:xfrm>
            <a:off x="5486400" y="1600200"/>
            <a:ext cx="3657600" cy="4525963"/>
          </a:xfrm>
        </p:spPr>
        <p:txBody>
          <a:bodyPr/>
          <a:lstStyle/>
          <a:p>
            <a:r>
              <a:rPr lang="en-US" altLang="en-US" sz="2000" b="1" smtClean="0"/>
              <a:t>The tables were turned. The </a:t>
            </a:r>
            <a:r>
              <a:rPr lang="en-US" altLang="en-US" sz="2000" b="1" i="1" smtClean="0">
                <a:hlinkClick r:id="rId3"/>
              </a:rPr>
              <a:t>French Revolution</a:t>
            </a:r>
            <a:r>
              <a:rPr lang="en-US" altLang="en-US" sz="2000" b="1" smtClean="0"/>
              <a:t> had given the First and Second estates less power than the Third estate.</a:t>
            </a:r>
          </a:p>
          <a:p>
            <a:r>
              <a:rPr lang="en-US" altLang="en-US" sz="2000" b="1" smtClean="0"/>
              <a:t> The peasant now rides on the backs of the clergy and nobility, instead of supporting them.</a:t>
            </a:r>
          </a:p>
          <a:p>
            <a:r>
              <a:rPr lang="en-US" altLang="en-US" sz="2000" b="1" smtClean="0"/>
              <a:t> He carries the results of a hunt, which was forbidden in the Old Regime, and says </a:t>
            </a:r>
            <a:r>
              <a:rPr lang="en-US" altLang="en-US" sz="2000" b="1" i="1" smtClean="0"/>
              <a:t>vive le roi</a:t>
            </a:r>
            <a:r>
              <a:rPr lang="en-US" altLang="en-US" sz="2000" b="1" smtClean="0"/>
              <a:t> (the king) and </a:t>
            </a:r>
            <a:r>
              <a:rPr lang="en-US" altLang="en-US" sz="2000" b="1" i="1" smtClean="0"/>
              <a:t>vive la nation</a:t>
            </a:r>
            <a:r>
              <a:rPr lang="en-US" altLang="en-US" sz="2000" b="1"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upload.wikimedia.org/wikipedia/commons/3/3b/Charles_Eugène_de_Lorra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0"/>
            <a:ext cx="58388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mtholyoke.edu/courses/rschwart/hist255-s01/pleasure/3estate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70763"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ChangeArrowheads="1"/>
          </p:cNvSpPr>
          <p:nvPr/>
        </p:nvSpPr>
        <p:spPr bwMode="auto">
          <a:xfrm>
            <a:off x="0" y="4648200"/>
            <a:ext cx="434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The caption to this painting states, "</a:t>
            </a:r>
            <a:r>
              <a:rPr lang="en-US" altLang="en-US" sz="1800" i="1">
                <a:latin typeface="Arial" panose="020B0604020202020204" pitchFamily="34" charset="0"/>
              </a:rPr>
              <a:t>That's right...separate checks,</a:t>
            </a:r>
            <a:r>
              <a:rPr lang="en-US" altLang="en-US" sz="1800">
                <a:latin typeface="Arial" panose="020B0604020202020204" pitchFamily="34" charset="0"/>
              </a:rPr>
              <a:t>" says one representative of the Three Estates</a:t>
            </a:r>
          </a:p>
        </p:txBody>
      </p:sp>
      <p:sp>
        <p:nvSpPr>
          <p:cNvPr id="38916" name="Rectangle 3"/>
          <p:cNvSpPr>
            <a:spLocks noChangeArrowheads="1"/>
          </p:cNvSpPr>
          <p:nvPr/>
        </p:nvSpPr>
        <p:spPr bwMode="auto">
          <a:xfrm>
            <a:off x="4343400" y="4648200"/>
            <a:ext cx="4648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Arial" panose="020B0604020202020204" pitchFamily="34" charset="0"/>
              </a:rPr>
              <a:t>In the eighteenth century some publications depicted the shifting of economic and social responsibility within the Estates General through restaurant scenes. </a:t>
            </a:r>
          </a:p>
          <a:p>
            <a:pPr eaLnBrk="1" hangingPunct="1">
              <a:spcBef>
                <a:spcPct val="0"/>
              </a:spcBef>
              <a:buFontTx/>
              <a:buNone/>
            </a:pPr>
            <a:r>
              <a:rPr lang="en-US" altLang="en-US" sz="1400" b="1">
                <a:latin typeface="Arial" panose="020B0604020202020204" pitchFamily="34" charset="0"/>
              </a:rPr>
              <a:t>In the drawing above, a request for three separate checks shows the Upper Estates finally paying their share instead of letting the Third Estate carry the responsibility, as in the past. Popular belief rumored that a meal between the Three Estates would ease any disagreements </a:t>
            </a:r>
            <a:endParaRPr lang="en-US" altLang="en-US" sz="1400">
              <a:latin typeface="Arial" panose="020B0604020202020204" pitchFamily="34" charset="0"/>
            </a:endParaRPr>
          </a:p>
          <a:p>
            <a:pPr eaLnBrk="1" hangingPunct="1">
              <a:spcBef>
                <a:spcPct val="0"/>
              </a:spcBef>
              <a:buFontTx/>
              <a:buNone/>
            </a:pPr>
            <a:r>
              <a:rPr lang="en-US" altLang="en-US" sz="1400">
                <a:latin typeface="Arial" panose="020B0604020202020204"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tLang="en-US" smtClean="0"/>
          </a:p>
        </p:txBody>
      </p:sp>
      <p:sp>
        <p:nvSpPr>
          <p:cNvPr id="39939" name="Content Placeholder 2"/>
          <p:cNvSpPr>
            <a:spLocks noGrp="1"/>
          </p:cNvSpPr>
          <p:nvPr>
            <p:ph idx="1"/>
          </p:nvPr>
        </p:nvSpPr>
        <p:spPr/>
        <p:txBody>
          <a:bodyPr/>
          <a:lstStyle/>
          <a:p>
            <a:r>
              <a:rPr lang="en-US" altLang="en-US" smtClean="0"/>
              <a:t>Political Cartoons On The Storming Of The Bastille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4000" b="1" smtClean="0"/>
              <a:t>Effects of the Storming of the Bastille</a:t>
            </a:r>
          </a:p>
        </p:txBody>
      </p:sp>
      <p:sp>
        <p:nvSpPr>
          <p:cNvPr id="40963" name="Rectangle 3"/>
          <p:cNvSpPr>
            <a:spLocks noGrp="1" noChangeArrowheads="1"/>
          </p:cNvSpPr>
          <p:nvPr>
            <p:ph idx="1"/>
          </p:nvPr>
        </p:nvSpPr>
        <p:spPr>
          <a:xfrm>
            <a:off x="0" y="990600"/>
            <a:ext cx="8915400" cy="5867400"/>
          </a:xfrm>
        </p:spPr>
        <p:txBody>
          <a:bodyPr/>
          <a:lstStyle/>
          <a:p>
            <a:pPr eaLnBrk="1" hangingPunct="1">
              <a:lnSpc>
                <a:spcPct val="90000"/>
              </a:lnSpc>
            </a:pPr>
            <a:endParaRPr lang="en-US" altLang="en-US" smtClean="0"/>
          </a:p>
          <a:p>
            <a:pPr eaLnBrk="1" hangingPunct="1">
              <a:lnSpc>
                <a:spcPct val="90000"/>
              </a:lnSpc>
            </a:pPr>
            <a:r>
              <a:rPr lang="en-US" altLang="en-US" smtClean="0"/>
              <a:t>On the next slide, we see a political cartoon, implying that after the Storming of the Bastille, the First and Second Estates will have to dance to the tune of the Third Estates, as the common people became more important in the Revolution.</a:t>
            </a:r>
          </a:p>
          <a:p>
            <a:pPr eaLnBrk="1" hangingPunct="1">
              <a:lnSpc>
                <a:spcPct val="90000"/>
              </a:lnSpc>
            </a:pPr>
            <a:r>
              <a:rPr lang="en-US" altLang="en-US" smtClean="0"/>
              <a:t>  The piper of the Third Estate is wearing a revolutionary cockade in his hat, with the colors of the new French Flag in it, the white the color of the Bourbon monarchy, and the red the color of the revolutionaries. </a:t>
            </a:r>
            <a:br>
              <a:rPr lang="en-US" altLang="en-US" smtClean="0"/>
            </a:br>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bastille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5025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http://www.uiowa.edu/~c016003a/thirdest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7663"/>
            <a:ext cx="8240713" cy="639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685800"/>
          </a:xfrm>
        </p:spPr>
        <p:txBody>
          <a:bodyPr/>
          <a:lstStyle/>
          <a:p>
            <a:r>
              <a:rPr lang="en-US" altLang="en-US" smtClean="0"/>
              <a:t>Role of Political Cartoons</a:t>
            </a:r>
          </a:p>
        </p:txBody>
      </p:sp>
      <p:sp>
        <p:nvSpPr>
          <p:cNvPr id="6147" name="Content Placeholder 2"/>
          <p:cNvSpPr>
            <a:spLocks noGrp="1"/>
          </p:cNvSpPr>
          <p:nvPr>
            <p:ph idx="1"/>
          </p:nvPr>
        </p:nvSpPr>
        <p:spPr>
          <a:xfrm>
            <a:off x="0" y="609600"/>
            <a:ext cx="8991600" cy="6248400"/>
          </a:xfrm>
        </p:spPr>
        <p:txBody>
          <a:bodyPr/>
          <a:lstStyle/>
          <a:p>
            <a:r>
              <a:rPr lang="en-US" altLang="en-US" sz="2400" b="1" smtClean="0"/>
              <a:t>The general aim behind the French Revolution cartoons was to anger the opposition by means of mockery.</a:t>
            </a:r>
          </a:p>
          <a:p>
            <a:r>
              <a:rPr lang="en-US" altLang="en-US" sz="2400" b="1" smtClean="0"/>
              <a:t> The cartoonists had a no holds barred attitude when it came to expression and they would use the most humiliating and condescending jokes with the most demeaning visuals to express their disgust of the regime. </a:t>
            </a:r>
          </a:p>
          <a:p>
            <a:r>
              <a:rPr lang="en-US" altLang="en-US" sz="2400" b="1" smtClean="0"/>
              <a:t>The political cartoons of that time are quite unlike those that you find today because back then it meant instigating a revolution and not mere opinion.</a:t>
            </a:r>
          </a:p>
          <a:p>
            <a:r>
              <a:rPr lang="en-US" altLang="en-US" sz="2400" b="1" smtClean="0"/>
              <a:t> To a large extent these cartoons were successful in breaking down the dogmatic respect that the people had for the monarchy and clergy which resulted in paving the way for the revolution. </a:t>
            </a:r>
          </a:p>
          <a:p>
            <a:r>
              <a:rPr lang="en-US" altLang="en-US" sz="2400" b="1" smtClean="0"/>
              <a:t>The whole revolutionary spirit was given a heroic philosophy which influenced the people to take action and be part of the movement. </a:t>
            </a:r>
            <a:endParaRPr lang="en-US" altLang="en-US" sz="2400" smtClean="0"/>
          </a:p>
          <a:p>
            <a:endParaRPr lang="en-US" altLang="en-US" sz="20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274638"/>
            <a:ext cx="9144000" cy="2163762"/>
          </a:xfrm>
        </p:spPr>
        <p:txBody>
          <a:bodyPr/>
          <a:lstStyle/>
          <a:p>
            <a:r>
              <a:rPr lang="en-US" altLang="en-US" sz="3600" u="sng" smtClean="0">
                <a:solidFill>
                  <a:srgbClr val="FF0000"/>
                </a:solidFill>
              </a:rPr>
              <a:t>WARNING:  THE FOLLOWING HISTORICAL POLITICAL CARTOONS ARE GRAPHIC IN TERMS OF SEXUAL CONDUCT!</a:t>
            </a:r>
            <a:r>
              <a:rPr lang="en-US" altLang="en-US" smtClean="0">
                <a:solidFill>
                  <a:srgbClr val="FF0000"/>
                </a:solidFill>
              </a:rPr>
              <a:t/>
            </a:r>
            <a:br>
              <a:rPr lang="en-US" altLang="en-US" smtClean="0">
                <a:solidFill>
                  <a:srgbClr val="FF0000"/>
                </a:solidFill>
              </a:rPr>
            </a:br>
            <a:endParaRPr lang="en-US" altLang="en-US" smtClean="0">
              <a:solidFill>
                <a:srgbClr val="FF0000"/>
              </a:solidFill>
            </a:endParaRPr>
          </a:p>
        </p:txBody>
      </p:sp>
      <p:sp>
        <p:nvSpPr>
          <p:cNvPr id="44035" name="Content Placeholder 2"/>
          <p:cNvSpPr>
            <a:spLocks noGrp="1"/>
          </p:cNvSpPr>
          <p:nvPr>
            <p:ph idx="1"/>
          </p:nvPr>
        </p:nvSpPr>
        <p:spPr>
          <a:xfrm>
            <a:off x="0" y="1981200"/>
            <a:ext cx="9144000" cy="4144963"/>
          </a:xfrm>
        </p:spPr>
        <p:txBody>
          <a:bodyPr/>
          <a:lstStyle/>
          <a:p>
            <a:r>
              <a:rPr lang="en-US" altLang="en-US" smtClean="0"/>
              <a:t>DO NOT VIEW IF YOU OR YOUR PARENTS ARE NOT COMFORTABLE WITH YOU VIEWING IMAGES OF SEXUAL NATURE…IT IS DEFINITELY PG-13 AT LEAST!</a:t>
            </a:r>
          </a:p>
          <a:p>
            <a:r>
              <a:rPr lang="en-US" altLang="en-US" smtClean="0"/>
              <a:t>If it is even called into question a little bit, please do not view.</a:t>
            </a:r>
          </a:p>
          <a:p>
            <a:r>
              <a:rPr lang="en-US" altLang="en-US" smtClean="0"/>
              <a:t>Please read the historical background slides first to understand the historical context.</a:t>
            </a:r>
          </a:p>
          <a:p>
            <a:r>
              <a:rPr lang="en-US" altLang="en-US" smtClean="0"/>
              <a:t>But is captures the true brutal nature of the caricatures against Marie Antoinette!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altLang="en-US" smtClean="0"/>
          </a:p>
        </p:txBody>
      </p:sp>
      <p:sp>
        <p:nvSpPr>
          <p:cNvPr id="45059" name="Content Placeholder 2"/>
          <p:cNvSpPr>
            <a:spLocks noGrp="1"/>
          </p:cNvSpPr>
          <p:nvPr>
            <p:ph idx="1"/>
          </p:nvPr>
        </p:nvSpPr>
        <p:spPr>
          <a:xfrm>
            <a:off x="0" y="0"/>
            <a:ext cx="8686800" cy="6126163"/>
          </a:xfrm>
        </p:spPr>
        <p:txBody>
          <a:bodyPr/>
          <a:lstStyle/>
          <a:p>
            <a:r>
              <a:rPr lang="en-US" altLang="en-US" sz="1400" b="1" smtClean="0"/>
              <a:t>Attacks against Her Family</a:t>
            </a:r>
            <a:r>
              <a:rPr lang="en-US" altLang="en-US" sz="1400" smtClean="0"/>
              <a:t/>
            </a:r>
            <a:br>
              <a:rPr lang="en-US" altLang="en-US" sz="1400" smtClean="0"/>
            </a:br>
            <a:r>
              <a:rPr lang="en-US" altLang="en-US" sz="1400" smtClean="0"/>
              <a:t/>
            </a:r>
            <a:br>
              <a:rPr lang="en-US" altLang="en-US" sz="1400" smtClean="0"/>
            </a:br>
            <a:r>
              <a:rPr lang="en-US" altLang="en-US" sz="1800" b="1" smtClean="0"/>
              <a:t>The Royal Dildo and The Royal Orgy were two pamphlets that circulated during Antoinette's lifetime</a:t>
            </a:r>
          </a:p>
          <a:p>
            <a:r>
              <a:rPr lang="en-US" altLang="en-US" sz="1800" b="1" smtClean="0"/>
              <a:t>. In one pamphlet, Louis XVI is accused of homosexuality and Marie Antoinette is accused of perverted and profuse masturbation.</a:t>
            </a:r>
          </a:p>
          <a:p>
            <a:r>
              <a:rPr lang="en-US" altLang="en-US" sz="1800" b="1" smtClean="0"/>
              <a:t> In another pamphlet, Antoinette is accused of holding orgies and fornicating with her brother-in-law, Comte d'Artois. </a:t>
            </a:r>
          </a:p>
          <a:p>
            <a:r>
              <a:rPr lang="en-US" altLang="en-US" sz="1800" b="1" smtClean="0"/>
              <a:t>A third pornographic pamphlet, (image at left) depicts Marie Antoinette leading Lafayette, the great French general and politician, as he rides a giant penis. </a:t>
            </a:r>
          </a:p>
          <a:p>
            <a:r>
              <a:rPr lang="en-US" altLang="en-US" sz="1800" b="1" smtClean="0"/>
              <a:t>Although this image implies that the queen and the general were intimate, that was not so. </a:t>
            </a:r>
          </a:p>
          <a:p>
            <a:r>
              <a:rPr lang="en-US" altLang="en-US" sz="1800" b="1" smtClean="0"/>
              <a:t>Lafayette attempted to be a moderate - positioning himself between the royals and the revolutionaries. </a:t>
            </a:r>
          </a:p>
          <a:p>
            <a:r>
              <a:rPr lang="en-US" altLang="en-US" sz="1800" b="1" smtClean="0"/>
              <a:t>This won him few friends. </a:t>
            </a:r>
          </a:p>
          <a:p>
            <a:r>
              <a:rPr lang="en-US" altLang="en-US" sz="1800" b="1" smtClean="0"/>
              <a:t>He was made the head of the National Guard in 1789 but eventually had to flee France. </a:t>
            </a:r>
          </a:p>
          <a:p>
            <a:r>
              <a:rPr lang="en-US" altLang="en-US" sz="1800" b="1" smtClean="0"/>
              <a:t>Before departing, Marie Antoinette is believed to have said, "I can see that Monsieur de Lafayette wishes to save us, but who will save us from Monsieur de Lafayette?" </a:t>
            </a:r>
          </a:p>
          <a:p>
            <a:r>
              <a:rPr lang="en-US" altLang="en-US" sz="1800" b="1" smtClean="0"/>
              <a:t>Clearly, there was no love lost (and nothing illicit) between Marie Antoinette and Lafayette. (For more information about pornography published during Marie Antoinette's lifetime, read </a:t>
            </a:r>
            <a:r>
              <a:rPr lang="en-US" altLang="en-US" sz="1800" b="1" u="sng" smtClean="0">
                <a:hlinkClick r:id="rId2"/>
              </a:rPr>
              <a:t>The Wicked Queen by Chantal Thomas</a:t>
            </a:r>
            <a:r>
              <a:rPr lang="en-US" altLang="en-US" sz="1800" b="1" smtClean="0">
                <a:hlinkClick r:id="rId2"/>
              </a:rPr>
              <a:t> </a:t>
            </a:r>
            <a:r>
              <a:rPr lang="en-US" altLang="en-US" sz="1800" b="1" smtClean="0"/>
              <a:t>or </a:t>
            </a:r>
            <a:r>
              <a:rPr lang="en-US" altLang="en-US" sz="1800" b="1" u="sng" smtClean="0">
                <a:hlinkClick r:id="rId3"/>
              </a:rPr>
              <a:t>Marie Antoinette: Writings on the Body of a Queen by Professor Dena Goodman</a:t>
            </a:r>
            <a:r>
              <a:rPr lang="en-US" altLang="en-US" sz="1800" b="1" smtClean="0"/>
              <a:t> )</a:t>
            </a:r>
            <a:br>
              <a:rPr lang="en-US" altLang="en-US" sz="1800" b="1" smtClean="0"/>
            </a:br>
            <a:endParaRPr lang="en-US" altLang="en-US" sz="1800" b="1"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ltLang="en-US" smtClean="0"/>
          </a:p>
        </p:txBody>
      </p:sp>
      <p:sp>
        <p:nvSpPr>
          <p:cNvPr id="46083" name="Content Placeholder 2"/>
          <p:cNvSpPr>
            <a:spLocks noGrp="1"/>
          </p:cNvSpPr>
          <p:nvPr>
            <p:ph idx="1"/>
          </p:nvPr>
        </p:nvSpPr>
        <p:spPr>
          <a:xfrm>
            <a:off x="0" y="0"/>
            <a:ext cx="9144000" cy="6126163"/>
          </a:xfrm>
        </p:spPr>
        <p:txBody>
          <a:bodyPr/>
          <a:lstStyle/>
          <a:p>
            <a:r>
              <a:rPr lang="en-US" altLang="en-US" sz="2800" b="1" smtClean="0"/>
              <a:t>The Root of All Evil</a:t>
            </a:r>
            <a:br>
              <a:rPr lang="en-US" altLang="en-US" sz="2800" b="1" smtClean="0"/>
            </a:br>
            <a:r>
              <a:rPr lang="en-US" altLang="en-US" sz="2800" b="1" smtClean="0"/>
              <a:t>The scurrilous pamphleteers accused Marie Antoinette of adultery, lesbianism, pedophile, and treason. In one pamphlet they even accused her of being the cause of all evil within French society. </a:t>
            </a:r>
          </a:p>
          <a:p>
            <a:r>
              <a:rPr lang="en-US" altLang="en-US" sz="2800" b="1" smtClean="0"/>
              <a:t>They called her the root of all evil.</a:t>
            </a:r>
          </a:p>
          <a:p>
            <a:r>
              <a:rPr lang="en-US" altLang="en-US" sz="2800" b="1" smtClean="0"/>
              <a:t> In a contemporary pamphlet entitled Vie de Marie-Antoinete d'Autriche, it is written: </a:t>
            </a:r>
          </a:p>
          <a:p>
            <a:r>
              <a:rPr lang="en-US" altLang="en-US" sz="2800" b="1" smtClean="0"/>
              <a:t>"Since the Revolution, the monarchist club, whose body and soul is Antoinette, have been continually at it; all its members have drawn from the vagina of the Austrian Woman…That infectious cavern is the receptacle of all vices, where each comes and takes his required dose."</a:t>
            </a:r>
            <a:br>
              <a:rPr lang="en-US" altLang="en-US" sz="2800" b="1" smtClean="0"/>
            </a:br>
            <a:r>
              <a:rPr lang="en-US" altLang="en-US" smtClean="0"/>
              <a:t/>
            </a:r>
            <a:br>
              <a:rPr lang="en-US" altLang="en-US" smtClean="0"/>
            </a:br>
            <a:endParaRPr lang="en-US" alt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altLang="en-US" smtClean="0"/>
          </a:p>
        </p:txBody>
      </p:sp>
      <p:sp>
        <p:nvSpPr>
          <p:cNvPr id="47107" name="Content Placeholder 2"/>
          <p:cNvSpPr>
            <a:spLocks noGrp="1"/>
          </p:cNvSpPr>
          <p:nvPr>
            <p:ph idx="1"/>
          </p:nvPr>
        </p:nvSpPr>
        <p:spPr>
          <a:xfrm>
            <a:off x="0" y="304800"/>
            <a:ext cx="9296400" cy="5821363"/>
          </a:xfrm>
        </p:spPr>
        <p:txBody>
          <a:bodyPr/>
          <a:lstStyle/>
          <a:p>
            <a:r>
              <a:rPr lang="en-US" altLang="en-US" sz="2800" b="1" smtClean="0"/>
              <a:t>The Seeds of Hatred</a:t>
            </a:r>
            <a:br>
              <a:rPr lang="en-US" altLang="en-US" sz="2800" b="1" smtClean="0"/>
            </a:br>
            <a:r>
              <a:rPr lang="en-US" altLang="en-US" sz="2800" b="1" smtClean="0"/>
              <a:t>Pornography was a sharp tool in eighteenth century France. When wielded properly, it could be used to cut down larger than life figures, even kings and queens. </a:t>
            </a:r>
          </a:p>
          <a:p>
            <a:r>
              <a:rPr lang="en-US" altLang="en-US" sz="2800" b="1" smtClean="0"/>
              <a:t>Pornography was used against Marie Antoinette before the Revolution to lower public opinion of her and to blame her for the country's ails.</a:t>
            </a:r>
          </a:p>
          <a:p>
            <a:r>
              <a:rPr lang="en-US" altLang="en-US" sz="2800" b="1" smtClean="0"/>
              <a:t> It was a way to take the heat off of the more culpable individuals. </a:t>
            </a:r>
          </a:p>
          <a:p>
            <a:r>
              <a:rPr lang="en-US" altLang="en-US" sz="2800" b="1" smtClean="0"/>
              <a:t>Once the Revolution was underway, pornography against the queen was churned out in staggering amounts. </a:t>
            </a:r>
          </a:p>
          <a:p>
            <a:r>
              <a:rPr lang="en-US" altLang="en-US" sz="2800" b="1" smtClean="0"/>
              <a:t>It was used then to further smear her reputation, to maintain the low public sentiment about her, and to assure harsh punishment.  </a:t>
            </a:r>
            <a:r>
              <a:rPr lang="en-US" altLang="en-US" b="1" smtClean="0"/>
              <a:t/>
            </a:r>
            <a:br>
              <a:rPr lang="en-US" altLang="en-US" b="1" smtClean="0"/>
            </a:br>
            <a:r>
              <a:rPr lang="en-US" altLang="en-US" b="1" smtClean="0"/>
              <a:t/>
            </a:r>
            <a:br>
              <a:rPr lang="en-US" altLang="en-US" b="1" smtClean="0"/>
            </a:br>
            <a:endParaRPr lang="en-US" altLang="en-US" b="1"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altLang="en-US" smtClean="0"/>
          </a:p>
        </p:txBody>
      </p:sp>
      <p:sp>
        <p:nvSpPr>
          <p:cNvPr id="48131" name="Content Placeholder 2"/>
          <p:cNvSpPr>
            <a:spLocks noGrp="1"/>
          </p:cNvSpPr>
          <p:nvPr>
            <p:ph idx="1"/>
          </p:nvPr>
        </p:nvSpPr>
        <p:spPr>
          <a:xfrm>
            <a:off x="0" y="0"/>
            <a:ext cx="9144000" cy="6126163"/>
          </a:xfrm>
        </p:spPr>
        <p:txBody>
          <a:bodyPr/>
          <a:lstStyle/>
          <a:p>
            <a:r>
              <a:rPr lang="en-US" altLang="en-US" sz="2400" b="1" smtClean="0"/>
              <a:t>Aftermath</a:t>
            </a:r>
            <a:r>
              <a:rPr lang="en-US" altLang="en-US" sz="2400" smtClean="0"/>
              <a:t/>
            </a:r>
            <a:br>
              <a:rPr lang="en-US" altLang="en-US" sz="2400" smtClean="0"/>
            </a:br>
            <a:r>
              <a:rPr lang="en-US" altLang="en-US" sz="2400" smtClean="0"/>
              <a:t>Very little has been written about the emotional toll the pornographic pamphlets took on the queen or on her surviving child, Madame Royal.</a:t>
            </a:r>
          </a:p>
          <a:p>
            <a:r>
              <a:rPr lang="en-US" altLang="en-US" sz="2400" smtClean="0"/>
              <a:t> Fortunately, Marie Antoinette, who was a sensitive person herself, did not live long enough to read </a:t>
            </a:r>
            <a:r>
              <a:rPr lang="en-US" altLang="en-US" sz="2400" b="1" smtClean="0"/>
              <a:t>all</a:t>
            </a:r>
            <a:r>
              <a:rPr lang="en-US" altLang="en-US" sz="2400" smtClean="0"/>
              <a:t> of the horrible things written about her. </a:t>
            </a:r>
          </a:p>
          <a:p>
            <a:r>
              <a:rPr lang="en-US" altLang="en-US" sz="2400" smtClean="0"/>
              <a:t>Though, she was forced to suffer countless indignities.</a:t>
            </a:r>
          </a:p>
          <a:p>
            <a:r>
              <a:rPr lang="en-US" altLang="en-US" sz="2400" smtClean="0"/>
              <a:t> During her trial, a particularly wretched pamphlet accused her of having sexual relations with her son.</a:t>
            </a:r>
          </a:p>
          <a:p>
            <a:r>
              <a:rPr lang="en-US" altLang="en-US" sz="2400" smtClean="0"/>
              <a:t> Once can only imagine the pain that must have shot through her heart upon hearing such an accusation. </a:t>
            </a:r>
          </a:p>
          <a:p>
            <a:r>
              <a:rPr lang="en-US" altLang="en-US" sz="2400" smtClean="0"/>
              <a:t>With as much dignity as anyone could have mustered, Marie Antoinette answered, </a:t>
            </a:r>
            <a:r>
              <a:rPr lang="en-US" altLang="en-US" sz="2400" i="1" smtClean="0"/>
              <a:t>"If I have not answered, it was because Nature refused to answer such a charge against a mother." She then turned to the assembled crowd and said, "I appeal to all of the mothers in this room."</a:t>
            </a:r>
            <a:r>
              <a:rPr lang="en-US" altLang="en-US" sz="2400" smtClean="0"/>
              <a:t> </a:t>
            </a:r>
            <a:r>
              <a:rPr lang="en-US" altLang="en-US" sz="2800" smtClean="0"/>
              <a:t/>
            </a:r>
            <a:br>
              <a:rPr lang="en-US" altLang="en-US" sz="2800" smtClean="0"/>
            </a:br>
            <a:r>
              <a:rPr lang="en-US" altLang="en-US" sz="2800" smtClean="0"/>
              <a:t/>
            </a:r>
            <a:br>
              <a:rPr lang="en-US" altLang="en-US" sz="2800" smtClean="0"/>
            </a:br>
            <a:endParaRPr lang="en-US" altLang="en-US" sz="2400" b="1"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Aftermath Continued:</a:t>
            </a:r>
          </a:p>
        </p:txBody>
      </p:sp>
      <p:sp>
        <p:nvSpPr>
          <p:cNvPr id="49155" name="Content Placeholder 2"/>
          <p:cNvSpPr>
            <a:spLocks noGrp="1"/>
          </p:cNvSpPr>
          <p:nvPr>
            <p:ph idx="1"/>
          </p:nvPr>
        </p:nvSpPr>
        <p:spPr/>
        <p:txBody>
          <a:bodyPr/>
          <a:lstStyle/>
          <a:p>
            <a:r>
              <a:rPr lang="en-US" altLang="en-US" b="1" smtClean="0"/>
              <a:t>Unfortunately, the mothers in the assemblage were unmoved.</a:t>
            </a:r>
          </a:p>
          <a:p>
            <a:r>
              <a:rPr lang="en-US" altLang="en-US" b="1" smtClean="0"/>
              <a:t> Marie Antoinette was sent to the guillotine on 16 October 1793. </a:t>
            </a:r>
          </a:p>
          <a:p>
            <a:r>
              <a:rPr lang="en-US" altLang="en-US" b="1" smtClean="0"/>
              <a:t>The blood was still fresh on the sawdust beneath the scaffold when a new round of pornographic pamphlets hit the streets of Paris. </a:t>
            </a:r>
          </a:p>
          <a:p>
            <a:endParaRPr lang="en-US" altLang="en-US" b="1" smtClean="0"/>
          </a:p>
          <a:p>
            <a:endParaRPr lang="en-US" alt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http://www.theslideprojector.com/images/marieantoinette/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le 2"/>
          <p:cNvSpPr>
            <a:spLocks noGrp="1"/>
          </p:cNvSpPr>
          <p:nvPr>
            <p:ph type="title"/>
          </p:nvPr>
        </p:nvSpPr>
        <p:spPr/>
        <p:txBody>
          <a:bodyPr/>
          <a:lstStyle/>
          <a:p>
            <a:endParaRPr lang="en-US" altLang="en-US" smtClean="0"/>
          </a:p>
        </p:txBody>
      </p:sp>
      <p:sp>
        <p:nvSpPr>
          <p:cNvPr id="50180" name="Content Placeholder 3"/>
          <p:cNvSpPr>
            <a:spLocks noGrp="1"/>
          </p:cNvSpPr>
          <p:nvPr>
            <p:ph sz="half" idx="1"/>
          </p:nvPr>
        </p:nvSpPr>
        <p:spPr>
          <a:xfrm>
            <a:off x="457200" y="1600200"/>
            <a:ext cx="4038600" cy="4525963"/>
          </a:xfrm>
        </p:spPr>
        <p:txBody>
          <a:bodyPr/>
          <a:lstStyle/>
          <a:p>
            <a:endParaRPr lang="en-US" altLang="en-US" smtClean="0"/>
          </a:p>
        </p:txBody>
      </p:sp>
      <p:sp>
        <p:nvSpPr>
          <p:cNvPr id="50181" name="Content Placeholder 4"/>
          <p:cNvSpPr>
            <a:spLocks noGrp="1"/>
          </p:cNvSpPr>
          <p:nvPr>
            <p:ph sz="half" idx="2"/>
          </p:nvPr>
        </p:nvSpPr>
        <p:spPr>
          <a:xfrm>
            <a:off x="4800600" y="0"/>
            <a:ext cx="4343400" cy="6126163"/>
          </a:xfrm>
        </p:spPr>
        <p:txBody>
          <a:bodyPr/>
          <a:lstStyle/>
          <a:p>
            <a:r>
              <a:rPr lang="en-US" altLang="en-US" sz="1800" b="1" smtClean="0"/>
              <a:t>“The Royal Dildo” Political Cartoon---Marie Antoinette was the subject of countless cruel, and sometimes pornographic, pamphlets throughout her reign. </a:t>
            </a:r>
          </a:p>
          <a:p>
            <a:r>
              <a:rPr lang="en-US" altLang="en-US" sz="1800" b="1" smtClean="0"/>
              <a:t>Pornography in eighteenth century France took the form of crude caricatures, colorful cartoons, and even sophisticated etchings and engravings. </a:t>
            </a:r>
          </a:p>
          <a:p>
            <a:r>
              <a:rPr lang="en-US" altLang="en-US" sz="1800" b="1" smtClean="0"/>
              <a:t>Pornographic songs, plays and news-like stories were also popular. </a:t>
            </a:r>
          </a:p>
          <a:p>
            <a:r>
              <a:rPr lang="en-US" altLang="en-US" sz="1800" b="1" smtClean="0"/>
              <a:t>Marie Antoinette was a favorite target of seditions libelers because, to them she represented an extravagant lifestyle, everything they hoped to attain but knew they would not. </a:t>
            </a:r>
          </a:p>
          <a:p>
            <a:r>
              <a:rPr lang="en-US" altLang="en-US" sz="1800" b="1" smtClean="0"/>
              <a:t>To some pamphleteers, Marie Antoinette was the symbol, the very cause, of all that was wrong with their economy, society and government. </a:t>
            </a:r>
          </a:p>
          <a:p>
            <a:r>
              <a:rPr lang="en-US" altLang="en-US" sz="1800" b="1" smtClean="0"/>
              <a:t>Pamphlets were used to accuse Marie Antoinette of all manners of debauchery, including adultery, lesbianism, and incest.</a:t>
            </a:r>
            <a:br>
              <a:rPr lang="en-US" altLang="en-US" sz="1800" b="1" smtClean="0"/>
            </a:br>
            <a:endParaRPr lang="en-US" altLang="en-US" sz="1800" b="1"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historycooperative.org/journals/ht/34.2/images/brown_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0"/>
            <a:ext cx="9291638"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914400"/>
          </a:xfrm>
        </p:spPr>
        <p:txBody>
          <a:bodyPr/>
          <a:lstStyle/>
          <a:p>
            <a:r>
              <a:rPr lang="en-US" altLang="en-US" smtClean="0"/>
              <a:t>Role of Political Cartoons</a:t>
            </a:r>
          </a:p>
        </p:txBody>
      </p:sp>
      <p:sp>
        <p:nvSpPr>
          <p:cNvPr id="7171" name="Content Placeholder 2"/>
          <p:cNvSpPr>
            <a:spLocks noGrp="1"/>
          </p:cNvSpPr>
          <p:nvPr>
            <p:ph idx="1"/>
          </p:nvPr>
        </p:nvSpPr>
        <p:spPr>
          <a:xfrm>
            <a:off x="0" y="685800"/>
            <a:ext cx="9144000" cy="6172200"/>
          </a:xfrm>
        </p:spPr>
        <p:txBody>
          <a:bodyPr/>
          <a:lstStyle/>
          <a:p>
            <a:r>
              <a:rPr lang="en-US" altLang="en-US" sz="2400" b="1" smtClean="0"/>
              <a:t>Europe was also enduring many great changes in the 19th Century.</a:t>
            </a:r>
          </a:p>
          <a:p>
            <a:r>
              <a:rPr lang="en-US" altLang="en-US" sz="2400" b="1" smtClean="0"/>
              <a:t> The general shift from monarchy to republic caused turmoil and uncertainty which gave political cartoonists plenty of material. </a:t>
            </a:r>
          </a:p>
          <a:p>
            <a:r>
              <a:rPr lang="en-US" altLang="en-US" sz="2400" b="1" smtClean="0"/>
              <a:t>France, for example, was going through both political and social unrest as it looked for its identity after the breakup up the monarchy in the French Revolution. </a:t>
            </a:r>
          </a:p>
          <a:p>
            <a:r>
              <a:rPr lang="en-US" altLang="en-US" sz="2400" b="1" smtClean="0"/>
              <a:t>Cartoonist Honoré Daumier revealed the hypocrisy of the French aristocracy. </a:t>
            </a:r>
          </a:p>
          <a:p>
            <a:r>
              <a:rPr lang="en-US" altLang="en-US" sz="2400" b="1" smtClean="0"/>
              <a:t>Daumier’s cartoons left no casualties, which was the way he liked it.</a:t>
            </a:r>
          </a:p>
          <a:p>
            <a:r>
              <a:rPr lang="en-US" altLang="en-US" sz="2400" b="1" smtClean="0"/>
              <a:t> After being thrown into jail for drawing a cartoon with a rather plump King Louis Philippe called "Gargantua," Daumier returned to cartooning with even more drive and ideas on how to expose the governmental and societal troubles of his homeland. (Hoff 45) </a:t>
            </a:r>
            <a:endParaRPr lang="en-US" altLang="en-US" sz="2400" smtClean="0"/>
          </a:p>
          <a:p>
            <a:endParaRPr lang="en-US" alt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sp>
        <p:nvSpPr>
          <p:cNvPr id="8195" name="Content Placeholder 2"/>
          <p:cNvSpPr>
            <a:spLocks noGrp="1"/>
          </p:cNvSpPr>
          <p:nvPr>
            <p:ph idx="1"/>
          </p:nvPr>
        </p:nvSpPr>
        <p:spPr>
          <a:xfrm>
            <a:off x="0" y="228600"/>
            <a:ext cx="9144000" cy="5897563"/>
          </a:xfrm>
        </p:spPr>
        <p:txBody>
          <a:bodyPr/>
          <a:lstStyle/>
          <a:p>
            <a:r>
              <a:rPr lang="en-US" altLang="en-US" sz="2400" b="1" u="sng" smtClean="0"/>
              <a:t>French Revolution Cartoon Themes</a:t>
            </a:r>
            <a:endParaRPr lang="en-US" altLang="en-US" sz="2400" smtClean="0"/>
          </a:p>
          <a:p>
            <a:r>
              <a:rPr lang="en-US" altLang="en-US" sz="2400" b="1" smtClean="0"/>
              <a:t>Today the French revolution cartoons are celebrated and put up in museums and art galleries as they depict a unique and important event in history.</a:t>
            </a:r>
          </a:p>
          <a:p>
            <a:r>
              <a:rPr lang="en-US" altLang="en-US" sz="2400" b="1" smtClean="0"/>
              <a:t> From the storming of the Bastille all the way through to Napoleon Bonaparte declaring himself the First Consul,  these cartoons serve as a graphical representation of the history of the major events during the French revolution.</a:t>
            </a:r>
          </a:p>
          <a:p>
            <a:r>
              <a:rPr lang="en-US" altLang="en-US" sz="2400" b="1" smtClean="0"/>
              <a:t> Although there is much good art that is to be appreciated from amongst the revolution cartoons, the major chunk of the collection serves better as an outline of history. </a:t>
            </a:r>
          </a:p>
          <a:p>
            <a:r>
              <a:rPr lang="en-US" altLang="en-US" sz="2400" b="1" smtClean="0"/>
              <a:t>Although most of the cartoons and caricatures are political in nature, some artists have wandered off into depicting social trends at the time such as making fun of the weird hairstyle fashion amongst the women of that time.  </a:t>
            </a:r>
            <a:endParaRPr lang="en-US" altLang="en-US" sz="2400" smtClean="0"/>
          </a:p>
          <a:p>
            <a:r>
              <a:rPr lang="en-US" altLang="en-US" sz="2400" b="1" smtClean="0"/>
              <a:t> </a:t>
            </a:r>
            <a:endParaRPr lang="en-US" altLang="en-US" sz="2400" smtClean="0"/>
          </a:p>
          <a:p>
            <a:endParaRPr lang="en-US" alt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sp>
        <p:nvSpPr>
          <p:cNvPr id="9219" name="Content Placeholder 2"/>
          <p:cNvSpPr>
            <a:spLocks noGrp="1"/>
          </p:cNvSpPr>
          <p:nvPr>
            <p:ph idx="1"/>
          </p:nvPr>
        </p:nvSpPr>
        <p:spPr/>
        <p:txBody>
          <a:bodyPr/>
          <a:lstStyle/>
          <a:p>
            <a:r>
              <a:rPr lang="en-US" altLang="en-US" smtClean="0"/>
              <a:t>Political Cartoons Addressing King Louis XVI And His Role In Causing The French Revolution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5334000"/>
            <a:ext cx="8229600" cy="1143000"/>
          </a:xfrm>
        </p:spPr>
        <p:txBody>
          <a:bodyPr/>
          <a:lstStyle/>
          <a:p>
            <a:pPr eaLnBrk="1" hangingPunct="1"/>
            <a:r>
              <a:rPr lang="en-US" altLang="en-US" sz="2800" smtClean="0"/>
              <a:t>Louis balancing on a rope handing down sweets to the commoners to keep them satisfied</a:t>
            </a:r>
          </a:p>
        </p:txBody>
      </p:sp>
      <p:pic>
        <p:nvPicPr>
          <p:cNvPr id="10243" name="Content Placeholder 3" descr="balance.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304800"/>
            <a:ext cx="6553200" cy="48895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http://www.blondinmemorialtrust.com/photos/Cartoon-LouisXV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2638</TotalTime>
  <Words>1920</Words>
  <Application>Microsoft Office PowerPoint</Application>
  <PresentationFormat>On-screen Show (4:3)</PresentationFormat>
  <Paragraphs>134</Paragraphs>
  <Slides>47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Times New Roman</vt:lpstr>
      <vt:lpstr>BlackChancery</vt:lpstr>
      <vt:lpstr>Comic Sans MS</vt:lpstr>
      <vt:lpstr>Verdana</vt:lpstr>
      <vt:lpstr>Tahoma</vt:lpstr>
      <vt:lpstr>Office Theme</vt:lpstr>
      <vt:lpstr>Political Cartoons/Causes of the French Revolution</vt:lpstr>
      <vt:lpstr>French Revolution Political Cartoons</vt:lpstr>
      <vt:lpstr>French Revolution Political Cartoons</vt:lpstr>
      <vt:lpstr>Role of Political Cartoons</vt:lpstr>
      <vt:lpstr>Role of Political Cartoons</vt:lpstr>
      <vt:lpstr>PowerPoint Presentation</vt:lpstr>
      <vt:lpstr>PowerPoint Presentation</vt:lpstr>
      <vt:lpstr>Louis balancing on a rope handing down sweets to the commoners to keep them satisfied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financial minister, Necker, looks on and says "the money was there last time I looked." The nobles and clergy are sneaking out the door carrying sacks of money, saying "We have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of the Storming of the Bastille</vt:lpstr>
      <vt:lpstr>PowerPoint Presentation</vt:lpstr>
      <vt:lpstr>PowerPoint Presentation</vt:lpstr>
      <vt:lpstr>WARNING:  THE FOLLOWING HISTORICAL POLITICAL CARTOONS ARE GRAPHIC IN TERMS OF SEXUAL CONDUCT! </vt:lpstr>
      <vt:lpstr>PowerPoint Presentation</vt:lpstr>
      <vt:lpstr>PowerPoint Presentation</vt:lpstr>
      <vt:lpstr>PowerPoint Presentation</vt:lpstr>
      <vt:lpstr>PowerPoint Presentation</vt:lpstr>
      <vt:lpstr>Aftermath Continued:</vt:lpstr>
      <vt:lpstr>PowerPoint Presentation</vt:lpstr>
      <vt:lpstr>PowerPoint Presentation</vt:lpstr>
    </vt:vector>
  </TitlesOfParts>
  <Company>Great Valley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the French Revolution</dc:title>
  <dc:creator>Great Valley High School</dc:creator>
  <cp:lastModifiedBy>Braun Christine</cp:lastModifiedBy>
  <cp:revision>263</cp:revision>
  <dcterms:created xsi:type="dcterms:W3CDTF">2007-03-14T12:12:06Z</dcterms:created>
  <dcterms:modified xsi:type="dcterms:W3CDTF">2016-01-08T21:36:03Z</dcterms:modified>
</cp:coreProperties>
</file>