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handoutMasterIdLst>
    <p:handoutMasterId r:id="rId20"/>
  </p:handoutMasterIdLst>
  <p:sldIdLst>
    <p:sldId id="256" r:id="rId2"/>
    <p:sldId id="273" r:id="rId3"/>
    <p:sldId id="258" r:id="rId4"/>
    <p:sldId id="259" r:id="rId5"/>
    <p:sldId id="260" r:id="rId6"/>
    <p:sldId id="261" r:id="rId7"/>
    <p:sldId id="281" r:id="rId8"/>
    <p:sldId id="262" r:id="rId9"/>
    <p:sldId id="282" r:id="rId10"/>
    <p:sldId id="284" r:id="rId11"/>
    <p:sldId id="263" r:id="rId12"/>
    <p:sldId id="265" r:id="rId13"/>
    <p:sldId id="266" r:id="rId14"/>
    <p:sldId id="267" r:id="rId15"/>
    <p:sldId id="268" r:id="rId16"/>
    <p:sldId id="269" r:id="rId17"/>
    <p:sldId id="271" r:id="rId18"/>
    <p:sldId id="270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8" autoAdjust="0"/>
    <p:restoredTop sz="99057" autoAdjust="0"/>
  </p:normalViewPr>
  <p:slideViewPr>
    <p:cSldViewPr>
      <p:cViewPr varScale="1">
        <p:scale>
          <a:sx n="86" d="100"/>
          <a:sy n="86" d="100"/>
        </p:scale>
        <p:origin x="24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47372E4C-94A7-4933-9879-66E9A915A6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131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5C73E-2120-4652-BED8-D1E5AF70A8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183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82492-E6E6-4AAD-8A41-06EC159A4A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5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B3897-F10C-432F-BC70-510774ED8E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1882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69988" y="1946275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7F3F89D-6D7F-45E7-B36C-E8B02CB23A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36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B22C0-13A2-48E9-9467-0450E6D9B6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931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4FC3C-AF04-4F68-8462-6DD85E2EA7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13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E036B-4CDF-4E7C-BE97-56CC7832B1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52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E1B84-3FDA-4549-9357-A70DD9CAC1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082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24EBE-4F31-4719-9401-F20CB5194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33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A957A-B4E9-4C52-9231-EFCA745C69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88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6DDF2-F064-4CAC-9ECF-DA3BC032EB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58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D216D-BE1E-43E6-AAE4-1DF537F6F0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32A6984-F485-4F9A-8ACE-1A0C22FD96C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1295400" y="381000"/>
            <a:ext cx="71628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8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pPr algn="ctr"/>
            <a:r>
              <a:rPr lang="en-US" sz="44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Copperplate Gothic Bold" panose="020E0705020206020404" pitchFamily="34" charset="0"/>
              </a:rPr>
              <a:t>Peter the Great</a:t>
            </a:r>
          </a:p>
        </p:txBody>
      </p:sp>
      <p:sp>
        <p:nvSpPr>
          <p:cNvPr id="4101" name="WordArt 6"/>
          <p:cNvSpPr>
            <a:spLocks noChangeArrowheads="1" noChangeShapeType="1" noTextEdit="1"/>
          </p:cNvSpPr>
          <p:nvPr/>
        </p:nvSpPr>
        <p:spPr bwMode="auto">
          <a:xfrm>
            <a:off x="1371600" y="5867400"/>
            <a:ext cx="7467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8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Copperplate Gothic Bold" panose="020E0705020206020404" pitchFamily="34" charset="0"/>
              </a:rPr>
              <a:t>Russia's Absolute Monarch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102042"/>
            <a:ext cx="3474258" cy="466344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"/>
            <a:ext cx="7410240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3048000"/>
            <a:ext cx="9104971" cy="3394075"/>
          </a:xfrm>
        </p:spPr>
        <p:txBody>
          <a:bodyPr/>
          <a:lstStyle/>
          <a:p>
            <a:r>
              <a:rPr lang="en-US" altLang="en-US" dirty="0" smtClean="0"/>
              <a:t>Unlike Western Europe, serfdom still existed in Russia and was very widespread</a:t>
            </a:r>
          </a:p>
          <a:p>
            <a:pPr lvl="1"/>
            <a:r>
              <a:rPr lang="en-US" altLang="en-US" dirty="0" smtClean="0"/>
              <a:t>Serfs could be bought and sold like slaves</a:t>
            </a:r>
          </a:p>
          <a:p>
            <a:pPr lvl="1"/>
            <a:r>
              <a:rPr lang="en-US" altLang="en-US" dirty="0" smtClean="0"/>
              <a:t>Serfs could even be killed without punishment for the killer!!</a:t>
            </a:r>
          </a:p>
          <a:p>
            <a:pPr lvl="1"/>
            <a:r>
              <a:rPr lang="en-US" altLang="en-US" dirty="0" smtClean="0"/>
              <a:t>Without the free movement of people, the nation could not become more urbanized and then industrialized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4800"/>
            <a:ext cx="5943600" cy="27432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r>
              <a:rPr lang="en-US" altLang="en-US" dirty="0" smtClean="0"/>
              <a:t>Peter’s Reforms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914401"/>
            <a:ext cx="7772400" cy="3657600"/>
          </a:xfrm>
        </p:spPr>
        <p:txBody>
          <a:bodyPr/>
          <a:lstStyle/>
          <a:p>
            <a:r>
              <a:rPr lang="en-US" altLang="en-US" dirty="0" smtClean="0"/>
              <a:t>Peter had an inquisitive mind and began to study things like sailing with foreigners living in Moscow</a:t>
            </a:r>
          </a:p>
          <a:p>
            <a:r>
              <a:rPr lang="en-US" altLang="en-US" dirty="0" smtClean="0"/>
              <a:t>In 1697 Peter began his year-long “Grand Embassy” to Western Europe to learn as much as he could so he could strengthen Russia and her army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876800"/>
            <a:ext cx="150911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290" y="4876800"/>
            <a:ext cx="1509110" cy="18288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3010" y="533400"/>
            <a:ext cx="5181600" cy="5832475"/>
          </a:xfrm>
        </p:spPr>
        <p:txBody>
          <a:bodyPr/>
          <a:lstStyle/>
          <a:p>
            <a:r>
              <a:rPr lang="en-US" altLang="en-US" dirty="0" smtClean="0"/>
              <a:t>The Grand Embassy took Peter to Holland, Venice &amp; England</a:t>
            </a:r>
          </a:p>
          <a:p>
            <a:pPr lvl="1"/>
            <a:r>
              <a:rPr lang="en-US" altLang="en-US" dirty="0" smtClean="0"/>
              <a:t>He visited almost every factory, museum &amp; printing press he could to find out how Russia could do the same things</a:t>
            </a:r>
          </a:p>
          <a:p>
            <a:pPr lvl="1"/>
            <a:r>
              <a:rPr lang="en-US" altLang="en-US" dirty="0" smtClean="0"/>
              <a:t>Peter hired hundreds of technicians to work in Russia to help strengthen Russia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1219200"/>
            <a:ext cx="3638939" cy="3566160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28600"/>
            <a:ext cx="7772400" cy="4343400"/>
          </a:xfrm>
        </p:spPr>
        <p:txBody>
          <a:bodyPr/>
          <a:lstStyle/>
          <a:p>
            <a:r>
              <a:rPr lang="en-US" altLang="en-US" dirty="0" smtClean="0"/>
              <a:t>Peter made the following changes to Russia once he returned to Russia:</a:t>
            </a:r>
          </a:p>
          <a:p>
            <a:pPr lvl="1"/>
            <a:r>
              <a:rPr lang="en-US" altLang="en-US" dirty="0" smtClean="0"/>
              <a:t> The Russian Church, which had opposed all learning and change came under Peter’s direct control</a:t>
            </a:r>
          </a:p>
          <a:p>
            <a:pPr lvl="1"/>
            <a:r>
              <a:rPr lang="en-US" altLang="en-US" dirty="0" smtClean="0"/>
              <a:t>All non-serfs were required to serve the state in the government or in the military and nobility did not guarantee any high positions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267200"/>
            <a:ext cx="2247900" cy="22479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7772400" cy="57562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/>
              <a:t>	Peter created a professional army that was drilled by European soldiers with European weapons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/>
              <a:t>	Taxes were raised to pay for the army and taxes were put on items such as beards, land, inns, mills, leather, coffins, meat &amp; the right to marry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/>
              <a:t>	Encouraged industrialization and provided government money for companies to start making products the army needed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533401"/>
            <a:ext cx="7772400" cy="3886200"/>
          </a:xfrm>
        </p:spPr>
        <p:txBody>
          <a:bodyPr/>
          <a:lstStyle/>
          <a:p>
            <a:pPr lvl="1"/>
            <a:r>
              <a:rPr lang="en-US" altLang="en-US" dirty="0" smtClean="0"/>
              <a:t>Eastern fashions were prohibited and men could not wear beards</a:t>
            </a:r>
          </a:p>
          <a:p>
            <a:pPr lvl="1"/>
            <a:r>
              <a:rPr lang="en-US" altLang="en-US" dirty="0" smtClean="0"/>
              <a:t>A newspaper was created which helped to increase literacy and exchange ideas</a:t>
            </a:r>
          </a:p>
          <a:p>
            <a:pPr lvl="1"/>
            <a:r>
              <a:rPr lang="en-US" altLang="en-US" dirty="0" smtClean="0"/>
              <a:t>Russians were sent abroad to study</a:t>
            </a:r>
          </a:p>
          <a:p>
            <a:pPr lvl="1"/>
            <a:r>
              <a:rPr lang="en-US" altLang="en-US" dirty="0" smtClean="0"/>
              <a:t>A book of etiquette was published that encouraged Russians not to spit on the floor, scratch themselves or to wear hats indoors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87" y="4388006"/>
            <a:ext cx="1952625" cy="234315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04801"/>
            <a:ext cx="7772400" cy="2514600"/>
          </a:xfrm>
        </p:spPr>
        <p:txBody>
          <a:bodyPr/>
          <a:lstStyle/>
          <a:p>
            <a:pPr lvl="1"/>
            <a:r>
              <a:rPr lang="en-US" altLang="en-US" dirty="0" smtClean="0"/>
              <a:t>Peter built his new capital, St. Petersburg, on Swedish lands on the Baltic Sea and forced nobles to move there</a:t>
            </a:r>
          </a:p>
          <a:p>
            <a:pPr lvl="1"/>
            <a:r>
              <a:rPr lang="en-US" altLang="en-US" dirty="0" smtClean="0"/>
              <a:t>His new capital provided the ice-free port that Russia had desired for so long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48000"/>
            <a:ext cx="5715000" cy="3209925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762000"/>
          </a:xfrm>
        </p:spPr>
        <p:txBody>
          <a:bodyPr/>
          <a:lstStyle/>
          <a:p>
            <a:r>
              <a:rPr lang="en-US" altLang="en-US" smtClean="0"/>
              <a:t>Results of Westernization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31127"/>
            <a:ext cx="5029200" cy="5393473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 smtClean="0"/>
              <a:t>	Peter’s own son and heir to the throne was tortured and executed for opposing Peter’s changes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 smtClean="0"/>
              <a:t>	The peasant stayed outside looking in while the nobility continued to enjoy a privileged life– this gap between classes would have dire consequences for Russia’s future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68913"/>
            <a:ext cx="2540000" cy="35179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838200"/>
          </a:xfrm>
        </p:spPr>
        <p:txBody>
          <a:bodyPr/>
          <a:lstStyle/>
          <a:p>
            <a:r>
              <a:rPr lang="en-US" altLang="en-US" smtClean="0"/>
              <a:t>Peter the Great</a:t>
            </a: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143000"/>
            <a:ext cx="4751388" cy="4918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Born in  1672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Began almost immediately to consolidate power and to increase his power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The Russian Church and the nobles, called </a:t>
            </a:r>
            <a:r>
              <a:rPr lang="en-US" altLang="en-US" sz="2800" i="1" dirty="0" smtClean="0"/>
              <a:t>Boyars</a:t>
            </a:r>
            <a:r>
              <a:rPr lang="en-US" altLang="en-US" sz="2800" dirty="0" smtClean="0"/>
              <a:t>, were two prime targets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Major goal was the </a:t>
            </a:r>
            <a:r>
              <a:rPr lang="en-US" altLang="en-US" sz="2800" i="1" dirty="0" smtClean="0"/>
              <a:t>westernization</a:t>
            </a:r>
            <a:r>
              <a:rPr lang="en-US" altLang="en-US" sz="2800" dirty="0" smtClean="0"/>
              <a:t> of Russia</a:t>
            </a:r>
          </a:p>
        </p:txBody>
      </p:sp>
      <p:pic>
        <p:nvPicPr>
          <p:cNvPr id="3" name="Online Image Placeholder 2"/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3810000" cy="4267200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04078"/>
            <a:ext cx="7772400" cy="762000"/>
          </a:xfrm>
        </p:spPr>
        <p:txBody>
          <a:bodyPr/>
          <a:lstStyle/>
          <a:p>
            <a:r>
              <a:rPr lang="en-US" altLang="en-US" sz="4000" dirty="0" smtClean="0"/>
              <a:t>Russia Before Peter the Great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838200"/>
            <a:ext cx="77724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Medley of peoples who spoke a Slavic language– Difficult to unify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In spite of geographic location, the Russians were focusing their attention to the east, and not on Europe to the west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Russians inhabited the land from the edge of the modern Baltic states to the pacific ocean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Russia lacked a warm-water or an ice-free port which hindered trade and communication with Europe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219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3 Reasons Russia Needed to be Westernized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169988" y="1295400"/>
            <a:ext cx="7772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Russia was Eastern Orthodox Christian, Not Roman Catholic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Influence was Greek (eastern), not Latin (western)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Different alphabet (Cyrillic)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/>
              <a:t>Different culture, customs etc.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Eastern Church did not promote charity or education like the Western Church and had little time for humanity</a:t>
            </a:r>
          </a:p>
          <a:p>
            <a:pPr lvl="1"/>
            <a:r>
              <a:rPr lang="en-US" altLang="en-US" sz="2400" dirty="0" smtClean="0"/>
              <a:t>Church was very superstitious &amp; opposed learning as “a spiritual sin”</a:t>
            </a:r>
          </a:p>
          <a:p>
            <a:pPr lvl="1"/>
            <a:r>
              <a:rPr lang="en-US" altLang="en-US" sz="2400" dirty="0" smtClean="0"/>
              <a:t>Without Church promotion of learning even basic arithmetic was hardly understood</a:t>
            </a:r>
          </a:p>
          <a:p>
            <a:pPr lvl="1">
              <a:lnSpc>
                <a:spcPct val="90000"/>
              </a:lnSpc>
            </a:pPr>
            <a:endParaRPr lang="en-US" altLang="en-US" sz="2400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1"/>
            <a:ext cx="4724400" cy="4267200"/>
          </a:xfrm>
        </p:spPr>
        <p:txBody>
          <a:bodyPr/>
          <a:lstStyle/>
          <a:p>
            <a:r>
              <a:rPr lang="en-US" altLang="en-US" dirty="0" smtClean="0"/>
              <a:t>Mongol influence of about 250 years:</a:t>
            </a:r>
          </a:p>
          <a:p>
            <a:pPr lvl="1"/>
            <a:r>
              <a:rPr lang="en-US" altLang="en-US" dirty="0" smtClean="0"/>
              <a:t>Women wore veils; men wore long flowing robes and beards</a:t>
            </a:r>
          </a:p>
          <a:p>
            <a:pPr lvl="1"/>
            <a:r>
              <a:rPr lang="en-US" altLang="en-US" dirty="0" smtClean="0"/>
              <a:t>Customs were crude &amp; brutality was prevalent– “Life was cheap”</a:t>
            </a:r>
          </a:p>
          <a:p>
            <a:pPr lvl="1"/>
            <a:r>
              <a:rPr lang="en-US" altLang="en-US" dirty="0" smtClean="0"/>
              <a:t>Russia developed the idea of strong man rule which would last into the 20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century</a:t>
            </a:r>
          </a:p>
          <a:p>
            <a:pPr lvl="1"/>
            <a:r>
              <a:rPr lang="en-US" altLang="en-US" dirty="0" smtClean="0"/>
              <a:t>Attention was focused to the east and Asia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1000"/>
            <a:ext cx="212959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590800"/>
            <a:ext cx="1673606" cy="402336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533400"/>
            <a:ext cx="7772400" cy="2743200"/>
          </a:xfrm>
        </p:spPr>
        <p:txBody>
          <a:bodyPr rtlCol="0"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600" dirty="0" smtClean="0"/>
              <a:t>Geography prevented effective trade and exchange of ideas with the rest of Europe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600" dirty="0" smtClean="0"/>
              <a:t>Russia was not ready or able to receive the Renaissance and missed out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600" dirty="0" smtClean="0"/>
              <a:t>The need for a warm-water port or ice-free port was becoming even greater as time went 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8401515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914400"/>
          </a:xfrm>
        </p:spPr>
        <p:txBody>
          <a:bodyPr/>
          <a:lstStyle/>
          <a:p>
            <a:r>
              <a:rPr lang="en-US" altLang="en-US" sz="4000" smtClean="0"/>
              <a:t>Westernization &amp; Modernization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505200" y="1066800"/>
            <a:ext cx="5410200" cy="4994275"/>
          </a:xfrm>
        </p:spPr>
        <p:txBody>
          <a:bodyPr/>
          <a:lstStyle/>
          <a:p>
            <a:r>
              <a:rPr lang="en-US" altLang="en-US" dirty="0" smtClean="0"/>
              <a:t>Peter needed to use European civilization to create a stronger Russian army that could stand up to the West as well as to obtain his “window on the West”</a:t>
            </a:r>
          </a:p>
          <a:p>
            <a:pPr lvl="1"/>
            <a:r>
              <a:rPr lang="en-US" altLang="en-US" dirty="0" smtClean="0"/>
              <a:t>Needed to defend against the Poles, Turks, &amp; Swedes</a:t>
            </a:r>
          </a:p>
          <a:p>
            <a:pPr lvl="1"/>
            <a:r>
              <a:rPr lang="en-US" altLang="en-US" dirty="0" smtClean="0"/>
              <a:t>Needed access to Black Sea as well as access to the Baltic Sea</a:t>
            </a:r>
          </a:p>
          <a:p>
            <a:pPr lvl="1"/>
            <a:endParaRPr lang="en-US" altLang="en-US" dirty="0" smtClean="0"/>
          </a:p>
          <a:p>
            <a:pPr lvl="1"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3609269" cy="256032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27" y="0"/>
            <a:ext cx="6409346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637</Words>
  <Application>Microsoft Office PowerPoint</Application>
  <PresentationFormat>On-screen Show (4:3)</PresentationFormat>
  <Paragraphs>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Copperplate Gothic Bold</vt:lpstr>
      <vt:lpstr>Times New Roman</vt:lpstr>
      <vt:lpstr>Wingdings</vt:lpstr>
      <vt:lpstr>Office Theme</vt:lpstr>
      <vt:lpstr>PowerPoint Presentation</vt:lpstr>
      <vt:lpstr>Peter the Great</vt:lpstr>
      <vt:lpstr>Russia Before Peter the Great</vt:lpstr>
      <vt:lpstr>3 Reasons Russia Needed to be Westernized</vt:lpstr>
      <vt:lpstr>PowerPoint Presentation</vt:lpstr>
      <vt:lpstr>PowerPoint Presentation</vt:lpstr>
      <vt:lpstr>PowerPoint Presentation</vt:lpstr>
      <vt:lpstr>Westernization &amp; Modernization</vt:lpstr>
      <vt:lpstr>PowerPoint Presentation</vt:lpstr>
      <vt:lpstr>PowerPoint Presentation</vt:lpstr>
      <vt:lpstr>PowerPoint Presentation</vt:lpstr>
      <vt:lpstr>Peter’s Reforms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 of Westernization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Braun Christine</dc:creator>
  <cp:lastModifiedBy>Braun Christine</cp:lastModifiedBy>
  <cp:revision>28</cp:revision>
  <dcterms:modified xsi:type="dcterms:W3CDTF">2016-11-01T18:49:36Z</dcterms:modified>
</cp:coreProperties>
</file>