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sldIdLst>
    <p:sldId id="284" r:id="rId2"/>
    <p:sldId id="257" r:id="rId3"/>
    <p:sldId id="285" r:id="rId4"/>
    <p:sldId id="260" r:id="rId5"/>
    <p:sldId id="261" r:id="rId6"/>
    <p:sldId id="325" r:id="rId7"/>
    <p:sldId id="309" r:id="rId8"/>
    <p:sldId id="263" r:id="rId9"/>
    <p:sldId id="326" r:id="rId10"/>
    <p:sldId id="310" r:id="rId11"/>
    <p:sldId id="262" r:id="rId12"/>
    <p:sldId id="286" r:id="rId13"/>
    <p:sldId id="287" r:id="rId14"/>
    <p:sldId id="312" r:id="rId15"/>
    <p:sldId id="311" r:id="rId16"/>
    <p:sldId id="288" r:id="rId17"/>
    <p:sldId id="322" r:id="rId18"/>
    <p:sldId id="314" r:id="rId19"/>
    <p:sldId id="289" r:id="rId20"/>
    <p:sldId id="315" r:id="rId21"/>
    <p:sldId id="290" r:id="rId22"/>
    <p:sldId id="316" r:id="rId23"/>
    <p:sldId id="364" r:id="rId24"/>
    <p:sldId id="318" r:id="rId25"/>
    <p:sldId id="320" r:id="rId26"/>
    <p:sldId id="317" r:id="rId27"/>
    <p:sldId id="324" r:id="rId28"/>
    <p:sldId id="319" r:id="rId29"/>
    <p:sldId id="323" r:id="rId30"/>
    <p:sldId id="291" r:id="rId31"/>
    <p:sldId id="292" r:id="rId32"/>
    <p:sldId id="349" r:id="rId33"/>
    <p:sldId id="321" r:id="rId34"/>
    <p:sldId id="348" r:id="rId35"/>
    <p:sldId id="293" r:id="rId36"/>
    <p:sldId id="294" r:id="rId37"/>
    <p:sldId id="327" r:id="rId38"/>
    <p:sldId id="328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lgerian" panose="04020705040A02060702" pitchFamily="82" charset="0"/>
      <p:regular r:id="rId45"/>
    </p:embeddedFont>
    <p:embeddedFont>
      <p:font typeface="Lucida Sans Unicode" panose="020B0602030504020204" pitchFamily="34" charset="0"/>
      <p:regular r:id="rId46"/>
    </p:embeddedFont>
    <p:embeddedFont>
      <p:font typeface="Zymbols" panose="020B0604020202020204" charset="0"/>
      <p:regular r:id="rId47"/>
    </p:embeddedFont>
    <p:embeddedFont>
      <p:font typeface="Comic Sans MS" panose="030F0702030302020204" pitchFamily="66" charset="0"/>
      <p:regular r:id="rId48"/>
      <p:bold r:id="rId49"/>
    </p:embeddedFont>
    <p:embeddedFont>
      <p:font typeface="Formal436 BT" panose="03060802040302020203"/>
      <p:regular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106"/>
    <a:srgbClr val="3333CC"/>
    <a:srgbClr val="6F6245"/>
    <a:srgbClr val="FF0000"/>
    <a:srgbClr val="004376"/>
    <a:srgbClr val="99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4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8EEB0D4-5679-4248-A055-FF41BF4245F1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9B3ED7-232A-405C-AA52-15C0449D6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3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6A2C8-A3A3-4CB3-8E5B-7888EEDBF79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12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F8FA58-F0B3-4994-B1B4-FA296B05BC3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9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414A63-5312-495A-A0C9-B1801A83BC1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34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B6AF92-CAE7-4FC7-B8F5-51EB6B9A66C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003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1F09DE-D6D5-472D-9929-C6034B4D286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739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F83EA7-1040-43A0-A0AA-B2A0E6DA6A65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13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1C08BA-4439-41CC-A5F8-2D46ECD5913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492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27AB00-F1DE-4F30-B54F-AA5C86DA5E5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4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BE001F-8226-478E-9FB8-76B895DE5B2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035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03A9DE-B073-4A59-8DBC-180552DF7BE1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29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9143D-22D8-4F03-83B7-55B6C6F6F145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6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41211C-955D-403A-AE17-DE69DDF99002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54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6FDCC5-F5A0-4B5D-9EEC-EE36276A945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689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4F5735-AA5C-42B7-9EF0-A3AD05F7DC5D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134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AD14DE-D4B4-4BFB-B90D-9785318407B7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09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728E08-76C6-424F-9E2E-9D3A1E3415CA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72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18232B-58AE-44EF-883C-4FFFD52F7EE0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591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E45D89-18C6-4E03-AC0E-483C652A25A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380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431DF1-9CFC-4ACB-8EBF-F9BCB11D828D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983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F9E428-6DA3-48B5-A5FE-6D46337403B8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213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08F84B-CEB1-4DA1-A92D-760C48A906D0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52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804CF5-AFA0-4574-9CC2-935D9D10DFF1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75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218F86-41C8-44B2-B9F5-218AC38366A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32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5C2ABF-A8F7-430A-88AF-9E336775E930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355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0B7BCA-7EE6-4531-9CF2-0A1DD278FFB6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130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670DE6-7A17-4DF3-9B14-18D68BE4EB56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158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075434-5DD9-48AC-AC40-29C08FB2E9CB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310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76E66-97E1-4070-8040-1ADBF8CFFA75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694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37002B-44FA-4D02-BF0E-0082B8C046FA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462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9474E4-CE5E-4421-B14C-11DDB5ABDAE7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4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F43B8D-D7D9-496C-AD6C-1A9B15AE581D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0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A7A17-95B9-4636-BED9-EFA08D8F7B2D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5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B716B5-3CB7-4B15-B8F6-AE13A25E62E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29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910481-722A-490D-A71D-CEC6ECEDE920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3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C9FD71-1B0E-48E7-85E0-990163EF987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18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459AB9-8718-459A-8113-C1A4760E843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8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8ACCF0-3541-4FCA-98E9-A591675CE47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97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is Exposition-1889.jp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rcRect l="25806" r="22581"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98" t="2753" r="9933" b="11009"/>
          <a:stretch>
            <a:fillRect/>
          </a:stretch>
        </p:blipFill>
        <p:spPr bwMode="auto">
          <a:xfrm>
            <a:off x="792480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5105400"/>
          </a:xfrm>
        </p:spPr>
        <p:txBody>
          <a:bodyPr/>
          <a:lstStyle>
            <a:lvl1pPr marL="350838" indent="-350838">
              <a:buClr>
                <a:srgbClr val="336699"/>
              </a:buClr>
              <a:buSzPct val="90000"/>
              <a:buFont typeface="Zymbols" pitchFamily="2" charset="0"/>
              <a:buChar char="*"/>
              <a:defRPr sz="2600">
                <a:latin typeface="Comic Sans MS" pitchFamily="66" charset="0"/>
              </a:defRPr>
            </a:lvl1pPr>
            <a:lvl2pPr marL="974725" indent="-288925">
              <a:buClr>
                <a:srgbClr val="C00000"/>
              </a:buClr>
              <a:buSzPct val="120000"/>
              <a:buFont typeface="Wingdings" pitchFamily="2" charset="2"/>
              <a:buChar char="§"/>
              <a:defRPr sz="2300">
                <a:latin typeface="Comic Sans MS" pitchFamily="66" charset="0"/>
              </a:defRPr>
            </a:lvl2pPr>
            <a:lvl3pPr marL="1431925" indent="-288925">
              <a:buClr>
                <a:schemeClr val="accent4">
                  <a:lumMod val="75000"/>
                </a:schemeClr>
              </a:buClr>
              <a:buSzPct val="114000"/>
              <a:buFont typeface="Courier New" pitchFamily="49" charset="0"/>
              <a:buChar char="o"/>
              <a:defRPr sz="2100">
                <a:latin typeface="Comic Sans MS" pitchFamily="66" charset="0"/>
              </a:defRPr>
            </a:lvl3pPr>
            <a:lvl4pPr marL="1889125" indent="-288925">
              <a:buClr>
                <a:srgbClr val="808080"/>
              </a:buClr>
              <a:buFont typeface="Wingdings" pitchFamily="2" charset="2"/>
              <a:buChar char="Ø"/>
              <a:defRPr sz="1900"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10969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6F6245"/>
                </a:solidFill>
                <a:latin typeface="Formal436 BT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4863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4CFC67-37BB-4B59-8A76-574003995670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29B74B-981E-456B-863C-E892B57EA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51304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2D9DF0-06F3-4FB7-8EB1-8D9E63614DA0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DF66FB-0306-4CB9-ABE6-6E72A3FE0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65518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is Exposition-1889.jp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rcRect l="25806" r="22581"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98" t="2753" r="9933" b="11009"/>
          <a:stretch>
            <a:fillRect/>
          </a:stretch>
        </p:blipFill>
        <p:spPr bwMode="auto">
          <a:xfrm>
            <a:off x="792480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10969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6F6245"/>
                </a:solidFill>
                <a:latin typeface="Formal436 BT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5105400"/>
          </a:xfrm>
        </p:spPr>
        <p:txBody>
          <a:bodyPr/>
          <a:lstStyle>
            <a:lvl1pPr marL="350838" indent="-350838">
              <a:buClr>
                <a:srgbClr val="336699"/>
              </a:buClr>
              <a:buSzPct val="100000"/>
              <a:buFont typeface="Wingdings" pitchFamily="2" charset="2"/>
              <a:buChar char=""/>
              <a:defRPr sz="2600">
                <a:latin typeface="Comic Sans MS" pitchFamily="66" charset="0"/>
              </a:defRPr>
            </a:lvl1pPr>
            <a:lvl2pPr marL="974725" indent="-288925">
              <a:buClr>
                <a:srgbClr val="C00000"/>
              </a:buClr>
              <a:buSzPct val="120000"/>
              <a:buFont typeface="Wingdings" pitchFamily="2" charset="2"/>
              <a:buChar char="§"/>
              <a:defRPr sz="2300">
                <a:latin typeface="Comic Sans MS" pitchFamily="66" charset="0"/>
              </a:defRPr>
            </a:lvl2pPr>
            <a:lvl3pPr marL="1431925" indent="-288925">
              <a:buClr>
                <a:srgbClr val="996600"/>
              </a:buClr>
              <a:buSzPct val="100000"/>
              <a:buFont typeface="Wingdings" pitchFamily="2" charset="2"/>
              <a:buChar char="Ø"/>
              <a:defRPr sz="2100">
                <a:latin typeface="Comic Sans MS" pitchFamily="66" charset="0"/>
              </a:defRPr>
            </a:lvl3pPr>
            <a:lvl4pPr marL="1889125" indent="-288925">
              <a:buClr>
                <a:srgbClr val="808080"/>
              </a:buClr>
              <a:buFont typeface="Wingdings" pitchFamily="2" charset="2"/>
              <a:buChar char="v"/>
              <a:defRPr sz="1900"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114366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3AD26F-CFE3-41E0-B0B0-7A06A3B29328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077368-EAC0-4339-A38B-062910300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6312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35C868-AC65-48D4-BA39-BB9EE4FB580D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138367-F1BB-42E3-9C42-A44D7A43D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1164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7ED138C-E0F1-4C55-A12D-56559F0C78A0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662932-A4E4-48DB-88A2-3153F1118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262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0816AF-AF6A-4CAC-AD5C-B692493EAC8B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7D2239-E3D0-4A22-AA5E-1854E0C84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19619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283BA9-57D1-4A47-9B54-892F3376D363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45734F-33CF-43C7-8E2C-85DCC95CC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98251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801A42E-9D9B-4B30-A7C0-328D9E73E977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AB8601-9993-49CE-A0DC-383B1595D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25490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93DF603-2CC2-48F3-8504-570A18328AD7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3D9E6C-61BF-4F5D-BB37-5434FBAD0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81549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274638"/>
            <a:ext cx="6629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371600"/>
            <a:ext cx="6553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F6245"/>
          </a:solidFill>
          <a:latin typeface="Formal436 BT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F6245"/>
          </a:solidFill>
          <a:latin typeface="Formal436 BT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F6245"/>
          </a:solidFill>
          <a:latin typeface="Formal436 BT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F6245"/>
          </a:solidFill>
          <a:latin typeface="Formal436 BT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F6245"/>
          </a:solidFill>
          <a:latin typeface="Formal436 BT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9pPr>
    </p:titleStyle>
    <p:bodyStyle>
      <a:lvl1pPr marL="400050" indent="-400050" algn="l" rtl="0" eaLnBrk="0" fontAlgn="base" hangingPunct="0">
        <a:spcBef>
          <a:spcPct val="20000"/>
        </a:spcBef>
        <a:spcAft>
          <a:spcPct val="0"/>
        </a:spcAft>
        <a:buClr>
          <a:srgbClr val="004376"/>
        </a:buClr>
        <a:buFont typeface="Wingdings" panose="05000000000000000000" pitchFamily="2" charset="2"/>
        <a:buChar char="­"/>
        <a:defRPr sz="25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31445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8288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9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63575"/>
            <a:ext cx="5791200" cy="545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Third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French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Republic:</a:t>
            </a:r>
          </a:p>
          <a:p>
            <a:pPr algn="ctr">
              <a:defRPr/>
            </a:pPr>
            <a: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Paris Commune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381000"/>
            <a:ext cx="5791200" cy="612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Third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French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Republic:</a:t>
            </a:r>
          </a:p>
          <a:p>
            <a:pPr algn="ctr">
              <a:defRPr/>
            </a:pPr>
            <a: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Government Structure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1096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Declaring the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3</a:t>
            </a:r>
            <a:r>
              <a:rPr lang="en-US" altLang="en-US" baseline="30000" smtClean="0">
                <a:latin typeface="Arial" panose="020B0604020202020204" pitchFamily="34" charset="0"/>
              </a:rPr>
              <a:t>rd</a:t>
            </a:r>
            <a:r>
              <a:rPr lang="en-US" altLang="en-US" smtClean="0">
                <a:latin typeface="Arial" panose="020B0604020202020204" pitchFamily="34" charset="0"/>
              </a:rPr>
              <a:t> French Republic</a:t>
            </a:r>
          </a:p>
        </p:txBody>
      </p:sp>
      <p:pic>
        <p:nvPicPr>
          <p:cNvPr id="26627" name="Picture 3" descr="cartoon-declaring the 3td Fr Republic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6972" r="3703" b="2937"/>
          <a:stretch>
            <a:fillRect/>
          </a:stretch>
        </p:blipFill>
        <p:spPr bwMode="auto">
          <a:xfrm>
            <a:off x="2667000" y="1371600"/>
            <a:ext cx="38862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10969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An Overview of the</a:t>
            </a:r>
            <a:br>
              <a:rPr lang="en-US" altLang="en-US" sz="3600" b="1" smtClean="0">
                <a:latin typeface="Arial" panose="020B0604020202020204" pitchFamily="34" charset="0"/>
              </a:rPr>
            </a:br>
            <a:r>
              <a:rPr lang="en-US" altLang="en-US" sz="3600" b="1" smtClean="0">
                <a:latin typeface="Arial" panose="020B0604020202020204" pitchFamily="34" charset="0"/>
              </a:rPr>
              <a:t>3</a:t>
            </a:r>
            <a:r>
              <a:rPr lang="en-US" altLang="en-US" sz="3600" b="1" baseline="30000" smtClean="0">
                <a:latin typeface="Arial" panose="020B0604020202020204" pitchFamily="34" charset="0"/>
              </a:rPr>
              <a:t>rd</a:t>
            </a:r>
            <a:r>
              <a:rPr lang="en-US" altLang="en-US" sz="3600" b="1" smtClean="0">
                <a:latin typeface="Arial" panose="020B0604020202020204" pitchFamily="34" charset="0"/>
              </a:rPr>
              <a:t> French Republic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096000" cy="4876800"/>
          </a:xfrm>
        </p:spPr>
        <p:txBody>
          <a:bodyPr/>
          <a:lstStyle/>
          <a:p>
            <a:pPr marL="396875" indent="-396875" eaLnBrk="1" hangingPunct="1">
              <a:buSzTx/>
            </a:pPr>
            <a:r>
              <a:rPr lang="en-US" altLang="en-US" smtClean="0">
                <a:latin typeface="Arial" panose="020B0604020202020204" pitchFamily="34" charset="0"/>
              </a:rPr>
              <a:t>Politically very unstable.</a:t>
            </a:r>
            <a:endParaRPr lang="en-US" altLang="en-US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854075" lvl="2" indent="-228600" eaLnBrk="1" hangingPunct="1">
              <a:buClr>
                <a:srgbClr val="C00000"/>
              </a:buClr>
              <a:buSzTx/>
              <a:buFont typeface="Wingdings" pitchFamily="2" charset="2"/>
              <a:buChar char="§"/>
            </a:pPr>
            <a:r>
              <a:rPr lang="en-US" altLang="en-US" sz="2300" smtClean="0">
                <a:latin typeface="Arial" panose="020B0604020202020204" pitchFamily="34" charset="0"/>
              </a:rPr>
              <a:t>Rivalry between monarchists and republicans.</a:t>
            </a:r>
          </a:p>
          <a:p>
            <a:pPr marL="854075" lvl="2" indent="-228600" eaLnBrk="1" hangingPunct="1">
              <a:buClr>
                <a:srgbClr val="C00000"/>
              </a:buClr>
              <a:buSzTx/>
              <a:buFont typeface="Wingdings" pitchFamily="2" charset="2"/>
              <a:buChar char="§"/>
            </a:pPr>
            <a:r>
              <a:rPr lang="en-US" altLang="en-US" sz="2300" smtClean="0">
                <a:latin typeface="Arial" panose="020B0604020202020204" pitchFamily="34" charset="0"/>
              </a:rPr>
              <a:t>A number of scandals:</a:t>
            </a:r>
          </a:p>
          <a:p>
            <a:pPr marL="1371600" lvl="3" eaLnBrk="1" hangingPunct="1">
              <a:buClr>
                <a:srgbClr val="996600"/>
              </a:buClr>
              <a:buSzPct val="90000"/>
            </a:pPr>
            <a:r>
              <a:rPr lang="en-US" altLang="en-US" sz="2000" b="1" smtClean="0">
                <a:latin typeface="Arial" panose="020B0604020202020204" pitchFamily="34" charset="0"/>
              </a:rPr>
              <a:t>The Boulanger Affair.</a:t>
            </a:r>
          </a:p>
          <a:p>
            <a:pPr marL="1371600" lvl="3" eaLnBrk="1" hangingPunct="1">
              <a:buClr>
                <a:srgbClr val="996600"/>
              </a:buClr>
              <a:buSzPct val="90000"/>
            </a:pPr>
            <a:r>
              <a:rPr lang="en-US" altLang="en-US" sz="2000" b="1" smtClean="0">
                <a:latin typeface="Arial" panose="020B0604020202020204" pitchFamily="34" charset="0"/>
              </a:rPr>
              <a:t>The Panama Canal Scandal.</a:t>
            </a:r>
          </a:p>
          <a:p>
            <a:pPr marL="1371600" lvl="3" eaLnBrk="1" hangingPunct="1">
              <a:buClr>
                <a:srgbClr val="996600"/>
              </a:buClr>
              <a:buSzPct val="90000"/>
            </a:pPr>
            <a:r>
              <a:rPr lang="en-US" altLang="en-US" sz="2000" b="1" smtClean="0">
                <a:latin typeface="Arial" panose="020B0604020202020204" pitchFamily="34" charset="0"/>
              </a:rPr>
              <a:t>The Dreyfus Affair [</a:t>
            </a:r>
            <a:r>
              <a:rPr lang="en-US" altLang="en-US" sz="2000" b="1" i="1" smtClean="0">
                <a:latin typeface="Arial" panose="020B0604020202020204" pitchFamily="34" charset="0"/>
              </a:rPr>
              <a:t>L’Affaire</a:t>
            </a:r>
            <a:r>
              <a:rPr lang="en-US" altLang="en-US" sz="2000" smtClean="0">
                <a:latin typeface="Arial" panose="020B0604020202020204" pitchFamily="34" charset="0"/>
              </a:rPr>
              <a:t>]</a:t>
            </a:r>
            <a:endParaRPr lang="en-US" altLang="en-US" sz="1700" smtClean="0">
              <a:latin typeface="Arial" panose="020B0604020202020204" pitchFamily="34" charset="0"/>
            </a:endParaRPr>
          </a:p>
          <a:p>
            <a:pPr marL="396875" indent="-396875" eaLnBrk="1" hangingPunct="1">
              <a:buSzTx/>
            </a:pPr>
            <a:r>
              <a:rPr lang="en-US" altLang="en-US" smtClean="0">
                <a:latin typeface="Arial" panose="020B0604020202020204" pitchFamily="34" charset="0"/>
              </a:rPr>
              <a:t>Because there were so many factions, all governments were coalitions.</a:t>
            </a:r>
          </a:p>
          <a:p>
            <a:pPr marL="396875" indent="-396875" eaLnBrk="1" hangingPunct="1">
              <a:buSzTx/>
            </a:pPr>
            <a:r>
              <a:rPr lang="en-US" altLang="en-US" smtClean="0">
                <a:latin typeface="Arial" panose="020B0604020202020204" pitchFamily="34" charset="0"/>
              </a:rPr>
              <a:t>Still, it survived longer than any other regime since 1789</a:t>
            </a:r>
          </a:p>
          <a:p>
            <a:pPr marL="396875" indent="-396875" eaLnBrk="1" hangingPunct="1">
              <a:buSzTx/>
            </a:pPr>
            <a:endParaRPr lang="en-US" altLang="en-US" sz="2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639763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The Constitution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1371600" y="838200"/>
            <a:ext cx="6400800" cy="5867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u="sng" smtClean="0">
                <a:latin typeface="Arial" panose="020B0604020202020204" pitchFamily="34" charset="0"/>
              </a:rPr>
              <a:t>The President</a:t>
            </a:r>
            <a:r>
              <a:rPr lang="en-US" altLang="en-US" smtClean="0">
                <a:latin typeface="Arial" panose="020B0604020202020204" pitchFamily="34" charset="0"/>
              </a:rPr>
              <a:t>:</a:t>
            </a:r>
          </a:p>
          <a:p>
            <a:pPr lvl="1" indent="-288925" eaLnBrk="1" hangingPunct="1"/>
            <a:r>
              <a:rPr lang="en-US" altLang="en-US" sz="2300" smtClean="0">
                <a:latin typeface="Arial" panose="020B0604020202020204" pitchFamily="34" charset="0"/>
              </a:rPr>
              <a:t>Head of state </a:t>
            </a:r>
            <a:r>
              <a:rPr lang="en-US" altLang="en-US" sz="2300" smtClean="0">
                <a:latin typeface="Arial" panose="020B0604020202020204" pitchFamily="34" charset="0"/>
                <a:sym typeface="Wingdings" panose="05000000000000000000" pitchFamily="2" charset="2"/>
              </a:rPr>
              <a:t> little political power.</a:t>
            </a:r>
          </a:p>
          <a:p>
            <a:pPr marL="1371600" lvl="2" indent="-346075" eaLnBrk="1" hangingPunct="1">
              <a:buClr>
                <a:srgbClr val="996633"/>
              </a:buClr>
            </a:pPr>
            <a:r>
              <a:rPr lang="en-US" altLang="en-US" b="1" smtClean="0">
                <a:latin typeface="Arial" panose="020B0604020202020204" pitchFamily="34" charset="0"/>
              </a:rPr>
              <a:t>Right to dissolve the Chamber of Deputies with the support of the Senate.</a:t>
            </a:r>
          </a:p>
          <a:p>
            <a:pPr marL="1371600" lvl="2" indent="-346075" eaLnBrk="1" hangingPunct="1">
              <a:buClr>
                <a:srgbClr val="996633"/>
              </a:buClr>
            </a:pPr>
            <a:r>
              <a:rPr lang="en-US" altLang="en-US" b="1" smtClean="0">
                <a:latin typeface="Arial" panose="020B0604020202020204" pitchFamily="34" charset="0"/>
              </a:rPr>
              <a:t>Right to nominate the new head of government.</a:t>
            </a:r>
          </a:p>
          <a:p>
            <a:pPr marL="1371600" lvl="2" indent="-346075" eaLnBrk="1" hangingPunct="1">
              <a:buClr>
                <a:srgbClr val="996633"/>
              </a:buClr>
            </a:pPr>
            <a:r>
              <a:rPr lang="en-US" altLang="en-US" b="1" smtClean="0">
                <a:latin typeface="Arial" panose="020B0604020202020204" pitchFamily="34" charset="0"/>
              </a:rPr>
              <a:t>Played an important role in foreign affairs.</a:t>
            </a:r>
            <a:br>
              <a:rPr lang="en-US" altLang="en-US" b="1" smtClean="0">
                <a:latin typeface="Arial" panose="020B0604020202020204" pitchFamily="34" charset="0"/>
              </a:rPr>
            </a:br>
            <a:endParaRPr lang="en-US" altLang="en-US" b="1" smtClean="0">
              <a:latin typeface="Arial" panose="020B0604020202020204" pitchFamily="34" charset="0"/>
            </a:endParaRP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u="sng" smtClean="0">
                <a:latin typeface="Arial" panose="020B0604020202020204" pitchFamily="34" charset="0"/>
              </a:rPr>
              <a:t>The Senate</a:t>
            </a:r>
            <a:r>
              <a:rPr lang="en-US" altLang="en-US" smtClean="0">
                <a:latin typeface="Arial" panose="020B0604020202020204" pitchFamily="34" charset="0"/>
              </a:rPr>
              <a:t>:</a:t>
            </a:r>
          </a:p>
          <a:p>
            <a:pPr lvl="1" indent="-288925" eaLnBrk="1" hangingPunct="1"/>
            <a:r>
              <a:rPr lang="en-US" altLang="en-US" sz="2300" smtClean="0">
                <a:latin typeface="Arial" panose="020B0604020202020204" pitchFamily="34" charset="0"/>
              </a:rPr>
              <a:t>Elected by mayors &amp; councillors in the counties throughout France.</a:t>
            </a:r>
          </a:p>
          <a:p>
            <a:pPr lvl="1" indent="-288925" eaLnBrk="1" hangingPunct="1"/>
            <a:r>
              <a:rPr lang="en-US" altLang="en-US" sz="2300" smtClean="0">
                <a:latin typeface="Arial" panose="020B0604020202020204" pitchFamily="34" charset="0"/>
              </a:rPr>
              <a:t>Nicknamed the “Chamber of Agriculture” because the countryside was over represented.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639762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The Constitution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1371600" y="914400"/>
            <a:ext cx="6553200" cy="5943600"/>
          </a:xfrm>
        </p:spPr>
        <p:txBody>
          <a:bodyPr/>
          <a:lstStyle/>
          <a:p>
            <a:pPr marL="396875" indent="-396875" eaLnBrk="1" hangingPunct="1">
              <a:buFont typeface="Calibri" panose="020F0502020204030204" pitchFamily="34" charset="0"/>
              <a:buChar char="*"/>
            </a:pPr>
            <a:r>
              <a:rPr lang="en-US" altLang="en-US" sz="2000" b="1" u="sng" smtClean="0">
                <a:latin typeface="Arial" panose="020B0604020202020204" pitchFamily="34" charset="0"/>
              </a:rPr>
              <a:t>The Senate</a:t>
            </a:r>
            <a:r>
              <a:rPr lang="en-US" altLang="en-US" sz="2000" b="1" smtClean="0">
                <a:latin typeface="Arial" panose="020B0604020202020204" pitchFamily="34" charset="0"/>
              </a:rPr>
              <a:t>:</a:t>
            </a:r>
          </a:p>
          <a:p>
            <a:pPr lvl="1" indent="-288925" eaLnBrk="1" hangingPunct="1"/>
            <a:r>
              <a:rPr lang="en-US" altLang="en-US" sz="2000" b="1" smtClean="0">
                <a:latin typeface="Arial" panose="020B0604020202020204" pitchFamily="34" charset="0"/>
              </a:rPr>
              <a:t>Senators elected every nine years.</a:t>
            </a:r>
          </a:p>
          <a:p>
            <a:pPr lvl="1" indent="-288925" eaLnBrk="1" hangingPunct="1"/>
            <a:r>
              <a:rPr lang="en-US" altLang="en-US" sz="2000" b="1" smtClean="0">
                <a:latin typeface="Arial" panose="020B0604020202020204" pitchFamily="34" charset="0"/>
              </a:rPr>
              <a:t>Very conservative body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able to block progressive legislation.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endParaRPr lang="en-US" altLang="en-US" sz="2000" b="1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96875" indent="-396875" eaLnBrk="1" hangingPunct="1">
              <a:buFont typeface="Calibri" panose="020F0502020204030204" pitchFamily="34" charset="0"/>
              <a:buChar char="*"/>
            </a:pPr>
            <a:r>
              <a:rPr lang="en-US" altLang="en-US" sz="2000" b="1" u="sng" smtClean="0">
                <a:latin typeface="Arial" panose="020B0604020202020204" pitchFamily="34" charset="0"/>
                <a:sym typeface="Wingdings" panose="05000000000000000000" pitchFamily="2" charset="2"/>
              </a:rPr>
              <a:t>The Chamber of Deputies</a:t>
            </a:r>
            <a:r>
              <a:rPr lang="en-US" altLang="en-US" sz="2000" smtClean="0"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lvl="1" indent="-288925" eaLnBrk="1" hangingPunct="1"/>
            <a:r>
              <a:rPr lang="en-US" altLang="en-US" sz="2000" b="1" smtClean="0">
                <a:latin typeface="Arial" panose="020B0604020202020204" pitchFamily="34" charset="0"/>
              </a:rPr>
              <a:t>Chosen every four years.</a:t>
            </a:r>
          </a:p>
          <a:p>
            <a:pPr lvl="1" indent="-288925" eaLnBrk="1" hangingPunct="1"/>
            <a:r>
              <a:rPr lang="en-US" altLang="en-US" sz="2000" b="1" smtClean="0">
                <a:latin typeface="Arial" panose="020B0604020202020204" pitchFamily="34" charset="0"/>
              </a:rPr>
              <a:t>600 members elected by universal male suffrage.</a:t>
            </a:r>
          </a:p>
          <a:p>
            <a:pPr lvl="1" indent="-288925" eaLnBrk="1" hangingPunct="1"/>
            <a:r>
              <a:rPr lang="en-US" altLang="en-US" sz="2000" b="1" smtClean="0">
                <a:latin typeface="Arial" panose="020B0604020202020204" pitchFamily="34" charset="0"/>
              </a:rPr>
              <a:t>There was no organized party system.</a:t>
            </a:r>
          </a:p>
          <a:p>
            <a:pPr lvl="1" indent="-288925" eaLnBrk="1" hangingPunct="1"/>
            <a:r>
              <a:rPr lang="en-US" altLang="en-US" sz="2000" b="1" smtClean="0">
                <a:latin typeface="Arial" panose="020B0604020202020204" pitchFamily="34" charset="0"/>
              </a:rPr>
              <a:t>Major political groupings in the Chamber:</a:t>
            </a:r>
          </a:p>
          <a:p>
            <a:pPr marL="1371600" lvl="2" indent="-288925" eaLnBrk="1" hangingPunct="1">
              <a:buClr>
                <a:srgbClr val="996633"/>
              </a:buClr>
              <a:buSzPct val="90000"/>
            </a:pPr>
            <a:r>
              <a:rPr lang="en-US" altLang="en-US" b="1" smtClean="0">
                <a:latin typeface="Arial" panose="020B0604020202020204" pitchFamily="34" charset="0"/>
              </a:rPr>
              <a:t>Socialists </a:t>
            </a: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 many were Marxists.</a:t>
            </a:r>
          </a:p>
          <a:p>
            <a:pPr marL="1371600" lvl="2" indent="-288925" eaLnBrk="1" hangingPunct="1">
              <a:buClr>
                <a:srgbClr val="996633"/>
              </a:buClr>
              <a:buSzPct val="90000"/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Moderate Republicans  middle class.</a:t>
            </a:r>
          </a:p>
          <a:p>
            <a:pPr marL="1371600" lvl="2" indent="-288925" eaLnBrk="1" hangingPunct="1">
              <a:buClr>
                <a:srgbClr val="996633"/>
              </a:buClr>
              <a:buSzPct val="90000"/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Radicals  anti-clerical.</a:t>
            </a:r>
          </a:p>
          <a:p>
            <a:pPr marL="1371600" lvl="2" indent="-288925" eaLnBrk="1" hangingPunct="1">
              <a:buClr>
                <a:srgbClr val="996633"/>
              </a:buClr>
              <a:buSzPct val="90000"/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Monarchists  Catholics, Bonapartists</a:t>
            </a:r>
            <a:r>
              <a:rPr lang="en-US" altLang="en-US" b="1" smtClean="0">
                <a:sym typeface="Wingdings" panose="05000000000000000000" pitchFamily="2" charset="2"/>
              </a:rPr>
              <a:t>, etc</a:t>
            </a:r>
            <a:r>
              <a:rPr lang="en-US" altLang="en-US" smtClean="0">
                <a:sym typeface="Wingdings" panose="05000000000000000000" pitchFamily="2" charset="2"/>
              </a:rPr>
              <a:t>.</a:t>
            </a:r>
            <a:endParaRPr lang="en-US" alt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14375"/>
            <a:ext cx="5791200" cy="545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Third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French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Republic:</a:t>
            </a:r>
          </a:p>
          <a:p>
            <a:pPr algn="ctr">
              <a:defRPr/>
            </a:pPr>
            <a: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Scandals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868363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1.</a:t>
            </a:r>
            <a:r>
              <a:rPr lang="en-US" altLang="en-US" sz="3600" b="1" smtClean="0"/>
              <a:t>  </a:t>
            </a:r>
            <a:r>
              <a:rPr lang="en-US" altLang="en-US" sz="3600" b="1" smtClean="0">
                <a:latin typeface="Arial" panose="020B0604020202020204" pitchFamily="34" charset="0"/>
              </a:rPr>
              <a:t>The Boulanger Affair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343400" y="1447800"/>
            <a:ext cx="3352800" cy="46482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i="1" smtClean="0">
                <a:latin typeface="Arial" panose="020B0604020202020204" pitchFamily="34" charset="0"/>
              </a:rPr>
              <a:t>Bonapartism without a Bonaparte</a:t>
            </a:r>
            <a:r>
              <a:rPr lang="en-US" altLang="en-US" sz="2600" b="1" smtClean="0">
                <a:latin typeface="Arial" panose="020B0604020202020204" pitchFamily="34" charset="0"/>
              </a:rPr>
              <a:t>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Most of the army was dominated by monarchists.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BUT, the Minister of War, </a:t>
            </a:r>
            <a:r>
              <a:rPr lang="en-US" altLang="en-US" sz="2600" b="1" smtClean="0">
                <a:solidFill>
                  <a:srgbClr val="FF0000"/>
                </a:solidFill>
                <a:latin typeface="Arial" panose="020B0604020202020204" pitchFamily="34" charset="0"/>
              </a:rPr>
              <a:t>General Georges Boulanger</a:t>
            </a:r>
            <a:r>
              <a:rPr lang="en-US" altLang="en-US" sz="2600" b="1" smtClean="0">
                <a:latin typeface="Arial" panose="020B0604020202020204" pitchFamily="34" charset="0"/>
              </a:rPr>
              <a:t>, was a republican.</a:t>
            </a:r>
          </a:p>
        </p:txBody>
      </p:sp>
      <p:pic>
        <p:nvPicPr>
          <p:cNvPr id="31748" name="Picture 4" descr="Boulangerdetail.jpg"/>
          <p:cNvPicPr>
            <a:picLocks noChangeAspect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2834"/>
          <a:stretch>
            <a:fillRect/>
          </a:stretch>
        </p:blipFill>
        <p:spPr bwMode="auto">
          <a:xfrm>
            <a:off x="1676400" y="1143000"/>
            <a:ext cx="2133600" cy="516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868363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1.</a:t>
            </a:r>
            <a:r>
              <a:rPr lang="en-US" altLang="en-US" sz="3600" b="1" smtClean="0"/>
              <a:t>  </a:t>
            </a:r>
            <a:r>
              <a:rPr lang="en-US" altLang="en-US" sz="3600" b="1" smtClean="0">
                <a:latin typeface="Arial" panose="020B0604020202020204" pitchFamily="34" charset="0"/>
              </a:rPr>
              <a:t>The Boulanger Affair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143000"/>
            <a:ext cx="5867400" cy="13716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b="1" smtClean="0">
                <a:latin typeface="Arial" panose="020B0604020202020204" pitchFamily="34" charset="0"/>
              </a:rPr>
              <a:t>Very popular with the troops </a:t>
            </a: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 the government was suspicious and removed him in 1887.</a:t>
            </a:r>
            <a:endParaRPr lang="en-US" altLang="en-US" b="1" smtClean="0">
              <a:latin typeface="Arial" panose="020B0604020202020204" pitchFamily="34" charset="0"/>
            </a:endParaRPr>
          </a:p>
        </p:txBody>
      </p:sp>
      <p:pic>
        <p:nvPicPr>
          <p:cNvPr id="32772" name="Picture 3" descr="Boulanger Affair.JPG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3352800" cy="366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868363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1.</a:t>
            </a:r>
            <a:r>
              <a:rPr lang="en-US" altLang="en-US" sz="3600" b="1" smtClean="0"/>
              <a:t>  </a:t>
            </a:r>
            <a:r>
              <a:rPr lang="en-US" altLang="en-US" sz="3600" b="1" smtClean="0">
                <a:latin typeface="Arial" panose="020B0604020202020204" pitchFamily="34" charset="0"/>
              </a:rPr>
              <a:t>The Boulanger Affair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47800"/>
            <a:ext cx="5867400" cy="48768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Now a national figure, he was the focal point of conservative opposition to the republican government.</a:t>
            </a:r>
          </a:p>
          <a:p>
            <a:pPr marL="974725" lvl="1" indent="-288925" eaLnBrk="1" hangingPunct="1"/>
            <a:r>
              <a:rPr lang="en-US" altLang="en-US" b="1" smtClean="0">
                <a:latin typeface="Arial" panose="020B0604020202020204" pitchFamily="34" charset="0"/>
              </a:rPr>
              <a:t>Was part of a plot to overthrow the Republic.</a:t>
            </a:r>
          </a:p>
          <a:p>
            <a:pPr marL="974725" lvl="1" indent="-288925" eaLnBrk="1" hangingPunct="1"/>
            <a:r>
              <a:rPr lang="en-US" altLang="en-US" b="1" smtClean="0">
                <a:latin typeface="Arial" panose="020B0604020202020204" pitchFamily="34" charset="0"/>
              </a:rPr>
              <a:t>Was summoned to trial, but he fled to Belgium where he committed suicide on the grave of his mistress.</a:t>
            </a:r>
            <a:br>
              <a:rPr lang="en-US" altLang="en-US" b="1" smtClean="0">
                <a:latin typeface="Arial" panose="020B0604020202020204" pitchFamily="34" charset="0"/>
              </a:rPr>
            </a:br>
            <a:endParaRPr lang="en-US" altLang="en-US" b="1" smtClean="0">
              <a:latin typeface="Arial" panose="020B0604020202020204" pitchFamily="34" charset="0"/>
            </a:endParaRP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b="1" smtClean="0">
                <a:latin typeface="Arial" panose="020B0604020202020204" pitchFamily="34" charset="0"/>
              </a:rPr>
              <a:t>Boulanger’s fall increased public</a:t>
            </a:r>
            <a:r>
              <a:rPr lang="en-US" altLang="en-US" smtClean="0">
                <a:latin typeface="Arial" panose="020B0604020202020204" pitchFamily="34" charset="0"/>
              </a:rPr>
              <a:t> </a:t>
            </a:r>
            <a:r>
              <a:rPr lang="en-US" altLang="en-US" b="1" smtClean="0">
                <a:latin typeface="Arial" panose="020B0604020202020204" pitchFamily="34" charset="0"/>
              </a:rPr>
              <a:t>confidence in the Republic.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1219200" y="198438"/>
            <a:ext cx="6781800" cy="1096962"/>
          </a:xfrm>
        </p:spPr>
        <p:txBody>
          <a:bodyPr/>
          <a:lstStyle/>
          <a:p>
            <a:pPr eaLnBrk="1" hangingPunct="1"/>
            <a:r>
              <a:rPr lang="en-US" altLang="en-US" sz="3300" b="1" smtClean="0"/>
              <a:t>2. </a:t>
            </a:r>
            <a:r>
              <a:rPr lang="en-US" altLang="en-US" sz="3300" b="1" smtClean="0">
                <a:latin typeface="Arial" panose="020B0604020202020204" pitchFamily="34" charset="0"/>
              </a:rPr>
              <a:t>The Panama Canal Scandal : Ferdinand de Lesseps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00200"/>
            <a:ext cx="3276600" cy="50292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</a:rPr>
              <a:t>President of the French Company that worked on the Panama Canal.</a:t>
            </a:r>
          </a:p>
          <a:p>
            <a:pPr marL="854075" lvl="1" indent="-274638" eaLnBrk="1" hangingPunct="1"/>
            <a:r>
              <a:rPr lang="en-US" altLang="en-US" sz="2000" b="1" smtClean="0">
                <a:latin typeface="Arial" panose="020B0604020202020204" pitchFamily="34" charset="0"/>
              </a:rPr>
              <a:t>Govt. officials took bribes from the company to withhold news from the public that it was in serious economic debt.</a:t>
            </a:r>
          </a:p>
          <a:p>
            <a:pPr marL="854075" lvl="1" indent="-274638" eaLnBrk="1" hangingPunct="1"/>
            <a:r>
              <a:rPr lang="en-US" altLang="en-US" sz="2000" b="1" smtClean="0">
                <a:latin typeface="Arial" panose="020B0604020202020204" pitchFamily="34" charset="0"/>
              </a:rPr>
              <a:t>One billion francs affecting 800,000 investors.</a:t>
            </a:r>
          </a:p>
        </p:txBody>
      </p:sp>
      <p:pic>
        <p:nvPicPr>
          <p:cNvPr id="34820" name="Picture 4" descr="VPLess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4765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Third French Republic Declared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248400" cy="5029200"/>
          </a:xfrm>
        </p:spPr>
        <p:txBody>
          <a:bodyPr/>
          <a:lstStyle/>
          <a:p>
            <a:pPr marL="396875" indent="-396875"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September, 1870 after 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France’s defeat at the 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Battle of Sedan.</a:t>
            </a:r>
          </a:p>
          <a:p>
            <a:pPr marL="396875" indent="-396875"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Napoleon III abdicated 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the throne.</a:t>
            </a:r>
          </a:p>
          <a:p>
            <a:pPr marL="396875" indent="-396875"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New government headed 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by </a:t>
            </a:r>
            <a:r>
              <a:rPr lang="en-US" altLang="en-US" sz="2400" b="1" smtClean="0">
                <a:solidFill>
                  <a:srgbClr val="C00000"/>
                </a:solidFill>
                <a:latin typeface="Arial" panose="020B0604020202020204" pitchFamily="34" charset="0"/>
              </a:rPr>
              <a:t>Adolphe Thiers</a:t>
            </a:r>
            <a:r>
              <a:rPr lang="en-US" altLang="en-US" sz="2400" smtClean="0">
                <a:latin typeface="Arial" panose="020B0604020202020204" pitchFamily="34" charset="0"/>
              </a:rPr>
              <a:t>.</a:t>
            </a:r>
            <a:endParaRPr lang="en-US" altLang="en-US" sz="240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854075" lvl="2" indent="-228600" eaLnBrk="1" hangingPunct="1">
              <a:buClr>
                <a:srgbClr val="C00000"/>
              </a:buClr>
              <a:buSzTx/>
              <a:buFont typeface="Wingdings" pitchFamily="2" charset="2"/>
              <a:buChar char="§"/>
            </a:pPr>
            <a:r>
              <a:rPr lang="en-US" altLang="en-US" sz="1900" b="1" smtClean="0">
                <a:latin typeface="Arial" panose="020B0604020202020204" pitchFamily="34" charset="0"/>
              </a:rPr>
              <a:t>This new government continued the fight against the Germans who laid siege to Paris.</a:t>
            </a:r>
          </a:p>
          <a:p>
            <a:pPr marL="854075" lvl="2" indent="-228600" eaLnBrk="1" hangingPunct="1">
              <a:buClr>
                <a:srgbClr val="C00000"/>
              </a:buClr>
              <a:buSzTx/>
              <a:buFont typeface="Wingdings" pitchFamily="2" charset="2"/>
              <a:buChar char="§"/>
            </a:pPr>
            <a:r>
              <a:rPr lang="en-US" altLang="en-US" sz="1900" b="1" smtClean="0">
                <a:latin typeface="Arial" panose="020B0604020202020204" pitchFamily="34" charset="0"/>
              </a:rPr>
              <a:t>To defend Paris, a National Guard was raised numbering over 350,000</a:t>
            </a:r>
            <a:r>
              <a:rPr lang="en-US" altLang="en-US" sz="1900" smtClean="0">
                <a:latin typeface="Arial" panose="020B0604020202020204" pitchFamily="34" charset="0"/>
              </a:rPr>
              <a:t>.</a:t>
            </a:r>
          </a:p>
          <a:p>
            <a:pPr marL="396875" indent="-396875"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France surrendered in February, 1871 after 40,000 Parisians died.</a:t>
            </a:r>
          </a:p>
          <a:p>
            <a:pPr marL="396875" indent="-396875" eaLnBrk="1" hangingPunct="1">
              <a:buSzTx/>
            </a:pPr>
            <a:endParaRPr lang="en-US" altLang="en-US" sz="2400" smtClean="0">
              <a:latin typeface="Arial" panose="020B0604020202020204" pitchFamily="34" charset="0"/>
            </a:endParaRPr>
          </a:p>
        </p:txBody>
      </p:sp>
      <p:pic>
        <p:nvPicPr>
          <p:cNvPr id="4" name="Picture 3" descr="Adolphe Theirs-1.jpg"/>
          <p:cNvPicPr>
            <a:picLocks noChangeAspect="1"/>
          </p:cNvPicPr>
          <p:nvPr/>
        </p:nvPicPr>
        <p:blipFill>
          <a:blip r:embed="rId3">
            <a:lum bright="20000" contrast="10000"/>
          </a:blip>
          <a:srcRect l="16000" r="4000"/>
          <a:stretch>
            <a:fillRect/>
          </a:stretch>
        </p:blipFill>
        <p:spPr>
          <a:xfrm>
            <a:off x="6019800" y="1700213"/>
            <a:ext cx="1430338" cy="223678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1219200" y="198438"/>
            <a:ext cx="6781800" cy="1096962"/>
          </a:xfrm>
        </p:spPr>
        <p:txBody>
          <a:bodyPr/>
          <a:lstStyle/>
          <a:p>
            <a:pPr eaLnBrk="1" hangingPunct="1"/>
            <a:r>
              <a:rPr lang="en-US" altLang="en-US" sz="3300" b="1" smtClean="0"/>
              <a:t>2. </a:t>
            </a:r>
            <a:r>
              <a:rPr lang="en-US" altLang="en-US" sz="3300" b="1" smtClean="0">
                <a:latin typeface="Arial" panose="020B0604020202020204" pitchFamily="34" charset="0"/>
              </a:rPr>
              <a:t>The Panama Canal Scandal : Ferdinand de Lesseps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00200"/>
            <a:ext cx="5943600" cy="50292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smtClean="0">
                <a:latin typeface="Arial" panose="020B0604020202020204" pitchFamily="34" charset="0"/>
              </a:rPr>
              <a:t>All but one of the accused went unpunished due to lack of evidence.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smtClean="0">
                <a:latin typeface="Arial" panose="020B0604020202020204" pitchFamily="34" charset="0"/>
              </a:rPr>
              <a:t>Anti-Semitism:</a:t>
            </a:r>
          </a:p>
          <a:p>
            <a:pPr marL="854075" lvl="1" indent="-274638" eaLnBrk="1" hangingPunct="1"/>
            <a:r>
              <a:rPr lang="en-US" altLang="en-US" b="1" smtClean="0">
                <a:latin typeface="Arial" panose="020B0604020202020204" pitchFamily="34" charset="0"/>
              </a:rPr>
              <a:t>Two German Jews were also </a:t>
            </a:r>
            <a:br>
              <a:rPr lang="en-US" altLang="en-US" b="1" smtClean="0">
                <a:latin typeface="Arial" panose="020B0604020202020204" pitchFamily="34" charset="0"/>
              </a:rPr>
            </a:br>
            <a:r>
              <a:rPr lang="en-US" altLang="en-US" b="1" smtClean="0">
                <a:latin typeface="Arial" panose="020B0604020202020204" pitchFamily="34" charset="0"/>
              </a:rPr>
              <a:t>involved </a:t>
            </a: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 they received the most press coverage.</a:t>
            </a: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sz="2600" u="sng" smtClean="0">
                <a:latin typeface="Arial" panose="020B0604020202020204" pitchFamily="34" charset="0"/>
              </a:rPr>
              <a:t>Results</a:t>
            </a:r>
            <a:r>
              <a:rPr lang="en-US" altLang="en-US" sz="2600" smtClean="0">
                <a:latin typeface="Arial" panose="020B0604020202020204" pitchFamily="34" charset="0"/>
              </a:rPr>
              <a:t>:</a:t>
            </a:r>
          </a:p>
          <a:p>
            <a:pPr marL="854075" lvl="1" indent="-274638" eaLnBrk="1" hangingPunct="1"/>
            <a:r>
              <a:rPr lang="en-US" altLang="en-US" b="1" smtClean="0">
                <a:latin typeface="Arial" panose="020B0604020202020204" pitchFamily="34" charset="0"/>
              </a:rPr>
              <a:t>The scandal proved to the public that the Republic was corrupt.</a:t>
            </a:r>
          </a:p>
          <a:p>
            <a:pPr marL="854075" lvl="1" indent="-274638" eaLnBrk="1" hangingPunct="1"/>
            <a:r>
              <a:rPr lang="en-US" altLang="en-US" b="1" smtClean="0">
                <a:latin typeface="Arial" panose="020B0604020202020204" pitchFamily="34" charset="0"/>
              </a:rPr>
              <a:t>It created a climate of anti-Semitism that would increase in time</a:t>
            </a:r>
            <a:r>
              <a:rPr lang="en-US" altLang="en-US" smtClean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792163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Arial" panose="020B0604020202020204" pitchFamily="34" charset="0"/>
              </a:rPr>
              <a:t>3.</a:t>
            </a:r>
            <a:r>
              <a:rPr lang="en-US" altLang="en-US" sz="3600" b="1" smtClean="0">
                <a:latin typeface="Arial" panose="020B0604020202020204" pitchFamily="34" charset="0"/>
              </a:rPr>
              <a:t>  The Dreyfus Affair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295400"/>
            <a:ext cx="6248400" cy="54102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Algerian" panose="04020705040A02060702" pitchFamily="82" charset="0"/>
              <a:buChar char="*"/>
            </a:pPr>
            <a:r>
              <a:rPr lang="en-US" altLang="en-US" b="1" smtClean="0">
                <a:latin typeface="Arial" panose="020B0604020202020204" pitchFamily="34" charset="0"/>
              </a:rPr>
              <a:t>In 1894 a list of French military documents [called a </a:t>
            </a:r>
            <a:r>
              <a:rPr lang="en-US" altLang="en-US" b="1" i="1" smtClean="0">
                <a:latin typeface="Arial" panose="020B0604020202020204" pitchFamily="34" charset="0"/>
              </a:rPr>
              <a:t>bordereau</a:t>
            </a:r>
            <a:r>
              <a:rPr lang="en-US" altLang="en-US" b="1" smtClean="0">
                <a:latin typeface="Arial" panose="020B0604020202020204" pitchFamily="34" charset="0"/>
              </a:rPr>
              <a:t>] were found in the waste basket of the German Embassy in Paris.</a:t>
            </a:r>
            <a:br>
              <a:rPr lang="en-US" altLang="en-US" b="1" smtClean="0">
                <a:latin typeface="Arial" panose="020B0604020202020204" pitchFamily="34" charset="0"/>
              </a:rPr>
            </a:br>
            <a:endParaRPr lang="en-US" altLang="en-US" b="1" smtClean="0">
              <a:latin typeface="Arial" panose="020B0604020202020204" pitchFamily="34" charset="0"/>
            </a:endParaRP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Algerian" panose="04020705040A02060702" pitchFamily="82" charset="0"/>
              <a:buChar char="*"/>
            </a:pPr>
            <a:r>
              <a:rPr lang="en-US" altLang="en-US" b="1" smtClean="0">
                <a:latin typeface="Arial" panose="020B0604020202020204" pitchFamily="34" charset="0"/>
              </a:rPr>
              <a:t>French counter-intelligence suspected </a:t>
            </a: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</a:rPr>
              <a:t>Captain Alfred Dreyfus</a:t>
            </a:r>
            <a:r>
              <a:rPr lang="en-US" altLang="en-US" b="1" smtClean="0">
                <a:latin typeface="Arial" panose="020B0604020202020204" pitchFamily="34" charset="0"/>
              </a:rPr>
              <a:t>, </a:t>
            </a:r>
            <a:br>
              <a:rPr lang="en-US" altLang="en-US" b="1" smtClean="0">
                <a:latin typeface="Arial" panose="020B0604020202020204" pitchFamily="34" charset="0"/>
              </a:rPr>
            </a:br>
            <a:r>
              <a:rPr lang="en-US" altLang="en-US" b="1" smtClean="0">
                <a:latin typeface="Arial" panose="020B0604020202020204" pitchFamily="34" charset="0"/>
              </a:rPr>
              <a:t>from a wealthy Alsatian </a:t>
            </a:r>
            <a:br>
              <a:rPr lang="en-US" altLang="en-US" b="1" smtClean="0">
                <a:latin typeface="Arial" panose="020B0604020202020204" pitchFamily="34" charset="0"/>
              </a:rPr>
            </a:br>
            <a:r>
              <a:rPr lang="en-US" altLang="en-US" b="1" smtClean="0">
                <a:latin typeface="Arial" panose="020B0604020202020204" pitchFamily="34" charset="0"/>
              </a:rPr>
              <a:t>Jewish family </a:t>
            </a: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 he was </a:t>
            </a:r>
            <a:b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one of the few Jews on </a:t>
            </a:r>
            <a:b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the General Staff.</a:t>
            </a:r>
            <a:endParaRPr lang="en-US" altLang="en-US" b="1" smtClean="0">
              <a:latin typeface="Arial" panose="020B0604020202020204" pitchFamily="34" charset="0"/>
            </a:endParaRPr>
          </a:p>
        </p:txBody>
      </p:sp>
      <p:pic>
        <p:nvPicPr>
          <p:cNvPr id="36868" name="Picture 3" descr="A-Dreyf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724" r="4823"/>
          <a:stretch>
            <a:fillRect/>
          </a:stretch>
        </p:blipFill>
        <p:spPr bwMode="auto">
          <a:xfrm>
            <a:off x="5943600" y="4267200"/>
            <a:ext cx="1971675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7620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Arial" panose="020B0604020202020204" pitchFamily="34" charset="0"/>
              </a:rPr>
              <a:t>3.</a:t>
            </a:r>
            <a:r>
              <a:rPr lang="en-US" altLang="en-US" sz="3600" b="1" smtClean="0">
                <a:latin typeface="Arial" panose="020B0604020202020204" pitchFamily="34" charset="0"/>
              </a:rPr>
              <a:t>  The Dreyfus Affair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524000"/>
            <a:ext cx="5943600" cy="45720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Dreyfus was tried, convicted of treason, and sent to Devil’s Island in French Guiana.</a:t>
            </a:r>
            <a:br>
              <a:rPr lang="en-US" altLang="en-US" sz="2600" b="1" smtClean="0">
                <a:latin typeface="Arial" panose="020B0604020202020204" pitchFamily="34" charset="0"/>
              </a:rPr>
            </a:br>
            <a:endParaRPr lang="en-US" altLang="en-US" sz="2600" b="1" smtClean="0">
              <a:latin typeface="Arial" panose="020B0604020202020204" pitchFamily="34" charset="0"/>
            </a:endParaRP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The real culprit was a Major Esterhazy, whose handwriting was the same as that on the </a:t>
            </a:r>
            <a:r>
              <a:rPr lang="en-US" altLang="en-US" sz="2600" b="1" i="1" smtClean="0">
                <a:latin typeface="Arial" panose="020B0604020202020204" pitchFamily="34" charset="0"/>
              </a:rPr>
              <a:t>bordereau</a:t>
            </a:r>
            <a:r>
              <a:rPr lang="en-US" altLang="en-US" sz="2600" b="1" smtClean="0">
                <a:latin typeface="Arial" panose="020B0604020202020204" pitchFamily="34" charset="0"/>
              </a:rPr>
              <a:t>.</a:t>
            </a:r>
          </a:p>
          <a:p>
            <a:pPr marL="1036638" lvl="1" indent="-290513" eaLnBrk="1" hangingPunct="1"/>
            <a:r>
              <a:rPr lang="en-US" altLang="en-US" sz="2300" b="1" smtClean="0">
                <a:latin typeface="Arial" panose="020B0604020202020204" pitchFamily="34" charset="0"/>
              </a:rPr>
              <a:t>The government tried him and found him not guilty in two days.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Devils Island</a:t>
            </a:r>
            <a:r>
              <a:rPr lang="en-US" altLang="en-US" smtClean="0"/>
              <a:t> </a:t>
            </a:r>
          </a:p>
        </p:txBody>
      </p:sp>
      <p:sp>
        <p:nvSpPr>
          <p:cNvPr id="187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7397" name="Picture 5" descr="devils-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4267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9" name="Picture 7" descr="devils_island_aerial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733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6858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Arial" panose="020B0604020202020204" pitchFamily="34" charset="0"/>
              </a:rPr>
              <a:t>3.</a:t>
            </a:r>
            <a:r>
              <a:rPr lang="en-US" altLang="en-US" sz="3600" b="1" smtClean="0">
                <a:latin typeface="Arial" panose="020B0604020202020204" pitchFamily="34" charset="0"/>
              </a:rPr>
              <a:t>  The Dreyfus Affair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114800" y="1219200"/>
            <a:ext cx="3657600" cy="5334000"/>
          </a:xfrm>
        </p:spPr>
        <p:txBody>
          <a:bodyPr/>
          <a:lstStyle/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sz="2400" smtClean="0">
                <a:latin typeface="Arial" panose="020B0604020202020204" pitchFamily="34" charset="0"/>
              </a:rPr>
              <a:t>A famous author, </a:t>
            </a:r>
            <a:r>
              <a:rPr lang="en-US" altLang="en-US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Emile Zola</a:t>
            </a:r>
            <a:r>
              <a:rPr lang="en-US" altLang="en-US" sz="2400" smtClean="0">
                <a:latin typeface="Arial" panose="020B0604020202020204" pitchFamily="34" charset="0"/>
              </a:rPr>
              <a:t>, published an open letter called </a:t>
            </a:r>
            <a:r>
              <a:rPr lang="en-US" altLang="en-US" sz="2400" b="1" i="1" smtClean="0">
                <a:solidFill>
                  <a:srgbClr val="FF0000"/>
                </a:solidFill>
                <a:latin typeface="Arial" panose="020B0604020202020204" pitchFamily="34" charset="0"/>
              </a:rPr>
              <a:t>J’Accuse!</a:t>
            </a:r>
            <a:r>
              <a:rPr lang="en-US" altLang="en-US" sz="2400" i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marL="1036638" lvl="1" indent="-290513" eaLnBrk="1" hangingPunct="1"/>
            <a:r>
              <a:rPr lang="en-US" altLang="en-US" sz="2000" b="1" smtClean="0">
                <a:latin typeface="Arial" panose="020B0604020202020204" pitchFamily="34" charset="0"/>
              </a:rPr>
              <a:t>He accused the army of a mistrial and cover-up.</a:t>
            </a:r>
          </a:p>
          <a:p>
            <a:pPr marL="1036638" lvl="1" indent="-290513" eaLnBrk="1" hangingPunct="1"/>
            <a:r>
              <a:rPr lang="en-US" altLang="en-US" sz="2000" b="1" smtClean="0">
                <a:latin typeface="Arial" panose="020B0604020202020204" pitchFamily="34" charset="0"/>
              </a:rPr>
              <a:t>The government prosecuted him for libel.</a:t>
            </a:r>
          </a:p>
          <a:p>
            <a:pPr marL="1036638" lvl="1" indent="-290513" eaLnBrk="1" hangingPunct="1"/>
            <a:r>
              <a:rPr lang="en-US" altLang="en-US" sz="2000" b="1" smtClean="0">
                <a:latin typeface="Arial" panose="020B0604020202020204" pitchFamily="34" charset="0"/>
              </a:rPr>
              <a:t>Found him guilty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sentenced to a year in prison.</a:t>
            </a:r>
            <a:endParaRPr lang="en-US" altLang="en-US" sz="2000" b="1" smtClean="0">
              <a:latin typeface="Arial" panose="020B0604020202020204" pitchFamily="34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"/>
          <a:stretch>
            <a:fillRect/>
          </a:stretch>
        </p:blipFill>
        <p:spPr bwMode="auto">
          <a:xfrm>
            <a:off x="1905000" y="1295400"/>
            <a:ext cx="1981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4" descr="J_accuse.jpg"/>
          <p:cNvPicPr>
            <a:picLocks noChangeAspect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63"/>
          <a:stretch>
            <a:fillRect/>
          </a:stretch>
        </p:blipFill>
        <p:spPr bwMode="auto">
          <a:xfrm>
            <a:off x="1676400" y="4419600"/>
            <a:ext cx="29273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1295400" y="381000"/>
            <a:ext cx="6553200" cy="685800"/>
          </a:xfrm>
        </p:spPr>
        <p:txBody>
          <a:bodyPr/>
          <a:lstStyle/>
          <a:p>
            <a:pPr eaLnBrk="1" hangingPunct="1"/>
            <a:r>
              <a:rPr lang="en-US" altLang="en-US" sz="4800" b="1" i="1" smtClean="0">
                <a:latin typeface="Arial" panose="020B0604020202020204" pitchFamily="34" charset="0"/>
              </a:rPr>
              <a:t>J’Accuse!</a:t>
            </a:r>
            <a:endParaRPr lang="en-US" altLang="en-US" sz="3600" b="1" i="1" smtClean="0">
              <a:latin typeface="Arial" panose="020B0604020202020204" pitchFamily="34" charset="0"/>
            </a:endParaRPr>
          </a:p>
        </p:txBody>
      </p:sp>
      <p:pic>
        <p:nvPicPr>
          <p:cNvPr id="39939" name="Picture 5" descr="cartoon-J_accuse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72200" cy="357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5334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Arial" panose="020B0604020202020204" pitchFamily="34" charset="0"/>
              </a:rPr>
              <a:t>3.</a:t>
            </a:r>
            <a:r>
              <a:rPr lang="en-US" altLang="en-US" sz="3600" b="1" smtClean="0">
                <a:latin typeface="Arial" panose="020B0604020202020204" pitchFamily="34" charset="0"/>
              </a:rPr>
              <a:t>  The Dreyfus Affair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4648200" y="1219200"/>
            <a:ext cx="1905000" cy="16002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571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Dreyfusards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67000" y="1219200"/>
            <a:ext cx="1905000" cy="1600200"/>
          </a:xfrm>
          <a:prstGeom prst="rightArrow">
            <a:avLst/>
          </a:prstGeom>
          <a:solidFill>
            <a:srgbClr val="004376"/>
          </a:solidFill>
          <a:scene3d>
            <a:camera prst="orthographicFront"/>
            <a:lightRig rig="threePt" dir="t"/>
          </a:scene3d>
          <a:sp3d>
            <a:bevelT w="5715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Anti-</a:t>
            </a: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Dreyfusards</a:t>
            </a:r>
          </a:p>
        </p:txBody>
      </p:sp>
      <p:sp>
        <p:nvSpPr>
          <p:cNvPr id="40969" name="Content Placeholder 2"/>
          <p:cNvSpPr>
            <a:spLocks noGrp="1"/>
          </p:cNvSpPr>
          <p:nvPr>
            <p:ph idx="4294967295"/>
          </p:nvPr>
        </p:nvSpPr>
        <p:spPr>
          <a:xfrm>
            <a:off x="1676400" y="3124200"/>
            <a:ext cx="5867400" cy="33528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  <a:sym typeface="Wingdings" panose="05000000000000000000" pitchFamily="2" charset="2"/>
              </a:rPr>
              <a:t>Public opinion was divided  it reflected the divisions in Fr. society.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altLang="en-US" sz="23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Dreyfusards</a:t>
            </a:r>
            <a:r>
              <a:rPr lang="en-US" altLang="en-US" sz="2300" b="1" smtClean="0">
                <a:latin typeface="Arial" panose="020B0604020202020204" pitchFamily="34" charset="0"/>
                <a:sym typeface="Wingdings" panose="05000000000000000000" pitchFamily="2" charset="2"/>
              </a:rPr>
              <a:t> were anti-clericals, intellectuals, free masons, &amp; socialists.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  <a:sym typeface="Wingdings" panose="05000000000000000000" pitchFamily="2" charset="2"/>
              </a:rPr>
              <a:t>For </a:t>
            </a:r>
            <a:r>
              <a:rPr lang="en-US" altLang="en-US" sz="23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Anti-Dreyfusards</a:t>
            </a:r>
            <a:r>
              <a:rPr lang="en-US" altLang="en-US" sz="2300" b="1" smtClean="0">
                <a:latin typeface="Arial" panose="020B0604020202020204" pitchFamily="34" charset="0"/>
                <a:sym typeface="Wingdings" panose="05000000000000000000" pitchFamily="2" charset="2"/>
              </a:rPr>
              <a:t>, the honor of the army was more important than Dreyfus’ guilt or innocence.</a:t>
            </a:r>
          </a:p>
          <a:p>
            <a:pPr lvl="1" indent="-228600" eaLnBrk="1" hangingPunct="1"/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Were army supporters, monarchists, &amp; Catholics.</a:t>
            </a:r>
            <a:endParaRPr lang="en-US" altLang="en-US" sz="20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1295400" y="304800"/>
            <a:ext cx="6553200" cy="6858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rial" panose="020B0604020202020204" pitchFamily="34" charset="0"/>
              </a:rPr>
              <a:t>Dreyfus, the Traitor!</a:t>
            </a:r>
            <a:endParaRPr lang="en-US" altLang="en-US" sz="2800" b="1" smtClean="0">
              <a:latin typeface="Arial" panose="020B0604020202020204" pitchFamily="34" charset="0"/>
            </a:endParaRPr>
          </a:p>
        </p:txBody>
      </p:sp>
      <p:pic>
        <p:nvPicPr>
          <p:cNvPr id="41987" name="Picture 3" descr="Dreyfus as traitor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657600" cy="498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7620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Arial" panose="020B0604020202020204" pitchFamily="34" charset="0"/>
              </a:rPr>
              <a:t>3.</a:t>
            </a:r>
            <a:r>
              <a:rPr lang="en-US" altLang="en-US" sz="3600" b="1" smtClean="0">
                <a:latin typeface="Arial" panose="020B0604020202020204" pitchFamily="34" charset="0"/>
              </a:rPr>
              <a:t>  The Dreyfus Affair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295400"/>
            <a:ext cx="5715000" cy="51816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Dreyfus finally got a new trial in 1899.</a:t>
            </a:r>
            <a:b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endParaRPr lang="en-US" altLang="en-US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He was brought back from Devil’s Island </a:t>
            </a:r>
            <a:r>
              <a:rPr lang="en-US" altLang="en-US" i="1" smtClean="0">
                <a:latin typeface="Arial" panose="020B0604020202020204" pitchFamily="34" charset="0"/>
                <a:sym typeface="Wingdings" panose="05000000000000000000" pitchFamily="2" charset="2"/>
              </a:rPr>
              <a:t>white-haired and broken</a:t>
            </a: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endParaRPr lang="en-US" altLang="en-US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u="sng" smtClean="0">
                <a:latin typeface="Arial" panose="020B0604020202020204" pitchFamily="34" charset="0"/>
              </a:rPr>
              <a:t>Results</a:t>
            </a:r>
            <a:r>
              <a:rPr lang="en-US" altLang="en-US" smtClean="0">
                <a:latin typeface="Arial" panose="020B0604020202020204" pitchFamily="34" charset="0"/>
              </a:rPr>
              <a:t>:</a:t>
            </a:r>
          </a:p>
          <a:p>
            <a:pPr lvl="1" indent="-228600" eaLnBrk="1" hangingPunct="1"/>
            <a:r>
              <a:rPr lang="en-US" altLang="en-US" sz="2100" b="1" smtClean="0">
                <a:latin typeface="Arial" panose="020B0604020202020204" pitchFamily="34" charset="0"/>
              </a:rPr>
              <a:t>Found guilty again, BUT with extenuating circumstances.</a:t>
            </a:r>
          </a:p>
          <a:p>
            <a:pPr lvl="1" indent="-228600" eaLnBrk="1" hangingPunct="1"/>
            <a:r>
              <a:rPr lang="en-US" altLang="en-US" sz="2100" b="1" smtClean="0">
                <a:latin typeface="Arial" panose="020B0604020202020204" pitchFamily="34" charset="0"/>
              </a:rPr>
              <a:t>Was given a presidential pardon.</a:t>
            </a:r>
          </a:p>
          <a:p>
            <a:pPr lvl="1" indent="-228600" eaLnBrk="1" hangingPunct="1"/>
            <a:r>
              <a:rPr lang="en-US" altLang="en-US" sz="2100" b="1" smtClean="0">
                <a:latin typeface="Arial" panose="020B0604020202020204" pitchFamily="34" charset="0"/>
              </a:rPr>
              <a:t>Exonerated completely in 1906.</a:t>
            </a:r>
          </a:p>
          <a:p>
            <a:pPr lvl="1" indent="-228600" eaLnBrk="1" hangingPunct="1"/>
            <a:r>
              <a:rPr lang="en-US" altLang="en-US" sz="2100" b="1" smtClean="0">
                <a:latin typeface="Arial" panose="020B0604020202020204" pitchFamily="34" charset="0"/>
              </a:rPr>
              <a:t>Served honorably in World War I.</a:t>
            </a:r>
          </a:p>
          <a:p>
            <a:pPr lvl="1" indent="-228600" eaLnBrk="1" hangingPunct="1"/>
            <a:r>
              <a:rPr lang="en-US" altLang="en-US" sz="2100" b="1" smtClean="0">
                <a:latin typeface="Arial" panose="020B0604020202020204" pitchFamily="34" charset="0"/>
              </a:rPr>
              <a:t>Died in 1935.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629400" cy="8382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rial" panose="020B0604020202020204" pitchFamily="34" charset="0"/>
              </a:rPr>
              <a:t>The Zionist Movement</a:t>
            </a:r>
            <a:endParaRPr lang="en-US" altLang="en-US" sz="2800" b="1" smtClean="0">
              <a:latin typeface="Arial" panose="020B0604020202020204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9184"/>
          <a:stretch>
            <a:fillRect/>
          </a:stretch>
        </p:blipFill>
        <p:spPr bwMode="auto">
          <a:xfrm>
            <a:off x="1524000" y="1477963"/>
            <a:ext cx="2614613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1447800" y="4678363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Theodore Herzl</a:t>
            </a:r>
            <a:br>
              <a:rPr lang="en-US" altLang="en-US" sz="2000" b="1"/>
            </a:br>
            <a:r>
              <a:rPr lang="en-US" altLang="en-US" sz="2000" b="1"/>
              <a:t>[1860-1904]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343400" y="1325563"/>
            <a:ext cx="35052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marL="396875" indent="-396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7A6"/>
              </a:buClr>
              <a:buSzPct val="100000"/>
              <a:buFont typeface="Calibri" panose="020F0502020204030204" pitchFamily="34" charset="0"/>
              <a:buChar char="*"/>
            </a:pPr>
            <a:r>
              <a:rPr lang="en-US" altLang="en-US" sz="2300"/>
              <a:t>Was motivated by the Dreyfus trial to write the book, </a:t>
            </a:r>
            <a:r>
              <a:rPr lang="en-US" altLang="en-US" sz="2300" b="1" i="1">
                <a:solidFill>
                  <a:srgbClr val="FF0000"/>
                </a:solidFill>
              </a:rPr>
              <a:t>Der Judenstaat</a:t>
            </a:r>
            <a:r>
              <a:rPr lang="en-US" altLang="en-US" sz="2300"/>
              <a:t>, or</a:t>
            </a:r>
            <a:br>
              <a:rPr lang="en-US" altLang="en-US" sz="2300"/>
            </a:br>
            <a:r>
              <a:rPr lang="en-US" altLang="en-US" sz="2300" b="1" i="1">
                <a:solidFill>
                  <a:srgbClr val="FF0000"/>
                </a:solidFill>
              </a:rPr>
              <a:t>The Jewish State</a:t>
            </a:r>
            <a:r>
              <a:rPr lang="en-US" altLang="en-US" sz="2300">
                <a:solidFill>
                  <a:srgbClr val="FF0000"/>
                </a:solidFill>
              </a:rPr>
              <a:t> </a:t>
            </a:r>
            <a:r>
              <a:rPr lang="en-US" altLang="en-US" sz="2300"/>
              <a:t>in 1896.</a:t>
            </a:r>
            <a:br>
              <a:rPr lang="en-US" altLang="en-US" sz="2300"/>
            </a:br>
            <a:endParaRPr lang="en-US" altLang="en-US" sz="2300"/>
          </a:p>
          <a:p>
            <a:pPr eaLnBrk="1" hangingPunct="1">
              <a:buClr>
                <a:srgbClr val="0037A6"/>
              </a:buClr>
              <a:buSzPct val="100000"/>
              <a:buFont typeface="Calibri" panose="020F0502020204030204" pitchFamily="34" charset="0"/>
              <a:buChar char="*"/>
            </a:pPr>
            <a:r>
              <a:rPr lang="en-US" altLang="en-US" sz="2300"/>
              <a:t>Creates the First Zionist Congress in Basel, Switzerland.</a:t>
            </a:r>
            <a:br>
              <a:rPr lang="en-US" altLang="en-US" sz="2300"/>
            </a:br>
            <a:endParaRPr lang="en-US" altLang="en-US" sz="2300"/>
          </a:p>
          <a:p>
            <a:pPr eaLnBrk="1" hangingPunct="1">
              <a:buClr>
                <a:srgbClr val="0037A6"/>
              </a:buClr>
              <a:buSzPct val="100000"/>
              <a:buFont typeface="Calibri" panose="020F0502020204030204" pitchFamily="34" charset="0"/>
              <a:buChar char="*"/>
            </a:pPr>
            <a:r>
              <a:rPr lang="en-US" altLang="en-US" sz="2300" b="1">
                <a:solidFill>
                  <a:srgbClr val="FF0000"/>
                </a:solidFill>
              </a:rPr>
              <a:t>“Father of Modern Zionism.”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7921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Third French Republic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6324600" cy="5791200"/>
          </a:xfrm>
        </p:spPr>
        <p:txBody>
          <a:bodyPr/>
          <a:lstStyle/>
          <a:p>
            <a:pPr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Thiers’ government was seen as:</a:t>
            </a:r>
          </a:p>
          <a:p>
            <a:pPr lvl="1" indent="-220663" eaLnBrk="1" hangingPunct="1"/>
            <a:r>
              <a:rPr lang="en-US" altLang="en-US" sz="2000" b="1" smtClean="0">
                <a:latin typeface="Arial" panose="020B0604020202020204" pitchFamily="34" charset="0"/>
              </a:rPr>
              <a:t>Too conservative.</a:t>
            </a:r>
          </a:p>
          <a:p>
            <a:pPr lvl="1" indent="-220663" eaLnBrk="1" hangingPunct="1"/>
            <a:r>
              <a:rPr lang="en-US" altLang="en-US" sz="2000" b="1" smtClean="0">
                <a:latin typeface="Arial" panose="020B0604020202020204" pitchFamily="34" charset="0"/>
              </a:rPr>
              <a:t>Too royalist.</a:t>
            </a:r>
          </a:p>
          <a:p>
            <a:pPr lvl="1" indent="-220663" eaLnBrk="1" hangingPunct="1"/>
            <a:r>
              <a:rPr lang="en-US" altLang="en-US" sz="2000" b="1" smtClean="0">
                <a:latin typeface="Arial" panose="020B0604020202020204" pitchFamily="34" charset="0"/>
              </a:rPr>
              <a:t>Too ready to accept a humiliating peace with Prussia.</a:t>
            </a:r>
            <a:br>
              <a:rPr lang="en-US" altLang="en-US" sz="2000" b="1" smtClean="0">
                <a:latin typeface="Arial" panose="020B0604020202020204" pitchFamily="34" charset="0"/>
              </a:rPr>
            </a:br>
            <a:endParaRPr lang="en-US" altLang="en-US" sz="2000" b="1" smtClean="0">
              <a:latin typeface="Arial" panose="020B0604020202020204" pitchFamily="34" charset="0"/>
            </a:endParaRPr>
          </a:p>
          <a:p>
            <a:pPr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Prussian troops marched into Paris in March, 1871.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endParaRPr lang="en-US" altLang="en-US" sz="2400" smtClean="0">
              <a:latin typeface="Arial" panose="020B0604020202020204" pitchFamily="34" charset="0"/>
            </a:endParaRPr>
          </a:p>
          <a:p>
            <a:pPr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The French government established itself at Versailles, NOT in Paris.</a:t>
            </a:r>
          </a:p>
          <a:p>
            <a:pPr lvl="1" indent="-220663" eaLnBrk="1" hangingPunct="1"/>
            <a:r>
              <a:rPr lang="en-US" altLang="en-US" sz="2100" b="1" smtClean="0">
                <a:latin typeface="Arial" panose="020B0604020202020204" pitchFamily="34" charset="0"/>
              </a:rPr>
              <a:t>Parisians were angered by this.</a:t>
            </a:r>
          </a:p>
          <a:p>
            <a:pPr lvl="1" indent="-220663" eaLnBrk="1" hangingPunct="1"/>
            <a:r>
              <a:rPr lang="en-US" altLang="en-US" sz="2100" b="1" smtClean="0">
                <a:latin typeface="Arial" panose="020B0604020202020204" pitchFamily="34" charset="0"/>
              </a:rPr>
              <a:t>They opposed the policies of this new government.</a:t>
            </a:r>
          </a:p>
          <a:p>
            <a:pPr lvl="1" indent="-220663" eaLnBrk="1" hangingPunct="1"/>
            <a:r>
              <a:rPr lang="en-US" altLang="en-US" sz="2100" b="1" smtClean="0">
                <a:latin typeface="Arial" panose="020B0604020202020204" pitchFamily="34" charset="0"/>
              </a:rPr>
              <a:t>It attempted to restore order in Paris</a:t>
            </a:r>
            <a:r>
              <a:rPr lang="en-US" altLang="en-US" sz="2100" b="1" smtClean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868362"/>
          </a:xfrm>
        </p:spPr>
        <p:txBody>
          <a:bodyPr/>
          <a:lstStyle/>
          <a:p>
            <a:pPr eaLnBrk="1" hangingPunct="1"/>
            <a:r>
              <a:rPr lang="en-US" altLang="en-US" sz="3400" b="1" smtClean="0">
                <a:latin typeface="Arial" panose="020B0604020202020204" pitchFamily="34" charset="0"/>
              </a:rPr>
              <a:t>New Wave of Anti-Catholicism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143000"/>
            <a:ext cx="6019800" cy="5486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smtClean="0">
                <a:latin typeface="Arial" panose="020B0604020202020204" pitchFamily="34" charset="0"/>
              </a:rPr>
              <a:t>The anti-clerical, republican left took power in the National Assembly in 1879.</a:t>
            </a:r>
          </a:p>
          <a:p>
            <a:pPr marL="974725" lvl="1" indent="-288925" eaLnBrk="1" hangingPunct="1"/>
            <a:r>
              <a:rPr lang="en-US" altLang="en-US" sz="2300" smtClean="0">
                <a:latin typeface="Arial" panose="020B0604020202020204" pitchFamily="34" charset="0"/>
              </a:rPr>
              <a:t>This anti-Catholicism was a remnant of the French Revolution.</a:t>
            </a:r>
          </a:p>
          <a:p>
            <a:pPr marL="974725" lvl="1" indent="-288925" eaLnBrk="1" hangingPunct="1"/>
            <a:r>
              <a:rPr lang="en-US" altLang="en-US" sz="2300" smtClean="0">
                <a:latin typeface="Arial" panose="020B0604020202020204" pitchFamily="34" charset="0"/>
              </a:rPr>
              <a:t>They stayed in power until 1914.</a:t>
            </a: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sz="2600" b="1" smtClean="0">
                <a:solidFill>
                  <a:srgbClr val="FF0000"/>
                </a:solidFill>
                <a:latin typeface="Arial" panose="020B0604020202020204" pitchFamily="34" charset="0"/>
              </a:rPr>
              <a:t>Ferry Laws</a:t>
            </a:r>
            <a:r>
              <a:rPr lang="en-US" altLang="en-US" sz="26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smtClean="0">
                <a:latin typeface="Arial" panose="020B0604020202020204" pitchFamily="34" charset="0"/>
              </a:rPr>
              <a:t>[1879-1885]:</a:t>
            </a:r>
          </a:p>
          <a:p>
            <a:pPr marL="974725" lvl="1" indent="-288925" eaLnBrk="1" hangingPunct="1"/>
            <a:r>
              <a:rPr lang="en-US" altLang="en-US" sz="2300" smtClean="0">
                <a:latin typeface="Arial" panose="020B0604020202020204" pitchFamily="34" charset="0"/>
              </a:rPr>
              <a:t>Named after Jules </a:t>
            </a:r>
            <a:br>
              <a:rPr lang="en-US" altLang="en-US" sz="2300" smtClean="0">
                <a:latin typeface="Arial" panose="020B0604020202020204" pitchFamily="34" charset="0"/>
              </a:rPr>
            </a:br>
            <a:r>
              <a:rPr lang="en-US" altLang="en-US" sz="2300" smtClean="0">
                <a:latin typeface="Arial" panose="020B0604020202020204" pitchFamily="34" charset="0"/>
              </a:rPr>
              <a:t>Ferry, one of the </a:t>
            </a:r>
            <a:br>
              <a:rPr lang="en-US" altLang="en-US" sz="2300" smtClean="0">
                <a:latin typeface="Arial" panose="020B0604020202020204" pitchFamily="34" charset="0"/>
              </a:rPr>
            </a:br>
            <a:r>
              <a:rPr lang="en-US" altLang="en-US" sz="2300" smtClean="0">
                <a:latin typeface="Arial" panose="020B0604020202020204" pitchFamily="34" charset="0"/>
              </a:rPr>
              <a:t>ablest politicians of </a:t>
            </a:r>
            <a:br>
              <a:rPr lang="en-US" altLang="en-US" sz="2300" smtClean="0">
                <a:latin typeface="Arial" panose="020B0604020202020204" pitchFamily="34" charset="0"/>
              </a:rPr>
            </a:br>
            <a:r>
              <a:rPr lang="en-US" altLang="en-US" sz="2300" smtClean="0">
                <a:latin typeface="Arial" panose="020B0604020202020204" pitchFamily="34" charset="0"/>
              </a:rPr>
              <a:t>the 3</a:t>
            </a:r>
            <a:r>
              <a:rPr lang="en-US" altLang="en-US" sz="2300" baseline="30000" smtClean="0">
                <a:latin typeface="Arial" panose="020B0604020202020204" pitchFamily="34" charset="0"/>
              </a:rPr>
              <a:t>rd</a:t>
            </a:r>
            <a:r>
              <a:rPr lang="en-US" altLang="en-US" sz="2300" smtClean="0">
                <a:latin typeface="Arial" panose="020B0604020202020204" pitchFamily="34" charset="0"/>
              </a:rPr>
              <a:t> Republic.</a:t>
            </a:r>
          </a:p>
          <a:p>
            <a:pPr marL="974725" lvl="1" indent="-288925" eaLnBrk="1" hangingPunct="1"/>
            <a:r>
              <a:rPr lang="en-US" altLang="en-US" sz="2300" smtClean="0">
                <a:latin typeface="Arial" panose="020B0604020202020204" pitchFamily="34" charset="0"/>
              </a:rPr>
              <a:t>Were the first major</a:t>
            </a:r>
            <a:br>
              <a:rPr lang="en-US" altLang="en-US" sz="2300" smtClean="0">
                <a:latin typeface="Arial" panose="020B0604020202020204" pitchFamily="34" charset="0"/>
              </a:rPr>
            </a:br>
            <a:r>
              <a:rPr lang="en-US" altLang="en-US" sz="2300" smtClean="0">
                <a:latin typeface="Arial" panose="020B0604020202020204" pitchFamily="34" charset="0"/>
              </a:rPr>
              <a:t>attempt at educational</a:t>
            </a:r>
            <a:br>
              <a:rPr lang="en-US" altLang="en-US" sz="2300" smtClean="0">
                <a:latin typeface="Arial" panose="020B0604020202020204" pitchFamily="34" charset="0"/>
              </a:rPr>
            </a:br>
            <a:r>
              <a:rPr lang="en-US" altLang="en-US" sz="2300" smtClean="0">
                <a:latin typeface="Arial" panose="020B0604020202020204" pitchFamily="34" charset="0"/>
              </a:rPr>
              <a:t>reform.</a:t>
            </a:r>
          </a:p>
        </p:txBody>
      </p:sp>
      <p:pic>
        <p:nvPicPr>
          <p:cNvPr id="45060" name="Picture 3" descr="Julesfer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4668"/>
          <a:stretch>
            <a:fillRect/>
          </a:stretch>
        </p:blipFill>
        <p:spPr bwMode="auto">
          <a:xfrm>
            <a:off x="5867400" y="3786188"/>
            <a:ext cx="1828800" cy="269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1295400" y="0"/>
            <a:ext cx="6553200" cy="8683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Ferry Laws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914400"/>
            <a:ext cx="6248400" cy="5105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Algerian" panose="04020705040A02060702" pitchFamily="82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Only the State could grant degrees.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Algerian" panose="04020705040A02060702" pitchFamily="82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Free education in public primary schools.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Algerian" panose="04020705040A02060702" pitchFamily="82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Religious instruction was excluded from the State school curriculum.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Algerian" panose="04020705040A02060702" pitchFamily="82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Unauthorized religious orders [Marists, Dominicans, and Jesuits, who were eventually expelled from France] were forbidden to teach.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Algerian" panose="04020705040A02060702" pitchFamily="82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Authorized Catholic orders could NOT teach in French public schools.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Algerian" panose="04020705040A02060702" pitchFamily="82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State improved training of teachers.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648200" y="57150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133600" y="6096000"/>
            <a:ext cx="518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They created a deep division between Church and State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14375"/>
            <a:ext cx="5791200" cy="545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Third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French</a:t>
            </a:r>
            <a:b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Republic:</a:t>
            </a:r>
          </a:p>
          <a:p>
            <a:pPr algn="ctr">
              <a:defRPr/>
            </a:pPr>
            <a: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Foreign Policy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10969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Aims of French Foreign Policy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600200"/>
            <a:ext cx="5867400" cy="4800600"/>
          </a:xfrm>
        </p:spPr>
        <p:txBody>
          <a:bodyPr/>
          <a:lstStyle/>
          <a:p>
            <a:pPr marL="396875" indent="-396875" eaLnBrk="1" hangingPunct="1">
              <a:buClr>
                <a:srgbClr val="336699"/>
              </a:buClr>
              <a:buSzPct val="90000"/>
              <a:buFont typeface="Lucida Sans Unicode" panose="020B0602030504020204" pitchFamily="34" charset="0"/>
              <a:buAutoNum type="arabicPeriod"/>
            </a:pPr>
            <a:r>
              <a:rPr lang="en-US" altLang="en-US" sz="2600" b="1" smtClean="0">
                <a:latin typeface="Arial" panose="020B0604020202020204" pitchFamily="34" charset="0"/>
              </a:rPr>
              <a:t>To regain the provinces of Alsace &amp; Lorraine lost to Germany in 1871.</a:t>
            </a:r>
            <a:br>
              <a:rPr lang="en-US" altLang="en-US" sz="2600" b="1" smtClean="0">
                <a:latin typeface="Arial" panose="020B0604020202020204" pitchFamily="34" charset="0"/>
              </a:rPr>
            </a:br>
            <a:endParaRPr lang="en-US" altLang="en-US" sz="2600" b="1" smtClean="0">
              <a:latin typeface="Arial" panose="020B0604020202020204" pitchFamily="34" charset="0"/>
            </a:endParaRPr>
          </a:p>
          <a:p>
            <a:pPr marL="396875" indent="-396875" eaLnBrk="1" hangingPunct="1">
              <a:buClr>
                <a:srgbClr val="336699"/>
              </a:buClr>
              <a:buSzPct val="90000"/>
              <a:buFont typeface="Lucida Sans Unicode" panose="020B0602030504020204" pitchFamily="34" charset="0"/>
              <a:buAutoNum type="arabicPeriod"/>
            </a:pPr>
            <a:r>
              <a:rPr lang="en-US" altLang="en-US" sz="2600" b="1" smtClean="0">
                <a:latin typeface="Arial" panose="020B0604020202020204" pitchFamily="34" charset="0"/>
              </a:rPr>
              <a:t>To end her isolation in international affairs after the Franco-Prussian War.</a:t>
            </a:r>
            <a:br>
              <a:rPr lang="en-US" altLang="en-US" sz="2600" b="1" smtClean="0">
                <a:latin typeface="Arial" panose="020B0604020202020204" pitchFamily="34" charset="0"/>
              </a:rPr>
            </a:br>
            <a:endParaRPr lang="en-US" altLang="en-US" sz="2600" b="1" smtClean="0">
              <a:latin typeface="Arial" panose="020B0604020202020204" pitchFamily="34" charset="0"/>
            </a:endParaRPr>
          </a:p>
          <a:p>
            <a:pPr marL="396875" indent="-396875" eaLnBrk="1" hangingPunct="1">
              <a:buClr>
                <a:srgbClr val="336699"/>
              </a:buClr>
              <a:buSzPct val="90000"/>
              <a:buFont typeface="Lucida Sans Unicode" panose="020B0602030504020204" pitchFamily="34" charset="0"/>
              <a:buAutoNum type="arabicPeriod"/>
            </a:pPr>
            <a:r>
              <a:rPr lang="en-US" altLang="en-US" sz="2600" b="1" smtClean="0">
                <a:latin typeface="Arial" panose="020B0604020202020204" pitchFamily="34" charset="0"/>
              </a:rPr>
              <a:t>To expand her colonial empire and regain some of her prestige lost after the Franco-Prussian War.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1173162"/>
          </a:xfrm>
        </p:spPr>
        <p:txBody>
          <a:bodyPr/>
          <a:lstStyle/>
          <a:p>
            <a:pPr eaLnBrk="1" hangingPunct="1"/>
            <a:r>
              <a:rPr lang="en-US" altLang="en-US" sz="3400" b="1" smtClean="0">
                <a:latin typeface="Arial" panose="020B0604020202020204" pitchFamily="34" charset="0"/>
              </a:rPr>
              <a:t>A National Trauma:  France’s Loss of Alsace-Lorraine</a:t>
            </a:r>
          </a:p>
        </p:txBody>
      </p:sp>
      <p:pic>
        <p:nvPicPr>
          <p:cNvPr id="49155" name="Picture 4" descr="abb3_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2051" r="1538" b="1530"/>
          <a:stretch>
            <a:fillRect/>
          </a:stretch>
        </p:blipFill>
        <p:spPr bwMode="auto">
          <a:xfrm>
            <a:off x="1752600" y="1828800"/>
            <a:ext cx="5719763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8683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French Colonial Empire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295400"/>
            <a:ext cx="6019800" cy="5105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The empire set up under the 3</a:t>
            </a:r>
            <a:r>
              <a:rPr lang="en-US" altLang="en-US" sz="2600" b="1" baseline="30000" smtClean="0">
                <a:latin typeface="Arial" panose="020B0604020202020204" pitchFamily="34" charset="0"/>
              </a:rPr>
              <a:t>rd</a:t>
            </a:r>
            <a:r>
              <a:rPr lang="en-US" altLang="en-US" sz="2600" b="1" smtClean="0">
                <a:latin typeface="Arial" panose="020B0604020202020204" pitchFamily="34" charset="0"/>
              </a:rPr>
              <a:t> Republic was the greatest France had ever possessed.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Jules Ferry played a huge role in French empire building.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Ironically, two-thirds of the missionary priests outside Europe were French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By 1914, France was the second largest colonial power in the world and the largest in Africa.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1096962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France’s Colonial Empire</a:t>
            </a:r>
          </a:p>
        </p:txBody>
      </p:sp>
      <p:pic>
        <p:nvPicPr>
          <p:cNvPr id="51203" name="Content Placeholder 3" descr="map-colonial affiliations before 1945.bmp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5"/>
          <a:stretch>
            <a:fillRect/>
          </a:stretch>
        </p:blipFill>
        <p:spPr>
          <a:xfrm>
            <a:off x="1371600" y="1752600"/>
            <a:ext cx="6400800" cy="48768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639762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rial" panose="020B0604020202020204" pitchFamily="34" charset="0"/>
              </a:rPr>
              <a:t>1889 Paris Exposition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1676400" y="990600"/>
            <a:ext cx="6019800" cy="19050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World’s Fair held in honor of the French Revolution Centennial.</a:t>
            </a:r>
            <a:br>
              <a:rPr lang="en-US" altLang="en-US" sz="2400" b="1" smtClean="0">
                <a:latin typeface="Arial" panose="020B0604020202020204" pitchFamily="34" charset="0"/>
              </a:rPr>
            </a:br>
            <a:endParaRPr lang="en-US" altLang="en-US" sz="2400" b="1" smtClean="0">
              <a:latin typeface="Arial" panose="020B0604020202020204" pitchFamily="34" charset="0"/>
            </a:endParaRP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The Eiffel Tower, completed in 1889, served as the entrance to the Fair</a:t>
            </a:r>
            <a:r>
              <a:rPr lang="en-US" altLang="en-US" sz="2400" b="1" smtClean="0"/>
              <a:t>.</a:t>
            </a:r>
          </a:p>
        </p:txBody>
      </p:sp>
      <p:pic>
        <p:nvPicPr>
          <p:cNvPr id="52228" name="Picture 3" descr="aaerial view of 1889 Paris Exposition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034" r="2499" b="3748"/>
          <a:stretch>
            <a:fillRect/>
          </a:stretch>
        </p:blipFill>
        <p:spPr bwMode="auto">
          <a:xfrm>
            <a:off x="2286000" y="3113088"/>
            <a:ext cx="4648200" cy="336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13255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1889 Paris Exposition:</a:t>
            </a:r>
            <a:br>
              <a:rPr lang="en-US" altLang="en-US" sz="3600" b="1" smtClean="0">
                <a:latin typeface="Arial" panose="020B0604020202020204" pitchFamily="34" charset="0"/>
              </a:rPr>
            </a:br>
            <a:r>
              <a:rPr lang="en-US" altLang="en-US" sz="3600" b="1" smtClean="0">
                <a:latin typeface="Arial" panose="020B0604020202020204" pitchFamily="34" charset="0"/>
              </a:rPr>
              <a:t>Gallery of Machinery</a:t>
            </a:r>
          </a:p>
        </p:txBody>
      </p:sp>
      <p:pic>
        <p:nvPicPr>
          <p:cNvPr id="53251" name="Picture 4" descr="Gallery of Machinery - 1889 Paris Exposition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7777" r="5444" b="7777"/>
          <a:stretch>
            <a:fillRect/>
          </a:stretch>
        </p:blipFill>
        <p:spPr bwMode="auto">
          <a:xfrm>
            <a:off x="1600200" y="1752600"/>
            <a:ext cx="6019800" cy="4621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8683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Paris in Revolt!...Again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400800" cy="1295400"/>
          </a:xfrm>
        </p:spPr>
        <p:txBody>
          <a:bodyPr/>
          <a:lstStyle/>
          <a:p>
            <a:pPr eaLnBrk="1" hangingPunct="1">
              <a:buSzTx/>
            </a:pPr>
            <a:r>
              <a:rPr lang="en-US" altLang="en-US" smtClean="0">
                <a:latin typeface="Arial" panose="020B0604020202020204" pitchFamily="34" charset="0"/>
              </a:rPr>
              <a:t>The </a:t>
            </a:r>
            <a:r>
              <a:rPr lang="en-US" altLang="en-US" b="1" smtClean="0">
                <a:solidFill>
                  <a:srgbClr val="C00000"/>
                </a:solidFill>
                <a:latin typeface="Arial" panose="020B0604020202020204" pitchFamily="34" charset="0"/>
              </a:rPr>
              <a:t>Paris Commune [Communards]</a:t>
            </a:r>
            <a:r>
              <a:rPr lang="en-US" altLang="en-US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</a:rPr>
              <a:t>was elected on March 28 and established itself at the Hôtel de Ville.</a:t>
            </a:r>
          </a:p>
        </p:txBody>
      </p:sp>
      <p:pic>
        <p:nvPicPr>
          <p:cNvPr id="18436" name="Picture 3" descr="map-Paris Commune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590800"/>
            <a:ext cx="3798887" cy="389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53200" cy="715963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panose="020B0604020202020204" pitchFamily="34" charset="0"/>
              </a:rPr>
              <a:t>Civil War…Again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4648200" y="1295400"/>
            <a:ext cx="1905000" cy="16002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571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Communards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67000" y="1295400"/>
            <a:ext cx="1905000" cy="1600200"/>
          </a:xfrm>
          <a:prstGeom prst="rightArrow">
            <a:avLst/>
          </a:prstGeom>
          <a:solidFill>
            <a:srgbClr val="004376"/>
          </a:solidFill>
          <a:scene3d>
            <a:camera prst="orthographicFront"/>
            <a:lightRig rig="threePt" dir="t"/>
          </a:scene3d>
          <a:sp3d>
            <a:bevelT w="5715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Troops from Versailles</a:t>
            </a:r>
          </a:p>
        </p:txBody>
      </p:sp>
      <p:sp>
        <p:nvSpPr>
          <p:cNvPr id="19465" name="Content Placeholder 2"/>
          <p:cNvSpPr>
            <a:spLocks noGrp="1"/>
          </p:cNvSpPr>
          <p:nvPr>
            <p:ph idx="1"/>
          </p:nvPr>
        </p:nvSpPr>
        <p:spPr>
          <a:xfrm>
            <a:off x="4191000" y="3200400"/>
            <a:ext cx="3505200" cy="3429000"/>
          </a:xfrm>
        </p:spPr>
        <p:txBody>
          <a:bodyPr/>
          <a:lstStyle/>
          <a:p>
            <a:pPr marL="396875" indent="-396875"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The Commune was suppressed by government troops led by </a:t>
            </a:r>
            <a:r>
              <a:rPr lang="en-US" altLang="en-US" sz="2400" b="1" smtClean="0">
                <a:solidFill>
                  <a:srgbClr val="C00000"/>
                </a:solidFill>
                <a:latin typeface="Arial" panose="020B0604020202020204" pitchFamily="34" charset="0"/>
              </a:rPr>
              <a:t>Marshal Patrice MacMahon</a:t>
            </a:r>
            <a:r>
              <a:rPr lang="en-US" altLang="en-US" sz="240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during the last week of May, 1871.</a:t>
            </a:r>
          </a:p>
          <a:p>
            <a:pPr marL="396875" indent="-396875" eaLnBrk="1" hangingPunct="1">
              <a:buSzTx/>
            </a:pPr>
            <a:r>
              <a:rPr lang="en-US" altLang="en-US" sz="2400" smtClean="0">
                <a:latin typeface="Arial" panose="020B0604020202020204" pitchFamily="34" charset="0"/>
              </a:rPr>
              <a:t>Known as the “Bloody Week.”</a:t>
            </a:r>
          </a:p>
        </p:txBody>
      </p:sp>
      <p:pic>
        <p:nvPicPr>
          <p:cNvPr id="19466" name="Picture 9" descr="Patrice_de_Mac_Mahon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5556" r="4573"/>
          <a:stretch>
            <a:fillRect/>
          </a:stretch>
        </p:blipFill>
        <p:spPr bwMode="auto">
          <a:xfrm>
            <a:off x="1906588" y="3352800"/>
            <a:ext cx="2132012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86836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Paris City Hall Destroyed</a:t>
            </a:r>
          </a:p>
        </p:txBody>
      </p:sp>
      <p:pic>
        <p:nvPicPr>
          <p:cNvPr id="21507" name="Picture 3" descr="Paris City Hall destroy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791200" cy="442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219200" y="152400"/>
            <a:ext cx="6705600" cy="1096963"/>
          </a:xfrm>
        </p:spPr>
        <p:txBody>
          <a:bodyPr/>
          <a:lstStyle/>
          <a:p>
            <a:pPr eaLnBrk="1" hangingPunct="1"/>
            <a:r>
              <a:rPr lang="en-US" altLang="en-US" sz="3500" b="1" smtClean="0">
                <a:latin typeface="Arial" panose="020B0604020202020204" pitchFamily="34" charset="0"/>
              </a:rPr>
              <a:t>Attempted Communard Reforms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447800"/>
            <a:ext cx="6019800" cy="4419600"/>
          </a:xfrm>
        </p:spPr>
        <p:txBody>
          <a:bodyPr/>
          <a:lstStyle/>
          <a:p>
            <a:pPr marL="403225" indent="-403225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Allowed trade unions &amp; workers cooperatives to take over factories </a:t>
            </a:r>
            <a:br>
              <a:rPr lang="en-US" altLang="en-US" sz="2400" b="1" smtClean="0">
                <a:latin typeface="Arial" panose="020B0604020202020204" pitchFamily="34" charset="0"/>
              </a:rPr>
            </a:br>
            <a:r>
              <a:rPr lang="en-US" altLang="en-US" sz="2400" b="1" smtClean="0">
                <a:latin typeface="Arial" panose="020B0604020202020204" pitchFamily="34" charset="0"/>
              </a:rPr>
              <a:t>not in use and start them up again.</a:t>
            </a:r>
          </a:p>
          <a:p>
            <a:pPr marL="403225" indent="-403225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Set up unemployment exchanges in </a:t>
            </a:r>
            <a:br>
              <a:rPr lang="en-US" altLang="en-US" sz="2400" b="1" smtClean="0">
                <a:latin typeface="Arial" panose="020B0604020202020204" pitchFamily="34" charset="0"/>
              </a:rPr>
            </a:br>
            <a:r>
              <a:rPr lang="en-US" altLang="en-US" sz="2400" b="1" smtClean="0">
                <a:latin typeface="Arial" panose="020B0604020202020204" pitchFamily="34" charset="0"/>
              </a:rPr>
              <a:t>town halls.</a:t>
            </a:r>
          </a:p>
          <a:p>
            <a:pPr marL="403225" indent="-403225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Provide basic elementary education </a:t>
            </a:r>
            <a:br>
              <a:rPr lang="en-US" altLang="en-US" sz="2400" b="1" smtClean="0">
                <a:latin typeface="Arial" panose="020B0604020202020204" pitchFamily="34" charset="0"/>
              </a:rPr>
            </a:br>
            <a:r>
              <a:rPr lang="en-US" altLang="en-US" sz="2400" b="1" smtClean="0">
                <a:latin typeface="Arial" panose="020B0604020202020204" pitchFamily="34" charset="0"/>
              </a:rPr>
              <a:t>for all </a:t>
            </a: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 they were strongly against </a:t>
            </a:r>
            <a:b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church-controlled schools.</a:t>
            </a:r>
          </a:p>
          <a:p>
            <a:pPr marL="403225" indent="-403225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Attempted to set up girls schools.</a:t>
            </a:r>
          </a:p>
          <a:p>
            <a:pPr marL="403225" indent="-403225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Day nurseries near factories for working mothers.</a:t>
            </a:r>
            <a:endParaRPr lang="en-US" altLang="en-US" sz="2400" b="1" smtClean="0">
              <a:latin typeface="Arial" panose="020B0604020202020204" pitchFamily="34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953000" y="56388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0" y="6172200"/>
            <a:ext cx="533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Too little time to accomplish much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First Communist Revolution?</a:t>
            </a:r>
          </a:p>
        </p:txBody>
      </p:sp>
      <p:pic>
        <p:nvPicPr>
          <p:cNvPr id="23555" name="Picture 5" descr="Paris-Commun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11667" r="4378" b="11667"/>
          <a:stretch>
            <a:fillRect/>
          </a:stretch>
        </p:blipFill>
        <p:spPr bwMode="auto">
          <a:xfrm>
            <a:off x="1219200" y="1143000"/>
            <a:ext cx="4114800" cy="278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9" descr="Paris Commune - May 1871- Maximillien Luce - 1904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86238"/>
            <a:ext cx="4038600" cy="267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Content Placeholder 2"/>
          <p:cNvSpPr>
            <a:spLocks/>
          </p:cNvSpPr>
          <p:nvPr/>
        </p:nvSpPr>
        <p:spPr bwMode="auto">
          <a:xfrm>
            <a:off x="5715000" y="1295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99"/>
              </a:buClr>
              <a:buSzPct val="90000"/>
              <a:buFont typeface="Calibri" panose="020F0502020204030204" pitchFamily="34" charset="0"/>
              <a:buNone/>
            </a:pPr>
            <a:r>
              <a:rPr lang="en-US" altLang="en-US" sz="2000" b="1"/>
              <a:t>It served as an inspiration </a:t>
            </a:r>
            <a:br>
              <a:rPr lang="en-US" altLang="en-US" sz="2000" b="1"/>
            </a:br>
            <a:r>
              <a:rPr lang="en-US" altLang="en-US" sz="2000" b="1"/>
              <a:t>to later revolutionaries like Lenin.</a:t>
            </a:r>
          </a:p>
        </p:txBody>
      </p:sp>
      <p:sp>
        <p:nvSpPr>
          <p:cNvPr id="23558" name="Content Placeholder 2"/>
          <p:cNvSpPr>
            <a:spLocks/>
          </p:cNvSpPr>
          <p:nvPr/>
        </p:nvSpPr>
        <p:spPr bwMode="auto">
          <a:xfrm>
            <a:off x="1447800" y="42672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9400" indent="-279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dirty="0"/>
              <a:t>25,000 Communards killed.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>
              <a:spcBef>
                <a:spcPct val="20000"/>
              </a:spcBef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dirty="0"/>
              <a:t>35,000 were arrested.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86836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Communard Casualties</a:t>
            </a:r>
          </a:p>
        </p:txBody>
      </p:sp>
      <p:pic>
        <p:nvPicPr>
          <p:cNvPr id="24579" name="Picture 4" descr="Communards_in_their_Coffins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5888"/>
            <a:ext cx="6205538" cy="486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918</Words>
  <Application>Microsoft Office PowerPoint</Application>
  <PresentationFormat>On-screen Show (4:3)</PresentationFormat>
  <Paragraphs>202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Calibri</vt:lpstr>
      <vt:lpstr>Algerian</vt:lpstr>
      <vt:lpstr>Lucida Sans Unicode</vt:lpstr>
      <vt:lpstr>Zymbols</vt:lpstr>
      <vt:lpstr>Arial</vt:lpstr>
      <vt:lpstr>Comic Sans MS</vt:lpstr>
      <vt:lpstr>Wingdings</vt:lpstr>
      <vt:lpstr>Courier New</vt:lpstr>
      <vt:lpstr>Formal436 BT</vt:lpstr>
      <vt:lpstr>Office Theme</vt:lpstr>
      <vt:lpstr>PowerPoint Presentation</vt:lpstr>
      <vt:lpstr>Third French Republic Declared</vt:lpstr>
      <vt:lpstr>The Third French Republic</vt:lpstr>
      <vt:lpstr>Paris in Revolt!...Again</vt:lpstr>
      <vt:lpstr>Civil War…Again</vt:lpstr>
      <vt:lpstr>Paris City Hall Destroyed</vt:lpstr>
      <vt:lpstr>Attempted Communard Reforms</vt:lpstr>
      <vt:lpstr>First Communist Revolution?</vt:lpstr>
      <vt:lpstr>Communard Casualties</vt:lpstr>
      <vt:lpstr>PowerPoint Presentation</vt:lpstr>
      <vt:lpstr>Declaring the 3rd French Republic</vt:lpstr>
      <vt:lpstr>An Overview of the 3rd French Republic</vt:lpstr>
      <vt:lpstr>The Constitution</vt:lpstr>
      <vt:lpstr>The Constitution</vt:lpstr>
      <vt:lpstr>PowerPoint Presentation</vt:lpstr>
      <vt:lpstr>1.  The Boulanger Affair</vt:lpstr>
      <vt:lpstr>1.  The Boulanger Affair</vt:lpstr>
      <vt:lpstr>1.  The Boulanger Affair</vt:lpstr>
      <vt:lpstr>2. The Panama Canal Scandal : Ferdinand de Lesseps</vt:lpstr>
      <vt:lpstr>2. The Panama Canal Scandal : Ferdinand de Lesseps</vt:lpstr>
      <vt:lpstr>3.  The Dreyfus Affair</vt:lpstr>
      <vt:lpstr>3.  The Dreyfus Affair</vt:lpstr>
      <vt:lpstr>Devils Island </vt:lpstr>
      <vt:lpstr>3.  The Dreyfus Affair</vt:lpstr>
      <vt:lpstr>J’Accuse!</vt:lpstr>
      <vt:lpstr>3.  The Dreyfus Affair</vt:lpstr>
      <vt:lpstr>Dreyfus, the Traitor!</vt:lpstr>
      <vt:lpstr>3.  The Dreyfus Affair</vt:lpstr>
      <vt:lpstr>The Zionist Movement</vt:lpstr>
      <vt:lpstr>New Wave of Anti-Catholicism</vt:lpstr>
      <vt:lpstr>Ferry Laws</vt:lpstr>
      <vt:lpstr>PowerPoint Presentation</vt:lpstr>
      <vt:lpstr>Aims of French Foreign Policy</vt:lpstr>
      <vt:lpstr>A National Trauma:  France’s Loss of Alsace-Lorraine</vt:lpstr>
      <vt:lpstr>French Colonial Empire</vt:lpstr>
      <vt:lpstr>France’s Colonial Empire</vt:lpstr>
      <vt:lpstr>1889 Paris Exposition</vt:lpstr>
      <vt:lpstr>1889 Paris Exposition: Gallery of Machinery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 &amp; France during La Belle Epoque</dc:title>
  <dc:subject>European History</dc:subject>
  <dc:creator>Susan M. Pojer</dc:creator>
  <cp:keywords>European History, AP, La Belle Epoque, Britain, France</cp:keywords>
  <cp:lastModifiedBy>Braun Christine</cp:lastModifiedBy>
  <cp:revision>169</cp:revision>
  <dcterms:created xsi:type="dcterms:W3CDTF">2007-03-16T19:54:23Z</dcterms:created>
  <dcterms:modified xsi:type="dcterms:W3CDTF">2017-02-28T20:43:10Z</dcterms:modified>
</cp:coreProperties>
</file>