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57" r:id="rId2"/>
    <p:sldId id="290" r:id="rId3"/>
    <p:sldId id="291" r:id="rId4"/>
    <p:sldId id="273" r:id="rId5"/>
    <p:sldId id="274" r:id="rId6"/>
    <p:sldId id="258" r:id="rId7"/>
    <p:sldId id="275" r:id="rId8"/>
    <p:sldId id="259" r:id="rId9"/>
    <p:sldId id="276" r:id="rId10"/>
    <p:sldId id="260" r:id="rId11"/>
    <p:sldId id="261" r:id="rId12"/>
    <p:sldId id="262" r:id="rId13"/>
    <p:sldId id="263" r:id="rId14"/>
    <p:sldId id="264" r:id="rId15"/>
    <p:sldId id="267" r:id="rId16"/>
    <p:sldId id="268" r:id="rId17"/>
    <p:sldId id="277" r:id="rId18"/>
    <p:sldId id="270" r:id="rId19"/>
    <p:sldId id="271" r:id="rId20"/>
    <p:sldId id="272" r:id="rId21"/>
    <p:sldId id="294" r:id="rId22"/>
    <p:sldId id="295" r:id="rId23"/>
    <p:sldId id="296" r:id="rId24"/>
    <p:sldId id="297" r:id="rId25"/>
    <p:sldId id="278" r:id="rId26"/>
    <p:sldId id="279" r:id="rId27"/>
    <p:sldId id="280" r:id="rId28"/>
    <p:sldId id="281" r:id="rId29"/>
    <p:sldId id="282" r:id="rId30"/>
    <p:sldId id="283" r:id="rId31"/>
    <p:sldId id="284" r:id="rId32"/>
    <p:sldId id="285" r:id="rId33"/>
    <p:sldId id="286" r:id="rId34"/>
    <p:sldId id="287" r:id="rId35"/>
    <p:sldId id="292" r:id="rId3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1140" y="1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36227A0-43BF-4D77-97F4-7DAA20FBF01D}" type="datetimeFigureOut">
              <a:rPr lang="en-US" smtClean="0"/>
              <a:t>3/12/2019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74C5872-6182-4715-897E-E3389BE6D04A}" type="slidenum">
              <a:rPr lang="en-US" smtClean="0"/>
              <a:t>‹#›</a:t>
            </a:fld>
            <a:endParaRPr lang="en-US"/>
          </a:p>
        </p:txBody>
      </p:sp>
    </p:spTree>
    <p:extLst>
      <p:ext uri="{BB962C8B-B14F-4D97-AF65-F5344CB8AC3E}">
        <p14:creationId xmlns:p14="http://schemas.microsoft.com/office/powerpoint/2010/main" val="852536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3747EC7-41B4-42B9-A428-357F8A675458}" type="datetimeFigureOut">
              <a:rPr lang="en-US"/>
              <a:pPr>
                <a:defRPr/>
              </a:pPr>
              <a:t>3/12/2019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772953-4AA6-4321-A484-C3B27E1FC1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DF36346-01E2-441B-9367-2E5D5F41B8E0}" type="datetimeFigureOut">
              <a:rPr lang="en-US"/>
              <a:pPr>
                <a:defRPr/>
              </a:pPr>
              <a:t>3/12/2019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36C08D-BB5D-4761-A4EC-2DA13C2682E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C83B1A9-139E-4C09-88DD-16780E8A496B}" type="datetimeFigureOut">
              <a:rPr lang="en-US"/>
              <a:pPr>
                <a:defRPr/>
              </a:pPr>
              <a:t>3/12/2019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F679B8-C814-4838-9295-FB6046E1E2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2AC0E7C-AA71-4B10-B8BD-1F98C648FC69}" type="datetimeFigureOut">
              <a:rPr lang="en-US"/>
              <a:pPr>
                <a:defRPr/>
              </a:pPr>
              <a:t>3/12/2019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C2CD74-937F-42EF-A7F5-E18D16CB577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E9615C4-9AE0-4F1D-8F48-AF99A5E523B0}" type="datetimeFigureOut">
              <a:rPr lang="en-US"/>
              <a:pPr>
                <a:defRPr/>
              </a:pPr>
              <a:t>3/12/2019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B2A6F7-5B5C-408C-B752-E274C02A502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9350D8A-0A75-411B-9481-92AB7C912F64}" type="datetimeFigureOut">
              <a:rPr lang="en-US"/>
              <a:pPr>
                <a:defRPr/>
              </a:pPr>
              <a:t>3/12/2019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9F3FB5-5D7A-47F0-B323-03CC108B55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F67C2ED-197E-491A-B862-82E61F6D75B3}" type="datetimeFigureOut">
              <a:rPr lang="en-US"/>
              <a:pPr>
                <a:defRPr/>
              </a:pPr>
              <a:t>3/12/2019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917601-751A-47EF-B4A6-6171579677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1719588-516D-42AF-88DA-7B3C2596E0FB}" type="datetimeFigureOut">
              <a:rPr lang="en-US"/>
              <a:pPr>
                <a:defRPr/>
              </a:pPr>
              <a:t>3/12/2019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51C9CE-163B-4E56-A4A5-A1835E34486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3B2002-CBA9-4608-A94C-7ECD20633533}" type="datetimeFigureOut">
              <a:rPr lang="en-US"/>
              <a:pPr>
                <a:defRPr/>
              </a:pPr>
              <a:t>3/12/2019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DA571C-FA96-473D-88E1-AC0BD50D7D3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45418B1-EA01-409A-88CE-003BB61BEDFC}" type="datetimeFigureOut">
              <a:rPr lang="en-US"/>
              <a:pPr>
                <a:defRPr/>
              </a:pPr>
              <a:t>3/12/2019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D02ACD-F5B7-41A9-9824-513B5AC75E8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BB1D0C0-A738-49E5-A605-99C59DE762C6}" type="datetimeFigureOut">
              <a:rPr lang="en-US"/>
              <a:pPr>
                <a:defRPr/>
              </a:pPr>
              <a:t>3/12/2019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28F3C7-8141-43D9-B021-C8258B8660E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51F7E5B-38FA-41E3-82E7-888C4AA254FF}" type="datetimeFigureOut">
              <a:rPr lang="en-US"/>
              <a:pPr>
                <a:defRPr/>
              </a:pPr>
              <a:t>3/12/2019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E8D9D83-3675-4488-82C7-640D8ADAB7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62000" y="2084387"/>
            <a:ext cx="7772400" cy="1470025"/>
          </a:xfrm>
        </p:spPr>
        <p:txBody>
          <a:bodyPr rtlCol="0">
            <a:normAutofit fontScale="90000"/>
          </a:bodyPr>
          <a:lstStyle/>
          <a:p>
            <a:pPr fontAlgn="auto">
              <a:spcAft>
                <a:spcPts val="0"/>
              </a:spcAft>
              <a:defRPr/>
            </a:pPr>
            <a:r>
              <a:rPr lang="en-US" sz="4000" dirty="0">
                <a:latin typeface="Agency FB" pitchFamily="34" charset="0"/>
              </a:rPr>
              <a:t>OLD IMPERIALISM</a:t>
            </a:r>
            <a:br>
              <a:rPr lang="en-US" sz="4000" dirty="0"/>
            </a:br>
            <a:br>
              <a:rPr lang="en-US" sz="4000" dirty="0"/>
            </a:br>
            <a:r>
              <a:rPr lang="en-US" sz="4000" dirty="0"/>
              <a:t>VS.</a:t>
            </a:r>
            <a:br>
              <a:rPr lang="en-US" sz="4000" dirty="0"/>
            </a:br>
            <a:br>
              <a:rPr lang="en-US" sz="4000" dirty="0"/>
            </a:br>
            <a:r>
              <a:rPr lang="en-US" sz="4000" dirty="0">
                <a:latin typeface="Arial Black" pitchFamily="34" charset="0"/>
              </a:rPr>
              <a:t>NEW IMPERIALISM</a:t>
            </a:r>
            <a:br>
              <a:rPr lang="en-US" sz="4000" dirty="0"/>
            </a:br>
            <a:r>
              <a:rPr lang="en-US" sz="4000" dirty="0">
                <a:latin typeface="Arial Rounded MT Bold" pitchFamily="34" charset="0"/>
              </a:rPr>
              <a:t>Evaluating continuity and change</a:t>
            </a:r>
          </a:p>
        </p:txBody>
      </p:sp>
      <p:pic>
        <p:nvPicPr>
          <p:cNvPr id="3" name="Picture 2" descr="old imperialism.gif"/>
          <p:cNvPicPr>
            <a:picLocks noChangeAspect="1"/>
          </p:cNvPicPr>
          <p:nvPr/>
        </p:nvPicPr>
        <p:blipFill>
          <a:blip r:embed="rId2" cstate="print"/>
          <a:stretch>
            <a:fillRect/>
          </a:stretch>
        </p:blipFill>
        <p:spPr>
          <a:xfrm>
            <a:off x="6248401" y="0"/>
            <a:ext cx="2895600" cy="2819400"/>
          </a:xfrm>
          <a:prstGeom prst="rect">
            <a:avLst/>
          </a:prstGeom>
        </p:spPr>
      </p:pic>
      <p:pic>
        <p:nvPicPr>
          <p:cNvPr id="4" name="Picture 3" descr="new imperialism.jpg"/>
          <p:cNvPicPr>
            <a:picLocks noChangeAspect="1"/>
          </p:cNvPicPr>
          <p:nvPr/>
        </p:nvPicPr>
        <p:blipFill>
          <a:blip r:embed="rId3" cstate="print"/>
          <a:stretch>
            <a:fillRect/>
          </a:stretch>
        </p:blipFill>
        <p:spPr>
          <a:xfrm>
            <a:off x="0" y="4419600"/>
            <a:ext cx="9144000" cy="24384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1650"/>
            <a:ext cx="2857500" cy="198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NEW IMPERIALISM</a:t>
            </a:r>
          </a:p>
        </p:txBody>
      </p:sp>
      <p:sp>
        <p:nvSpPr>
          <p:cNvPr id="7171" name="Rectangle 3"/>
          <p:cNvSpPr>
            <a:spLocks noGrp="1" noChangeArrowheads="1"/>
          </p:cNvSpPr>
          <p:nvPr>
            <p:ph type="body" idx="1"/>
          </p:nvPr>
        </p:nvSpPr>
        <p:spPr/>
        <p:txBody>
          <a:bodyPr/>
          <a:lstStyle/>
          <a:p>
            <a:pPr>
              <a:buFontTx/>
              <a:buNone/>
            </a:pPr>
            <a:r>
              <a:rPr lang="en-US"/>
              <a:t>Mid 1800s-1914</a:t>
            </a:r>
          </a:p>
          <a:p>
            <a:r>
              <a:rPr lang="en-US"/>
              <a:t>Territorial conquest</a:t>
            </a:r>
          </a:p>
          <a:p>
            <a:r>
              <a:rPr lang="en-US"/>
              <a:t>Use of economic and technological means to make regions economically dependent as suppliers of raw materials and consumers</a:t>
            </a:r>
          </a:p>
          <a:p>
            <a:r>
              <a:rPr lang="en-US"/>
              <a:t>Conquest and colonial administration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84% of the world was colonized</a:t>
            </a:r>
          </a:p>
        </p:txBody>
      </p:sp>
      <p:pic>
        <p:nvPicPr>
          <p:cNvPr id="8195" name="Picture 3" descr="scan0016"/>
          <p:cNvPicPr>
            <a:picLocks noGrp="1" noChangeAspect="1" noChangeArrowheads="1"/>
          </p:cNvPicPr>
          <p:nvPr>
            <p:ph idx="1"/>
          </p:nvPr>
        </p:nvPicPr>
        <p:blipFill>
          <a:blip r:embed="rId2" cstate="print"/>
          <a:srcRect/>
          <a:stretch>
            <a:fillRect/>
          </a:stretch>
        </p:blipFill>
        <p:spPr>
          <a:xfrm>
            <a:off x="304800" y="1295400"/>
            <a:ext cx="8382000" cy="5257800"/>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304800"/>
            <a:ext cx="7772400" cy="4114800"/>
          </a:xfrm>
        </p:spPr>
        <p:txBody>
          <a:bodyPr rtlCol="0">
            <a:normAutofit/>
          </a:bodyPr>
          <a:lstStyle/>
          <a:p>
            <a:pPr fontAlgn="auto">
              <a:spcAft>
                <a:spcPts val="0"/>
              </a:spcAft>
              <a:defRPr/>
            </a:pPr>
            <a:r>
              <a:rPr lang="en-US" b="1" u="sng" dirty="0">
                <a:effectLst>
                  <a:outerShdw blurRad="38100" dist="38100" dir="2700000" algn="tl">
                    <a:srgbClr val="000000">
                      <a:alpha val="43137"/>
                    </a:srgbClr>
                  </a:outerShdw>
                </a:effectLst>
              </a:rPr>
              <a:t>Imperialism Motives</a:t>
            </a:r>
            <a:br>
              <a:rPr lang="en-US" b="1" u="sng" dirty="0">
                <a:effectLst>
                  <a:outerShdw blurRad="38100" dist="38100" dir="2700000" algn="tl">
                    <a:srgbClr val="000000">
                      <a:alpha val="43137"/>
                    </a:srgbClr>
                  </a:outerShdw>
                </a:effectLst>
              </a:rPr>
            </a:br>
            <a:br>
              <a:rPr lang="en-US" dirty="0"/>
            </a:br>
            <a:r>
              <a:rPr lang="en-US" dirty="0"/>
              <a:t>What led industrialized nations to colonize other parts of the world?</a:t>
            </a:r>
          </a:p>
        </p:txBody>
      </p:sp>
      <p:sp>
        <p:nvSpPr>
          <p:cNvPr id="13315" name="Rectangle 4"/>
          <p:cNvSpPr>
            <a:spLocks noGrp="1" noChangeArrowheads="1"/>
          </p:cNvSpPr>
          <p:nvPr>
            <p:ph type="subTitle" idx="1"/>
          </p:nvPr>
        </p:nvSpPr>
        <p:spPr>
          <a:xfrm>
            <a:off x="1371600" y="5257800"/>
            <a:ext cx="6400800" cy="762000"/>
          </a:xfrm>
        </p:spPr>
        <p:txBody>
          <a:bodyPr rtlCol="0">
            <a:normAutofit/>
          </a:bodyPr>
          <a:lstStyle/>
          <a:p>
            <a:pPr fontAlgn="auto">
              <a:spcAft>
                <a:spcPts val="0"/>
              </a:spcAft>
              <a:buFont typeface="Arial" pitchFamily="34" charset="0"/>
              <a:buNone/>
              <a:defRPr/>
            </a:pPr>
            <a:r>
              <a:rPr lang="en-US"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31" name="Group 119"/>
          <p:cNvGraphicFramePr>
            <a:graphicFrameLocks noGrp="1"/>
          </p:cNvGraphicFramePr>
          <p:nvPr/>
        </p:nvGraphicFramePr>
        <p:xfrm>
          <a:off x="533400" y="1295400"/>
          <a:ext cx="8229600" cy="4392613"/>
        </p:xfrm>
        <a:graphic>
          <a:graphicData uri="http://schemas.openxmlformats.org/drawingml/2006/table">
            <a:tbl>
              <a:tblPr/>
              <a:tblGrid>
                <a:gridCol w="3230563">
                  <a:extLst>
                    <a:ext uri="{9D8B030D-6E8A-4147-A177-3AD203B41FA5}">
                      <a16:colId xmlns:a16="http://schemas.microsoft.com/office/drawing/2014/main" val="20000"/>
                    </a:ext>
                  </a:extLst>
                </a:gridCol>
                <a:gridCol w="4999037">
                  <a:extLst>
                    <a:ext uri="{9D8B030D-6E8A-4147-A177-3AD203B41FA5}">
                      <a16:colId xmlns:a16="http://schemas.microsoft.com/office/drawing/2014/main" val="20001"/>
                    </a:ext>
                  </a:extLst>
                </a:gridCol>
              </a:tblGrid>
              <a:tr h="2362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ECONOMIC</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FCA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Desire to make $</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Control trade</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Access to new markets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Acquire raw materials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Cheap labor</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Export goods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2030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POLITICAL</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AFCA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National power</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Compete w/ other European countries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Expand territory &amp; use military force</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Boost national pride = NATIONALISM</a:t>
                      </a: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bl>
          </a:graphicData>
        </a:graphic>
      </p:graphicFrame>
      <p:sp>
        <p:nvSpPr>
          <p:cNvPr id="10253" name="WordArt 69"/>
          <p:cNvSpPr>
            <a:spLocks noChangeArrowheads="1" noChangeShapeType="1" noTextEdit="1"/>
          </p:cNvSpPr>
          <p:nvPr/>
        </p:nvSpPr>
        <p:spPr bwMode="auto">
          <a:xfrm>
            <a:off x="1676400" y="228600"/>
            <a:ext cx="5892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FF"/>
                </a:solidFill>
                <a:latin typeface="Arial Black"/>
              </a:rPr>
              <a:t>Motives for Imperialism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75" name="Group 19"/>
          <p:cNvGraphicFramePr>
            <a:graphicFrameLocks noGrp="1"/>
          </p:cNvGraphicFramePr>
          <p:nvPr/>
        </p:nvGraphicFramePr>
        <p:xfrm>
          <a:off x="609600" y="1143000"/>
          <a:ext cx="7924800" cy="5160836"/>
        </p:xfrm>
        <a:graphic>
          <a:graphicData uri="http://schemas.openxmlformats.org/drawingml/2006/table">
            <a:tbl>
              <a:tblPr/>
              <a:tblGrid>
                <a:gridCol w="30480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1198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RELIGIOUS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a:ln>
                            <a:noFill/>
                          </a:ln>
                          <a:solidFill>
                            <a:schemeClr val="tx1"/>
                          </a:solidFill>
                          <a:effectLst/>
                          <a:latin typeface="Arial" charset="0"/>
                        </a:rPr>
                        <a:t>desire to spread Christianity</a:t>
                      </a:r>
                    </a:p>
                    <a:p>
                      <a:pPr marL="0" marR="0" lvl="0" indent="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a:ln>
                            <a:noFill/>
                          </a:ln>
                          <a:solidFill>
                            <a:schemeClr val="tx1"/>
                          </a:solidFill>
                          <a:effectLst/>
                          <a:latin typeface="Arial" charset="0"/>
                        </a:rPr>
                        <a:t>Spread European values and moral beliefs; educate in Euro ideas</a:t>
                      </a:r>
                    </a:p>
                    <a:p>
                      <a:pPr marL="0" marR="0" lvl="0" indent="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a:ln>
                            <a:noFill/>
                          </a:ln>
                          <a:solidFill>
                            <a:schemeClr val="tx1"/>
                          </a:solidFill>
                          <a:effectLst/>
                          <a:latin typeface="Arial" charset="0"/>
                        </a:rPr>
                        <a:t>End slave trade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157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EXPLORATORY</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a:ln>
                            <a:noFill/>
                          </a:ln>
                          <a:solidFill>
                            <a:schemeClr val="tx1"/>
                          </a:solidFill>
                          <a:effectLst/>
                          <a:latin typeface="Arial" charset="0"/>
                        </a:rPr>
                        <a:t>Desire to explore the “unknown”</a:t>
                      </a:r>
                    </a:p>
                    <a:p>
                      <a:pPr marL="0" marR="0" lvl="0" indent="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a:ln>
                            <a:noFill/>
                          </a:ln>
                          <a:solidFill>
                            <a:schemeClr val="tx1"/>
                          </a:solidFill>
                          <a:effectLst/>
                          <a:latin typeface="Arial" charset="0"/>
                        </a:rPr>
                        <a:t>Scientific research</a:t>
                      </a:r>
                    </a:p>
                    <a:p>
                      <a:pPr marL="0" marR="0" lvl="0" indent="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a:ln>
                            <a:noFill/>
                          </a:ln>
                          <a:solidFill>
                            <a:schemeClr val="tx1"/>
                          </a:solidFill>
                          <a:effectLst/>
                          <a:latin typeface="Arial" charset="0"/>
                        </a:rPr>
                        <a:t>Adventure</a:t>
                      </a:r>
                    </a:p>
                    <a:p>
                      <a:pPr marL="0" marR="0" lvl="0" indent="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a:ln>
                            <a:noFill/>
                          </a:ln>
                          <a:solidFill>
                            <a:schemeClr val="tx1"/>
                          </a:solidFill>
                          <a:effectLst/>
                          <a:latin typeface="Arial" charset="0"/>
                        </a:rPr>
                        <a:t>Medical- causes/cures for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157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IDEOLOGICAL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a:ln>
                            <a:noFill/>
                          </a:ln>
                          <a:solidFill>
                            <a:schemeClr val="tx1"/>
                          </a:solidFill>
                          <a:effectLst/>
                          <a:latin typeface="Arial" charset="0"/>
                        </a:rPr>
                        <a:t>belief in superiority of Euro/American/Japanese people</a:t>
                      </a:r>
                    </a:p>
                    <a:p>
                      <a:pPr marL="0" marR="0" lvl="0" indent="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a:ln>
                            <a:noFill/>
                          </a:ln>
                          <a:solidFill>
                            <a:schemeClr val="tx1"/>
                          </a:solidFill>
                          <a:effectLst/>
                          <a:latin typeface="Arial" charset="0"/>
                        </a:rPr>
                        <a:t>Other cultures “barbarians,” or “primitive” and should be “civilized”</a:t>
                      </a:r>
                    </a:p>
                    <a:p>
                      <a:pPr marL="0" marR="0" lvl="0" indent="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a:ln>
                            <a:noFill/>
                          </a:ln>
                          <a:solidFill>
                            <a:schemeClr val="tx1"/>
                          </a:solidFill>
                          <a:effectLst/>
                          <a:latin typeface="Arial" charset="0"/>
                        </a:rPr>
                        <a:t>Great nations should have empires; strong nations over the weak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229600" cy="487362"/>
          </a:xfrm>
        </p:spPr>
        <p:txBody>
          <a:bodyPr rtlCol="0">
            <a:normAutofit fontScale="90000"/>
          </a:bodyPr>
          <a:lstStyle/>
          <a:p>
            <a:pPr fontAlgn="auto">
              <a:spcAft>
                <a:spcPts val="0"/>
              </a:spcAft>
              <a:defRPr/>
            </a:pPr>
            <a:r>
              <a:rPr lang="en-US"/>
              <a:t>The Civilizing Mission</a:t>
            </a:r>
          </a:p>
        </p:txBody>
      </p:sp>
      <p:sp>
        <p:nvSpPr>
          <p:cNvPr id="33795" name="Text Placeholder 3"/>
          <p:cNvSpPr>
            <a:spLocks noGrp="1"/>
          </p:cNvSpPr>
          <p:nvPr>
            <p:ph sz="half" idx="1"/>
          </p:nvPr>
        </p:nvSpPr>
        <p:spPr>
          <a:xfrm>
            <a:off x="457200" y="990600"/>
            <a:ext cx="4038600" cy="3276600"/>
          </a:xfrm>
          <a:solidFill>
            <a:srgbClr val="FFFF00"/>
          </a:solidFill>
        </p:spPr>
        <p:txBody>
          <a:bodyPr/>
          <a:lstStyle/>
          <a:p>
            <a:pPr>
              <a:buFontTx/>
              <a:buNone/>
            </a:pPr>
            <a:r>
              <a:rPr lang="en-US" sz="2000"/>
              <a:t>Jules Ferry – “On French Colonial Expansion”</a:t>
            </a:r>
          </a:p>
          <a:p>
            <a:r>
              <a:rPr lang="en-US" sz="2400"/>
              <a:t>Duty to civilize</a:t>
            </a:r>
          </a:p>
          <a:p>
            <a:r>
              <a:rPr lang="en-US" sz="2400"/>
              <a:t>Spanish didn’t “civilize” natives, but the French will</a:t>
            </a:r>
          </a:p>
          <a:p>
            <a:r>
              <a:rPr lang="en-US" sz="2400"/>
              <a:t>Bring French culture to natives </a:t>
            </a:r>
          </a:p>
          <a:p>
            <a:endParaRPr lang="en-US" sz="2400"/>
          </a:p>
          <a:p>
            <a:endParaRPr lang="en-US" sz="2400"/>
          </a:p>
        </p:txBody>
      </p:sp>
      <p:sp>
        <p:nvSpPr>
          <p:cNvPr id="33796" name="Text Placeholder 5"/>
          <p:cNvSpPr>
            <a:spLocks noGrp="1"/>
          </p:cNvSpPr>
          <p:nvPr>
            <p:ph sz="half" idx="2"/>
          </p:nvPr>
        </p:nvSpPr>
        <p:spPr>
          <a:xfrm>
            <a:off x="4648200" y="990600"/>
            <a:ext cx="4038600" cy="3276600"/>
          </a:xfrm>
          <a:solidFill>
            <a:srgbClr val="92D050"/>
          </a:solidFill>
        </p:spPr>
        <p:txBody>
          <a:bodyPr/>
          <a:lstStyle/>
          <a:p>
            <a:pPr>
              <a:buFontTx/>
              <a:buNone/>
            </a:pPr>
            <a:r>
              <a:rPr lang="en-US" sz="2000"/>
              <a:t>Prince Konoe- “On Japanese Education in China</a:t>
            </a:r>
          </a:p>
          <a:p>
            <a:r>
              <a:rPr lang="en-US" sz="2400"/>
              <a:t>Instructing Chinese students</a:t>
            </a:r>
          </a:p>
          <a:p>
            <a:r>
              <a:rPr lang="en-US" sz="2400"/>
              <a:t>Japanese language; dorms</a:t>
            </a:r>
          </a:p>
          <a:p>
            <a:r>
              <a:rPr lang="en-US" sz="2400"/>
              <a:t>Patriotism for Japan, not China</a:t>
            </a:r>
          </a:p>
        </p:txBody>
      </p:sp>
      <p:sp>
        <p:nvSpPr>
          <p:cNvPr id="9" name="TextBox 8"/>
          <p:cNvSpPr txBox="1">
            <a:spLocks noChangeArrowheads="1"/>
          </p:cNvSpPr>
          <p:nvPr/>
        </p:nvSpPr>
        <p:spPr bwMode="auto">
          <a:xfrm>
            <a:off x="1219200" y="4419600"/>
            <a:ext cx="7086600" cy="2092325"/>
          </a:xfrm>
          <a:prstGeom prst="rect">
            <a:avLst/>
          </a:prstGeom>
          <a:solidFill>
            <a:srgbClr val="AEA9F5"/>
          </a:solidFill>
          <a:ln w="9525">
            <a:noFill/>
            <a:miter lim="800000"/>
            <a:headEnd/>
            <a:tailEnd/>
          </a:ln>
        </p:spPr>
        <p:txBody>
          <a:bodyPr>
            <a:spAutoFit/>
          </a:bodyPr>
          <a:lstStyle/>
          <a:p>
            <a:pPr algn="ctr"/>
            <a:r>
              <a:rPr lang="en-US" sz="2800" u="sng">
                <a:latin typeface="Calibri" pitchFamily="34" charset="0"/>
              </a:rPr>
              <a:t>SIMILARITIES</a:t>
            </a:r>
          </a:p>
          <a:p>
            <a:pPr>
              <a:buFont typeface="Arial" charset="0"/>
              <a:buChar char="•"/>
            </a:pPr>
            <a:r>
              <a:rPr lang="en-US" sz="2800">
                <a:latin typeface="Calibri" pitchFamily="34" charset="0"/>
              </a:rPr>
              <a:t>Superiority; duty</a:t>
            </a:r>
          </a:p>
          <a:p>
            <a:pPr>
              <a:buFont typeface="Arial" charset="0"/>
              <a:buChar char="•"/>
            </a:pPr>
            <a:r>
              <a:rPr lang="en-US" sz="2800">
                <a:latin typeface="Calibri" pitchFamily="34" charset="0"/>
              </a:rPr>
              <a:t>“helping” and “teaching” by giving their culture/education</a:t>
            </a:r>
            <a:endParaRPr lang="en-US">
              <a:latin typeface="Calibri" pitchFamily="34" charset="0"/>
            </a:endParaRPr>
          </a:p>
          <a:p>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5">
                                            <p:bg/>
                                          </p:spTgt>
                                        </p:tgtEl>
                                        <p:attrNameLst>
                                          <p:attrName>style.visibility</p:attrName>
                                        </p:attrNameLst>
                                      </p:cBhvr>
                                      <p:to>
                                        <p:strVal val="visible"/>
                                      </p:to>
                                    </p:set>
                                    <p:animEffect transition="in" filter="blinds(horizontal)">
                                      <p:cBhvr>
                                        <p:cTn id="7" dur="500"/>
                                        <p:tgtEl>
                                          <p:spTgt spid="33795">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12" dur="500"/>
                                        <p:tgtEl>
                                          <p:spTgt spid="337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blinds(horizontal)">
                                      <p:cBhvr>
                                        <p:cTn id="17" dur="500"/>
                                        <p:tgtEl>
                                          <p:spTgt spid="337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22" dur="500"/>
                                        <p:tgtEl>
                                          <p:spTgt spid="337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795">
                                            <p:txEl>
                                              <p:pRg st="3" end="3"/>
                                            </p:txEl>
                                          </p:spTgt>
                                        </p:tgtEl>
                                        <p:attrNameLst>
                                          <p:attrName>style.visibility</p:attrName>
                                        </p:attrNameLst>
                                      </p:cBhvr>
                                      <p:to>
                                        <p:strVal val="visible"/>
                                      </p:to>
                                    </p:set>
                                    <p:animEffect transition="in" filter="blinds(horizontal)">
                                      <p:cBhvr>
                                        <p:cTn id="27" dur="500"/>
                                        <p:tgtEl>
                                          <p:spTgt spid="337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3796">
                                            <p:bg/>
                                          </p:spTgt>
                                        </p:tgtEl>
                                        <p:attrNameLst>
                                          <p:attrName>style.visibility</p:attrName>
                                        </p:attrNameLst>
                                      </p:cBhvr>
                                      <p:to>
                                        <p:strVal val="visible"/>
                                      </p:to>
                                    </p:set>
                                    <p:animEffect transition="in" filter="blinds(horizontal)">
                                      <p:cBhvr>
                                        <p:cTn id="32" dur="500"/>
                                        <p:tgtEl>
                                          <p:spTgt spid="33796">
                                            <p:bg/>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3796">
                                            <p:txEl>
                                              <p:pRg st="0" end="0"/>
                                            </p:txEl>
                                          </p:spTgt>
                                        </p:tgtEl>
                                        <p:attrNameLst>
                                          <p:attrName>style.visibility</p:attrName>
                                        </p:attrNameLst>
                                      </p:cBhvr>
                                      <p:to>
                                        <p:strVal val="visible"/>
                                      </p:to>
                                    </p:set>
                                    <p:animEffect transition="in" filter="blinds(horizontal)">
                                      <p:cBhvr>
                                        <p:cTn id="37" dur="500"/>
                                        <p:tgtEl>
                                          <p:spTgt spid="3379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3796">
                                            <p:txEl>
                                              <p:pRg st="1" end="1"/>
                                            </p:txEl>
                                          </p:spTgt>
                                        </p:tgtEl>
                                        <p:attrNameLst>
                                          <p:attrName>style.visibility</p:attrName>
                                        </p:attrNameLst>
                                      </p:cBhvr>
                                      <p:to>
                                        <p:strVal val="visible"/>
                                      </p:to>
                                    </p:set>
                                    <p:animEffect transition="in" filter="blinds(horizontal)">
                                      <p:cBhvr>
                                        <p:cTn id="42" dur="500"/>
                                        <p:tgtEl>
                                          <p:spTgt spid="3379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3796">
                                            <p:txEl>
                                              <p:pRg st="2" end="2"/>
                                            </p:txEl>
                                          </p:spTgt>
                                        </p:tgtEl>
                                        <p:attrNameLst>
                                          <p:attrName>style.visibility</p:attrName>
                                        </p:attrNameLst>
                                      </p:cBhvr>
                                      <p:to>
                                        <p:strVal val="visible"/>
                                      </p:to>
                                    </p:set>
                                    <p:animEffect transition="in" filter="blinds(horizontal)">
                                      <p:cBhvr>
                                        <p:cTn id="47" dur="500"/>
                                        <p:tgtEl>
                                          <p:spTgt spid="3379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3796">
                                            <p:txEl>
                                              <p:pRg st="3" end="3"/>
                                            </p:txEl>
                                          </p:spTgt>
                                        </p:tgtEl>
                                        <p:attrNameLst>
                                          <p:attrName>style.visibility</p:attrName>
                                        </p:attrNameLst>
                                      </p:cBhvr>
                                      <p:to>
                                        <p:strVal val="visible"/>
                                      </p:to>
                                    </p:set>
                                    <p:animEffect transition="in" filter="blinds(horizontal)">
                                      <p:cBhvr>
                                        <p:cTn id="52" dur="500"/>
                                        <p:tgtEl>
                                          <p:spTgt spid="33796">
                                            <p:txEl>
                                              <p:pRg st="3" end="3"/>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Effect transition="in" filter="blinds(horizontal)">
                                      <p:cBhvr>
                                        <p:cTn id="55" dur="500"/>
                                        <p:tgtEl>
                                          <p:spTgt spid="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9">
                                            <p:txEl>
                                              <p:pRg st="1" end="1"/>
                                            </p:txEl>
                                          </p:spTgt>
                                        </p:tgtEl>
                                        <p:attrNameLst>
                                          <p:attrName>style.visibility</p:attrName>
                                        </p:attrNameLst>
                                      </p:cBhvr>
                                      <p:to>
                                        <p:strVal val="visible"/>
                                      </p:to>
                                    </p:set>
                                    <p:animEffect transition="in" filter="blinds(horizontal)">
                                      <p:cBhvr>
                                        <p:cTn id="60" dur="500"/>
                                        <p:tgtEl>
                                          <p:spTgt spid="9">
                                            <p:txEl>
                                              <p:pRg st="1" end="1"/>
                                            </p:txEl>
                                          </p:spTgt>
                                        </p:tgtEl>
                                      </p:cBhvr>
                                    </p:animEffect>
                                  </p:childTnLst>
                                </p:cTn>
                              </p:par>
                              <p:par>
                                <p:cTn id="61" presetID="3" presetClass="entr" presetSubtype="10" fill="hold" nodeType="withEffect">
                                  <p:stCondLst>
                                    <p:cond delay="0"/>
                                  </p:stCondLst>
                                  <p:childTnLst>
                                    <p:set>
                                      <p:cBhvr>
                                        <p:cTn id="62" dur="1" fill="hold">
                                          <p:stCondLst>
                                            <p:cond delay="0"/>
                                          </p:stCondLst>
                                        </p:cTn>
                                        <p:tgtEl>
                                          <p:spTgt spid="9">
                                            <p:txEl>
                                              <p:pRg st="2" end="2"/>
                                            </p:txEl>
                                          </p:spTgt>
                                        </p:tgtEl>
                                        <p:attrNameLst>
                                          <p:attrName>style.visibility</p:attrName>
                                        </p:attrNameLst>
                                      </p:cBhvr>
                                      <p:to>
                                        <p:strVal val="visible"/>
                                      </p:to>
                                    </p:set>
                                    <p:animEffect transition="in" filter="blinds(horizontal)">
                                      <p:cBhvr>
                                        <p:cTn id="6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nimBg="1"/>
      <p:bldP spid="3379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a:solidFill>
            <a:srgbClr val="FFFF00"/>
          </a:solidFill>
        </p:spPr>
        <p:txBody>
          <a:bodyPr/>
          <a:lstStyle/>
          <a:p>
            <a:r>
              <a:rPr lang="en-US"/>
              <a:t>The Industrial Mission</a:t>
            </a:r>
          </a:p>
        </p:txBody>
      </p:sp>
      <p:sp>
        <p:nvSpPr>
          <p:cNvPr id="15363" name="Content Placeholder 5"/>
          <p:cNvSpPr>
            <a:spLocks noGrp="1"/>
          </p:cNvSpPr>
          <p:nvPr>
            <p:ph idx="1"/>
          </p:nvPr>
        </p:nvSpPr>
        <p:spPr>
          <a:solidFill>
            <a:srgbClr val="92D050"/>
          </a:solidFill>
        </p:spPr>
        <p:txBody>
          <a:bodyPr/>
          <a:lstStyle/>
          <a:p>
            <a:r>
              <a:rPr lang="en-US" sz="4400"/>
              <a:t>What is “industry”?</a:t>
            </a:r>
          </a:p>
          <a:p>
            <a:r>
              <a:rPr lang="en-US" sz="4400"/>
              <a:t>What were industrialized nations trying to do?</a:t>
            </a:r>
          </a:p>
          <a:p>
            <a:r>
              <a:rPr lang="en-US" sz="4400"/>
              <a:t>What would they use natural resources for?</a:t>
            </a:r>
          </a:p>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Imperialism: Continuities</a:t>
            </a:r>
          </a:p>
        </p:txBody>
      </p:sp>
      <p:sp>
        <p:nvSpPr>
          <p:cNvPr id="3" name="Content Placeholder 2"/>
          <p:cNvSpPr>
            <a:spLocks noGrp="1"/>
          </p:cNvSpPr>
          <p:nvPr>
            <p:ph idx="1"/>
          </p:nvPr>
        </p:nvSpPr>
        <p:spPr/>
        <p:txBody>
          <a:bodyPr/>
          <a:lstStyle/>
          <a:p>
            <a:r>
              <a:rPr lang="en-US" sz="2000" dirty="0"/>
              <a:t>Guided by feeling of superiority</a:t>
            </a:r>
          </a:p>
          <a:p>
            <a:r>
              <a:rPr lang="en-US" sz="2000" dirty="0"/>
              <a:t>Exploitation of land labor and capital</a:t>
            </a:r>
          </a:p>
          <a:p>
            <a:r>
              <a:rPr lang="en-US" sz="2000" dirty="0"/>
              <a:t>Guided by civilizing or Christianizing mission(justify?)</a:t>
            </a:r>
          </a:p>
          <a:p>
            <a:r>
              <a:rPr lang="en-US" sz="2000" dirty="0"/>
              <a:t>Use of new technologies (better than natives?)</a:t>
            </a:r>
          </a:p>
          <a:p>
            <a:r>
              <a:rPr lang="en-US" sz="2000" dirty="0"/>
              <a:t>Spirit of capitalism </a:t>
            </a:r>
            <a:r>
              <a:rPr lang="en-US" sz="2000"/>
              <a:t>(finite </a:t>
            </a:r>
            <a:r>
              <a:rPr lang="en-US" sz="2000" dirty="0"/>
              <a:t>resources)</a:t>
            </a:r>
          </a:p>
          <a:p>
            <a:r>
              <a:rPr lang="en-US" sz="2000" dirty="0"/>
              <a:t>Markets exploited by dominant cultures (unfair treaties)</a:t>
            </a:r>
          </a:p>
          <a:p>
            <a:r>
              <a:rPr lang="en-US" sz="2000" dirty="0"/>
              <a:t>racism</a:t>
            </a:r>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371600"/>
            <a:ext cx="256222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4291013"/>
            <a:ext cx="264795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962400"/>
            <a:ext cx="17907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205287"/>
            <a:ext cx="240982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3811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fricaoutlinemap.gif"/>
          <p:cNvPicPr>
            <a:picLocks noChangeAspect="1"/>
          </p:cNvPicPr>
          <p:nvPr/>
        </p:nvPicPr>
        <p:blipFill>
          <a:blip r:embed="rId2" cstate="print"/>
          <a:srcRect/>
          <a:stretch>
            <a:fillRect/>
          </a:stretch>
        </p:blipFill>
        <p:spPr bwMode="auto">
          <a:xfrm>
            <a:off x="5257800" y="3200400"/>
            <a:ext cx="3546475" cy="3382963"/>
          </a:xfrm>
          <a:prstGeom prst="rect">
            <a:avLst/>
          </a:prstGeom>
          <a:solidFill>
            <a:schemeClr val="tx2"/>
          </a:solidFill>
          <a:ln w="9525">
            <a:noFill/>
            <a:miter lim="800000"/>
            <a:headEnd/>
            <a:tailEnd/>
          </a:ln>
        </p:spPr>
      </p:pic>
      <p:pic>
        <p:nvPicPr>
          <p:cNvPr id="3" name="Picture 2" descr="Image of National Flag"/>
          <p:cNvPicPr>
            <a:picLocks noChangeAspect="1" noChangeArrowheads="1"/>
          </p:cNvPicPr>
          <p:nvPr/>
        </p:nvPicPr>
        <p:blipFill>
          <a:blip r:embed="rId3" cstate="print"/>
          <a:srcRect/>
          <a:stretch>
            <a:fillRect/>
          </a:stretch>
        </p:blipFill>
        <p:spPr bwMode="auto">
          <a:xfrm>
            <a:off x="457200" y="2057400"/>
            <a:ext cx="1909763" cy="1279525"/>
          </a:xfrm>
          <a:prstGeom prst="rect">
            <a:avLst/>
          </a:prstGeom>
          <a:noFill/>
          <a:ln w="9525">
            <a:noFill/>
            <a:miter lim="800000"/>
            <a:headEnd/>
            <a:tailEnd/>
          </a:ln>
        </p:spPr>
      </p:pic>
      <p:pic>
        <p:nvPicPr>
          <p:cNvPr id="4" name="Picture 3" descr="lecar.jpg"/>
          <p:cNvPicPr>
            <a:picLocks noChangeAspect="1"/>
          </p:cNvPicPr>
          <p:nvPr/>
        </p:nvPicPr>
        <p:blipFill>
          <a:blip r:embed="rId4" cstate="print"/>
          <a:srcRect/>
          <a:stretch>
            <a:fillRect/>
          </a:stretch>
        </p:blipFill>
        <p:spPr bwMode="auto">
          <a:xfrm>
            <a:off x="228600" y="3581400"/>
            <a:ext cx="2638425" cy="1189038"/>
          </a:xfrm>
          <a:prstGeom prst="rect">
            <a:avLst/>
          </a:prstGeom>
          <a:noFill/>
          <a:ln w="9525">
            <a:noFill/>
            <a:miter lim="800000"/>
            <a:headEnd/>
            <a:tailEnd/>
          </a:ln>
        </p:spPr>
      </p:pic>
      <p:pic>
        <p:nvPicPr>
          <p:cNvPr id="5" name="Picture 4" descr="brie_3.jpg"/>
          <p:cNvPicPr>
            <a:picLocks noChangeAspect="1"/>
          </p:cNvPicPr>
          <p:nvPr/>
        </p:nvPicPr>
        <p:blipFill>
          <a:blip r:embed="rId5" cstate="print"/>
          <a:srcRect/>
          <a:stretch>
            <a:fillRect/>
          </a:stretch>
        </p:blipFill>
        <p:spPr bwMode="auto">
          <a:xfrm>
            <a:off x="457200" y="5257800"/>
            <a:ext cx="1752600" cy="1096963"/>
          </a:xfrm>
          <a:prstGeom prst="rect">
            <a:avLst/>
          </a:prstGeom>
          <a:noFill/>
          <a:ln w="9525">
            <a:noFill/>
            <a:miter lim="800000"/>
            <a:headEnd/>
            <a:tailEnd/>
          </a:ln>
        </p:spPr>
      </p:pic>
      <p:pic>
        <p:nvPicPr>
          <p:cNvPr id="6" name="Picture 5" descr="frenchpoodle.jpg"/>
          <p:cNvPicPr>
            <a:picLocks noChangeAspect="1"/>
          </p:cNvPicPr>
          <p:nvPr/>
        </p:nvPicPr>
        <p:blipFill>
          <a:blip r:embed="rId6" cstate="print"/>
          <a:srcRect/>
          <a:stretch>
            <a:fillRect/>
          </a:stretch>
        </p:blipFill>
        <p:spPr bwMode="auto">
          <a:xfrm>
            <a:off x="2895600" y="5181600"/>
            <a:ext cx="1347788" cy="1279525"/>
          </a:xfrm>
          <a:prstGeom prst="rect">
            <a:avLst/>
          </a:prstGeom>
          <a:noFill/>
          <a:ln w="9525">
            <a:noFill/>
            <a:miter lim="800000"/>
            <a:headEnd/>
            <a:tailEnd/>
          </a:ln>
        </p:spPr>
      </p:pic>
      <p:sp>
        <p:nvSpPr>
          <p:cNvPr id="7" name="Right Arrow 6"/>
          <p:cNvSpPr/>
          <p:nvPr/>
        </p:nvSpPr>
        <p:spPr>
          <a:xfrm rot="2673802">
            <a:off x="2447925" y="2589213"/>
            <a:ext cx="2667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loud Callout 8"/>
          <p:cNvSpPr/>
          <p:nvPr/>
        </p:nvSpPr>
        <p:spPr>
          <a:xfrm>
            <a:off x="228600" y="228600"/>
            <a:ext cx="3505200" cy="1676400"/>
          </a:xfrm>
          <a:prstGeom prst="cloudCallout">
            <a:avLst>
              <a:gd name="adj1" fmla="val -39698"/>
              <a:gd name="adj2" fmla="val 6569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Our colonies, our prices!!!</a:t>
            </a:r>
          </a:p>
        </p:txBody>
      </p:sp>
      <p:sp>
        <p:nvSpPr>
          <p:cNvPr id="10" name="Left Arrow 9"/>
          <p:cNvSpPr/>
          <p:nvPr/>
        </p:nvSpPr>
        <p:spPr>
          <a:xfrm rot="1072458">
            <a:off x="3124200" y="1949450"/>
            <a:ext cx="3857625" cy="609600"/>
          </a:xfrm>
          <a:prstGeom prst="leftArrow">
            <a:avLst>
              <a:gd name="adj1" fmla="val 427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0" descr="diamond.jpg"/>
          <p:cNvPicPr>
            <a:picLocks noChangeAspect="1"/>
          </p:cNvPicPr>
          <p:nvPr/>
        </p:nvPicPr>
        <p:blipFill>
          <a:blip r:embed="rId7" cstate="print"/>
          <a:srcRect/>
          <a:stretch>
            <a:fillRect/>
          </a:stretch>
        </p:blipFill>
        <p:spPr bwMode="auto">
          <a:xfrm>
            <a:off x="7620000" y="1905000"/>
            <a:ext cx="1241425" cy="1096963"/>
          </a:xfrm>
          <a:prstGeom prst="rect">
            <a:avLst/>
          </a:prstGeom>
          <a:noFill/>
          <a:ln w="9525">
            <a:noFill/>
            <a:miter lim="800000"/>
            <a:headEnd/>
            <a:tailEnd/>
          </a:ln>
        </p:spPr>
      </p:pic>
      <p:pic>
        <p:nvPicPr>
          <p:cNvPr id="12" name="Picture 11" descr="ivorytusks.jpg"/>
          <p:cNvPicPr>
            <a:picLocks noChangeAspect="1"/>
          </p:cNvPicPr>
          <p:nvPr/>
        </p:nvPicPr>
        <p:blipFill>
          <a:blip r:embed="rId8" cstate="print"/>
          <a:srcRect/>
          <a:stretch>
            <a:fillRect/>
          </a:stretch>
        </p:blipFill>
        <p:spPr bwMode="auto">
          <a:xfrm>
            <a:off x="6324600" y="152400"/>
            <a:ext cx="1646238" cy="1646238"/>
          </a:xfrm>
          <a:prstGeom prst="rect">
            <a:avLst/>
          </a:prstGeom>
          <a:noFill/>
          <a:ln w="9525">
            <a:noFill/>
            <a:miter lim="800000"/>
            <a:headEnd/>
            <a:tailEnd/>
          </a:ln>
        </p:spPr>
      </p:pic>
      <p:pic>
        <p:nvPicPr>
          <p:cNvPr id="13" name="Picture 12" descr="timber.jpg"/>
          <p:cNvPicPr>
            <a:picLocks noChangeAspect="1"/>
          </p:cNvPicPr>
          <p:nvPr/>
        </p:nvPicPr>
        <p:blipFill>
          <a:blip r:embed="rId9" cstate="print"/>
          <a:srcRect/>
          <a:stretch>
            <a:fillRect/>
          </a:stretch>
        </p:blipFill>
        <p:spPr bwMode="auto">
          <a:xfrm>
            <a:off x="4191000" y="533400"/>
            <a:ext cx="1681163" cy="1189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linds(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linds(horizontal)">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Pears Soap Birth of Civ"/>
          <p:cNvPicPr>
            <a:picLocks noChangeAspect="1" noChangeArrowheads="1"/>
          </p:cNvPicPr>
          <p:nvPr/>
        </p:nvPicPr>
        <p:blipFill>
          <a:blip r:embed="rId2" cstate="print"/>
          <a:srcRect/>
          <a:stretch>
            <a:fillRect/>
          </a:stretch>
        </p:blipFill>
        <p:spPr bwMode="auto">
          <a:xfrm>
            <a:off x="2524125" y="381000"/>
            <a:ext cx="4095750" cy="6096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0"/>
            <a:ext cx="9220200" cy="6858000"/>
          </a:xfrm>
        </p:spPr>
      </p:pic>
    </p:spTree>
    <p:extLst>
      <p:ext uri="{BB962C8B-B14F-4D97-AF65-F5344CB8AC3E}">
        <p14:creationId xmlns:p14="http://schemas.microsoft.com/office/powerpoint/2010/main" val="831978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pears soap bathtub"/>
          <p:cNvPicPr>
            <a:picLocks noChangeAspect="1" noChangeArrowheads="1"/>
          </p:cNvPicPr>
          <p:nvPr/>
        </p:nvPicPr>
        <p:blipFill>
          <a:blip r:embed="rId2" cstate="print"/>
          <a:srcRect/>
          <a:stretch>
            <a:fillRect/>
          </a:stretch>
        </p:blipFill>
        <p:spPr bwMode="auto">
          <a:xfrm>
            <a:off x="2667000" y="990600"/>
            <a:ext cx="3957638" cy="531971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0"/>
            <a:ext cx="8915400" cy="6781800"/>
          </a:xfrm>
        </p:spPr>
      </p:pic>
    </p:spTree>
    <p:extLst>
      <p:ext uri="{BB962C8B-B14F-4D97-AF65-F5344CB8AC3E}">
        <p14:creationId xmlns:p14="http://schemas.microsoft.com/office/powerpoint/2010/main" val="2171614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3531870"/>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1" y="3429000"/>
            <a:ext cx="9144000" cy="3581241"/>
          </a:xfrm>
          <a:prstGeom prst="rect">
            <a:avLst/>
          </a:prstGeom>
        </p:spPr>
      </p:pic>
    </p:spTree>
    <p:extLst>
      <p:ext uri="{BB962C8B-B14F-4D97-AF65-F5344CB8AC3E}">
        <p14:creationId xmlns:p14="http://schemas.microsoft.com/office/powerpoint/2010/main" val="259124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Tree>
    <p:extLst>
      <p:ext uri="{BB962C8B-B14F-4D97-AF65-F5344CB8AC3E}">
        <p14:creationId xmlns:p14="http://schemas.microsoft.com/office/powerpoint/2010/main" val="517888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143999" cy="6934200"/>
          </a:xfrm>
        </p:spPr>
      </p:pic>
    </p:spTree>
    <p:extLst>
      <p:ext uri="{BB962C8B-B14F-4D97-AF65-F5344CB8AC3E}">
        <p14:creationId xmlns:p14="http://schemas.microsoft.com/office/powerpoint/2010/main" val="4022957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534400" cy="923330"/>
          </a:xfrm>
          <a:prstGeom prst="rect">
            <a:avLst/>
          </a:prstGeom>
          <a:noFill/>
        </p:spPr>
        <p:txBody>
          <a:bodyPr wrap="square" rtlCol="0">
            <a:spAutoFit/>
          </a:bodyPr>
          <a:lstStyle/>
          <a:p>
            <a:r>
              <a:rPr lang="en-US" dirty="0"/>
              <a:t>The Europeans maintained their exploitation of land labor and capital to support capitalist ideas of the accumulation of wealth through competition over territories for markets in Asia, the Americas and Africa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538" y="2324100"/>
            <a:ext cx="206692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09" y="3429000"/>
            <a:ext cx="269557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734791"/>
            <a:ext cx="2943225"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181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05800" cy="923330"/>
          </a:xfrm>
          <a:prstGeom prst="rect">
            <a:avLst/>
          </a:prstGeom>
          <a:noFill/>
        </p:spPr>
        <p:txBody>
          <a:bodyPr wrap="square" rtlCol="0">
            <a:spAutoFit/>
          </a:bodyPr>
          <a:lstStyle/>
          <a:p>
            <a:r>
              <a:rPr lang="en-US" dirty="0"/>
              <a:t>The Age of exploration inspired a European competitiveness for materials, markets and labor for the purpose of competitively dominating global trade and accumulating as much wealth for both public and private groups.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513" y="2500313"/>
            <a:ext cx="24669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724400"/>
            <a:ext cx="2667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505325"/>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9220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534400" cy="923330"/>
          </a:xfrm>
          <a:prstGeom prst="rect">
            <a:avLst/>
          </a:prstGeom>
          <a:noFill/>
        </p:spPr>
        <p:txBody>
          <a:bodyPr wrap="square" rtlCol="0">
            <a:spAutoFit/>
          </a:bodyPr>
          <a:lstStyle/>
          <a:p>
            <a:r>
              <a:rPr lang="en-US" dirty="0"/>
              <a:t>Technologies brought about by the Industrial and Scientific Revolution like the maxim gun quinine, and the steamship facilitated greater conquest of Asia and Africa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2519363"/>
            <a:ext cx="25146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55" y="4953000"/>
            <a:ext cx="26860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96685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64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305800" cy="1477328"/>
          </a:xfrm>
          <a:prstGeom prst="rect">
            <a:avLst/>
          </a:prstGeom>
          <a:noFill/>
        </p:spPr>
        <p:txBody>
          <a:bodyPr wrap="square" rtlCol="0">
            <a:spAutoFit/>
          </a:bodyPr>
          <a:lstStyle/>
          <a:p>
            <a:r>
              <a:rPr lang="en-US" dirty="0"/>
              <a:t>The guns, steel and horses of old imperialism may have facilitated conquest in the Americas but it was no match in the Eastern hemisphere until the introduction of the tools of industry which far outmatched the European’s newer territories as industrial was machines dominated their less advanced counterparts.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5" y="2524125"/>
            <a:ext cx="18097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962400"/>
            <a:ext cx="16764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495800"/>
            <a:ext cx="25812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8270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382000" cy="646331"/>
          </a:xfrm>
          <a:prstGeom prst="rect">
            <a:avLst/>
          </a:prstGeom>
          <a:noFill/>
        </p:spPr>
        <p:txBody>
          <a:bodyPr wrap="square" rtlCol="0">
            <a:spAutoFit/>
          </a:bodyPr>
          <a:lstStyle/>
          <a:p>
            <a:r>
              <a:rPr lang="en-US" dirty="0"/>
              <a:t>The racist/ethnocentric notion of Europeans being the dominant culture justified the conquest of territorial expansion in throughout the world.</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513" y="2505074"/>
            <a:ext cx="2466975"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2775" y="3792247"/>
            <a:ext cx="17240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6907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0"/>
            <a:ext cx="9067799" cy="6858000"/>
          </a:xfrm>
        </p:spPr>
      </p:pic>
    </p:spTree>
    <p:extLst>
      <p:ext uri="{BB962C8B-B14F-4D97-AF65-F5344CB8AC3E}">
        <p14:creationId xmlns:p14="http://schemas.microsoft.com/office/powerpoint/2010/main" val="179632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610600" cy="1200329"/>
          </a:xfrm>
          <a:prstGeom prst="rect">
            <a:avLst/>
          </a:prstGeom>
          <a:noFill/>
        </p:spPr>
        <p:txBody>
          <a:bodyPr wrap="square" rtlCol="0">
            <a:spAutoFit/>
          </a:bodyPr>
          <a:lstStyle/>
          <a:p>
            <a:r>
              <a:rPr lang="en-US" dirty="0"/>
              <a:t>The ideas of social Darwinism and the “white man’s burden” were mere extensions of the racism which began as non-Europeans were looked at as uncivilized heathen and pagan justifying the conquest as an attempt to civilize and Christianize these “ignoble savages”.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2238" y="2828924"/>
            <a:ext cx="381952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71861"/>
            <a:ext cx="162877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700" y="4890654"/>
            <a:ext cx="278130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4797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7848600" cy="1200329"/>
          </a:xfrm>
          <a:prstGeom prst="rect">
            <a:avLst/>
          </a:prstGeom>
          <a:noFill/>
        </p:spPr>
        <p:txBody>
          <a:bodyPr wrap="square" rtlCol="0">
            <a:spAutoFit/>
          </a:bodyPr>
          <a:lstStyle/>
          <a:p>
            <a:r>
              <a:rPr lang="en-US" dirty="0"/>
              <a:t>European imperialism in Asia and Africa was limited to trading posts and small coastal enclaves due to pre-existing empires and lack of ability to deal with tropical diseases whilst the military of industrialism coupled with medical advances facilitated global expansion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2552700"/>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33009"/>
            <a:ext cx="264795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4958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8633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001000" cy="1477328"/>
          </a:xfrm>
          <a:prstGeom prst="rect">
            <a:avLst/>
          </a:prstGeom>
          <a:noFill/>
        </p:spPr>
        <p:txBody>
          <a:bodyPr wrap="square" rtlCol="0">
            <a:spAutoFit/>
          </a:bodyPr>
          <a:lstStyle/>
          <a:p>
            <a:r>
              <a:rPr lang="en-US" dirty="0"/>
              <a:t>Empires like Kongo, Mughal and Qing were too dominant in the 16</a:t>
            </a:r>
            <a:r>
              <a:rPr lang="en-US" baseline="30000" dirty="0"/>
              <a:t>th</a:t>
            </a:r>
            <a:r>
              <a:rPr lang="en-US" dirty="0"/>
              <a:t> centuries for Europeans to conquer as, too, were the tropical diseases of Yellow fever and Malaria until the advent of technologies (quinine, maxim gun, etc.) facilitated conquest in addition to fragmentation of these African and Asian Empires.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2695575"/>
            <a:ext cx="312420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4724400"/>
            <a:ext cx="283845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4819650"/>
            <a:ext cx="30099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8556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7696200" cy="1200329"/>
          </a:xfrm>
          <a:prstGeom prst="rect">
            <a:avLst/>
          </a:prstGeom>
          <a:noFill/>
        </p:spPr>
        <p:txBody>
          <a:bodyPr wrap="square" rtlCol="0">
            <a:spAutoFit/>
          </a:bodyPr>
          <a:lstStyle/>
          <a:p>
            <a:r>
              <a:rPr lang="en-US" dirty="0"/>
              <a:t>The traditional conquest of concentration on urban areas for the diffusion of European city culture maintained dominance as “European” cities continued to develop throughout Asia and Africa and Australia amongst others.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038" y="2719388"/>
            <a:ext cx="3209925" cy="2462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4" y="45720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771900"/>
            <a:ext cx="173355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4324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7467600" cy="1200329"/>
          </a:xfrm>
          <a:prstGeom prst="rect">
            <a:avLst/>
          </a:prstGeom>
          <a:noFill/>
        </p:spPr>
        <p:txBody>
          <a:bodyPr wrap="square" rtlCol="0">
            <a:spAutoFit/>
          </a:bodyPr>
          <a:lstStyle/>
          <a:p>
            <a:r>
              <a:rPr lang="en-US" dirty="0"/>
              <a:t>The cities of Bogota, Kingston and Lima were the first models of European colonial cities to be followed by Nairobi, Johannesburg, Hong Kong, Bombay and Rangoon became centers of commerce, university learning and areas where European colonists could settle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48200"/>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513" y="2500313"/>
            <a:ext cx="24669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648200"/>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454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From 1450-1900 imperialism existed for the purpose of using military force to take territories for land. labor and capital, however, industrial production needed more territories like Africa and Asia and those who wielded technologies which were industrially produced were able to easily exploit those who wee not.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39924646"/>
              </p:ext>
            </p:extLst>
          </p:nvPr>
        </p:nvGraphicFramePr>
        <p:xfrm>
          <a:off x="457200" y="1600200"/>
          <a:ext cx="8229600" cy="47244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747966919"/>
                    </a:ext>
                  </a:extLst>
                </a:gridCol>
                <a:gridCol w="2743200">
                  <a:extLst>
                    <a:ext uri="{9D8B030D-6E8A-4147-A177-3AD203B41FA5}">
                      <a16:colId xmlns:a16="http://schemas.microsoft.com/office/drawing/2014/main" val="4007952352"/>
                    </a:ext>
                  </a:extLst>
                </a:gridCol>
                <a:gridCol w="2743200">
                  <a:extLst>
                    <a:ext uri="{9D8B030D-6E8A-4147-A177-3AD203B41FA5}">
                      <a16:colId xmlns:a16="http://schemas.microsoft.com/office/drawing/2014/main" val="1134806988"/>
                    </a:ext>
                  </a:extLst>
                </a:gridCol>
              </a:tblGrid>
              <a:tr h="370840">
                <a:tc>
                  <a:txBody>
                    <a:bodyPr/>
                    <a:lstStyle/>
                    <a:p>
                      <a:r>
                        <a:rPr lang="en-US" sz="1600" dirty="0"/>
                        <a:t>.The Europeans maintained their exploitation of land labor and capital to support capitalist ideas of the accumulation of wealth through competition over territories for markets in Asia, the Americas and Africa</a:t>
                      </a:r>
                    </a:p>
                    <a:p>
                      <a:endParaRPr lang="en-US" sz="1600" dirty="0"/>
                    </a:p>
                  </a:txBody>
                  <a:tcPr/>
                </a:tc>
                <a:tc>
                  <a:txBody>
                    <a:bodyPr/>
                    <a:lstStyle/>
                    <a:p>
                      <a:r>
                        <a:rPr lang="en-US" sz="1400" dirty="0"/>
                        <a:t>Technologies brought about by the Industrial and Scientific Revolution like the maxim gun quinine, and the steamship facilitated greater conquest of Asia and Africa</a:t>
                      </a:r>
                    </a:p>
                    <a:p>
                      <a:endParaRPr lang="en-US" sz="1400" dirty="0"/>
                    </a:p>
                  </a:txBody>
                  <a:tcPr/>
                </a:tc>
                <a:tc>
                  <a:txBody>
                    <a:bodyPr/>
                    <a:lstStyle/>
                    <a:p>
                      <a:r>
                        <a:rPr lang="en-US" sz="1400" dirty="0"/>
                        <a:t>European imperialism in Asia and Africa was limited to trading posts and small coastal enclaves due to pre-existing empires and lack of ability to deal with tropical diseases whilst the military of industrialism coupled with medical advances facilitated global expansion</a:t>
                      </a:r>
                    </a:p>
                    <a:p>
                      <a:endParaRPr lang="en-US" sz="1400" dirty="0"/>
                    </a:p>
                  </a:txBody>
                  <a:tcPr/>
                </a:tc>
                <a:extLst>
                  <a:ext uri="{0D108BD9-81ED-4DB2-BD59-A6C34878D82A}">
                    <a16:rowId xmlns:a16="http://schemas.microsoft.com/office/drawing/2014/main" val="2122231940"/>
                  </a:ext>
                </a:extLst>
              </a:tr>
              <a:tr h="370840">
                <a:tc>
                  <a:txBody>
                    <a:bodyPr/>
                    <a:lstStyle/>
                    <a:p>
                      <a:r>
                        <a:rPr lang="en-US" sz="1600" dirty="0"/>
                        <a:t>The Age of exploration inspired a European competitiveness for materials, markets and labor for the purpose of competitively dominating global trade and accumulating as much wealth for both public and private groups</a:t>
                      </a:r>
                    </a:p>
                  </a:txBody>
                  <a:tcPr/>
                </a:tc>
                <a:tc>
                  <a:txBody>
                    <a:bodyPr/>
                    <a:lstStyle/>
                    <a:p>
                      <a:r>
                        <a:rPr lang="en-US" sz="1400" dirty="0"/>
                        <a:t>The guns, steel and horses of old imperialism may have facilitated conquest in the Americas but it was no match in the Eastern hemisphere until the introduction of the tools of industry which far outmatched the European’s newer territories as industrial was machines dominated their less advanced counterparts.</a:t>
                      </a:r>
                    </a:p>
                    <a:p>
                      <a:endParaRPr lang="en-US" sz="1400" dirty="0"/>
                    </a:p>
                  </a:txBody>
                  <a:tcPr/>
                </a:tc>
                <a:tc>
                  <a:txBody>
                    <a:bodyPr/>
                    <a:lstStyle/>
                    <a:p>
                      <a:r>
                        <a:rPr lang="en-US" sz="1400" dirty="0"/>
                        <a:t>. Empires like </a:t>
                      </a:r>
                      <a:r>
                        <a:rPr lang="en-US" sz="1400" dirty="0" err="1"/>
                        <a:t>Kongo</a:t>
                      </a:r>
                      <a:r>
                        <a:rPr lang="en-US" sz="1400" dirty="0"/>
                        <a:t>, Mughal and Qing were too dominant in the 16th centuries for Europeans to conquer as, too, were the tropical diseases of Yellow fever and Malaria until the advent of technologies (quinine, maxim gun, etc.) facilitated conquest in addition to fragmentation of these African and Asian Empires</a:t>
                      </a:r>
                    </a:p>
                  </a:txBody>
                  <a:tcPr/>
                </a:tc>
                <a:extLst>
                  <a:ext uri="{0D108BD9-81ED-4DB2-BD59-A6C34878D82A}">
                    <a16:rowId xmlns:a16="http://schemas.microsoft.com/office/drawing/2014/main" val="702935537"/>
                  </a:ext>
                </a:extLst>
              </a:tr>
            </a:tbl>
          </a:graphicData>
        </a:graphic>
      </p:graphicFrame>
    </p:spTree>
    <p:extLst>
      <p:ext uri="{BB962C8B-B14F-4D97-AF65-F5344CB8AC3E}">
        <p14:creationId xmlns:p14="http://schemas.microsoft.com/office/powerpoint/2010/main" val="2939533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africa1"/>
          <p:cNvPicPr>
            <a:picLocks noChangeAspect="1" noChangeArrowheads="1"/>
          </p:cNvPicPr>
          <p:nvPr/>
        </p:nvPicPr>
        <p:blipFill>
          <a:blip r:embed="rId2" cstate="print"/>
          <a:srcRect/>
          <a:stretch>
            <a:fillRect/>
          </a:stretch>
        </p:blipFill>
        <p:spPr bwMode="auto">
          <a:xfrm>
            <a:off x="3276600" y="457200"/>
            <a:ext cx="5402263" cy="5483225"/>
          </a:xfrm>
          <a:prstGeom prst="rect">
            <a:avLst/>
          </a:prstGeom>
          <a:noFill/>
          <a:ln w="9525">
            <a:noFill/>
            <a:miter lim="800000"/>
            <a:headEnd/>
            <a:tailEnd/>
          </a:ln>
        </p:spPr>
      </p:pic>
      <p:sp>
        <p:nvSpPr>
          <p:cNvPr id="3075" name="Text Box 6"/>
          <p:cNvSpPr txBox="1">
            <a:spLocks noChangeArrowheads="1"/>
          </p:cNvSpPr>
          <p:nvPr/>
        </p:nvSpPr>
        <p:spPr bwMode="auto">
          <a:xfrm>
            <a:off x="381000" y="1981200"/>
            <a:ext cx="2438400" cy="1431925"/>
          </a:xfrm>
          <a:prstGeom prst="rect">
            <a:avLst/>
          </a:prstGeom>
          <a:noFill/>
          <a:ln w="9525">
            <a:noFill/>
            <a:miter lim="800000"/>
            <a:headEnd/>
            <a:tailEnd/>
          </a:ln>
        </p:spPr>
        <p:txBody>
          <a:bodyPr>
            <a:spAutoFit/>
          </a:bodyPr>
          <a:lstStyle/>
          <a:p>
            <a:r>
              <a:rPr lang="en-US" sz="4400">
                <a:latin typeface="Calibri" pitchFamily="34" charset="0"/>
              </a:rPr>
              <a:t>AFRICA </a:t>
            </a:r>
          </a:p>
          <a:p>
            <a:r>
              <a:rPr lang="en-US" sz="4400">
                <a:latin typeface="Calibri" pitchFamily="34" charset="0"/>
              </a:rPr>
              <a:t>   1850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africa2"/>
          <p:cNvPicPr>
            <a:picLocks noChangeAspect="1" noChangeArrowheads="1"/>
          </p:cNvPicPr>
          <p:nvPr/>
        </p:nvPicPr>
        <p:blipFill>
          <a:blip r:embed="rId2" cstate="print"/>
          <a:srcRect/>
          <a:stretch>
            <a:fillRect/>
          </a:stretch>
        </p:blipFill>
        <p:spPr bwMode="auto">
          <a:xfrm>
            <a:off x="2743200" y="228600"/>
            <a:ext cx="6124575" cy="6111875"/>
          </a:xfrm>
          <a:prstGeom prst="rect">
            <a:avLst/>
          </a:prstGeom>
          <a:noFill/>
          <a:ln w="9525">
            <a:noFill/>
            <a:miter lim="800000"/>
            <a:headEnd/>
            <a:tailEnd/>
          </a:ln>
        </p:spPr>
      </p:pic>
      <p:sp>
        <p:nvSpPr>
          <p:cNvPr id="4099" name="Text Box 6"/>
          <p:cNvSpPr txBox="1">
            <a:spLocks noChangeArrowheads="1"/>
          </p:cNvSpPr>
          <p:nvPr/>
        </p:nvSpPr>
        <p:spPr bwMode="auto">
          <a:xfrm>
            <a:off x="228600" y="838200"/>
            <a:ext cx="2286000" cy="1766888"/>
          </a:xfrm>
          <a:prstGeom prst="rect">
            <a:avLst/>
          </a:prstGeom>
          <a:noFill/>
          <a:ln w="9525">
            <a:noFill/>
            <a:miter lim="800000"/>
            <a:headEnd/>
            <a:tailEnd/>
          </a:ln>
        </p:spPr>
        <p:txBody>
          <a:bodyPr>
            <a:spAutoFit/>
          </a:bodyPr>
          <a:lstStyle/>
          <a:p>
            <a:pPr>
              <a:spcBef>
                <a:spcPct val="50000"/>
              </a:spcBef>
            </a:pPr>
            <a:r>
              <a:rPr lang="en-US" sz="4400">
                <a:latin typeface="Calibri" pitchFamily="34" charset="0"/>
              </a:rPr>
              <a:t>AFRICA</a:t>
            </a:r>
          </a:p>
          <a:p>
            <a:pPr>
              <a:spcBef>
                <a:spcPct val="50000"/>
              </a:spcBef>
            </a:pPr>
            <a:r>
              <a:rPr lang="en-US" sz="4400">
                <a:latin typeface="Calibri" pitchFamily="34" charset="0"/>
              </a:rPr>
              <a:t>  1900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u="sng" dirty="0">
                <a:effectLst>
                  <a:outerShdw blurRad="38100" dist="38100" dir="2700000" algn="tl">
                    <a:srgbClr val="000000">
                      <a:alpha val="43137"/>
                    </a:srgbClr>
                  </a:outerShdw>
                </a:effectLst>
              </a:rPr>
              <a:t>Definition of Imperialism:</a:t>
            </a:r>
          </a:p>
        </p:txBody>
      </p:sp>
      <p:sp>
        <p:nvSpPr>
          <p:cNvPr id="5123" name="Content Placeholder 2"/>
          <p:cNvSpPr>
            <a:spLocks noGrp="1"/>
          </p:cNvSpPr>
          <p:nvPr>
            <p:ph idx="1"/>
          </p:nvPr>
        </p:nvSpPr>
        <p:spPr>
          <a:xfrm>
            <a:off x="381000" y="1600200"/>
            <a:ext cx="8382000" cy="4525963"/>
          </a:xfrm>
        </p:spPr>
        <p:txBody>
          <a:bodyPr/>
          <a:lstStyle/>
          <a:p>
            <a:pPr>
              <a:buFontTx/>
              <a:buNone/>
            </a:pPr>
            <a:r>
              <a:rPr lang="en-US" sz="4000" b="1"/>
              <a:t>The domination by one country of the political </a:t>
            </a:r>
            <a:r>
              <a:rPr lang="en-US" sz="4000">
                <a:solidFill>
                  <a:srgbClr val="0070C0"/>
                </a:solidFill>
              </a:rPr>
              <a:t>(government &amp; laws)</a:t>
            </a:r>
            <a:r>
              <a:rPr lang="en-US" sz="4000"/>
              <a:t>, </a:t>
            </a:r>
            <a:r>
              <a:rPr lang="en-US" sz="4000" b="1"/>
              <a:t>economic </a:t>
            </a:r>
            <a:r>
              <a:rPr lang="en-US" sz="4000">
                <a:solidFill>
                  <a:srgbClr val="0070C0"/>
                </a:solidFill>
              </a:rPr>
              <a:t>(wealth, trade, resources), </a:t>
            </a:r>
            <a:r>
              <a:rPr lang="en-US" sz="4000" b="1"/>
              <a:t>or cultural </a:t>
            </a:r>
            <a:r>
              <a:rPr lang="en-US" sz="4000">
                <a:solidFill>
                  <a:srgbClr val="0070C0"/>
                </a:solidFill>
              </a:rPr>
              <a:t>(language, religion, education) </a:t>
            </a:r>
            <a:r>
              <a:rPr lang="en-US" sz="4000" b="1"/>
              <a:t>life of another country or region.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Imperialism</a:t>
            </a:r>
          </a:p>
        </p:txBody>
      </p:sp>
      <p:sp>
        <p:nvSpPr>
          <p:cNvPr id="3" name="Content Placeholder 2"/>
          <p:cNvSpPr>
            <a:spLocks noGrp="1"/>
          </p:cNvSpPr>
          <p:nvPr>
            <p:ph idx="1"/>
          </p:nvPr>
        </p:nvSpPr>
        <p:spPr/>
        <p:txBody>
          <a:bodyPr/>
          <a:lstStyle/>
          <a:p>
            <a:pPr lvl="1" eaLnBrk="1" hangingPunct="1"/>
            <a:r>
              <a:rPr lang="en-US" sz="1800" b="1" dirty="0"/>
              <a:t>Under “Old Imperialism”, European powers did not usually acquire territory (except for Spain in Americas and Portugal in Brazil) but rather built a series of trading stations(why?) “ A primitive accumulation of wealth”</a:t>
            </a:r>
          </a:p>
          <a:p>
            <a:pPr lvl="1" eaLnBrk="1" hangingPunct="1"/>
            <a:r>
              <a:rPr lang="en-US" sz="1800" b="1" dirty="0"/>
              <a:t>Respected and frequently cooperated with local rulers in India, China, Japan, Indonesia, and other areas where trade flourished between locals and European coastal trading centers.</a:t>
            </a:r>
            <a:endParaRPr lang="en-CA" sz="1800" b="1" dirty="0"/>
          </a:p>
          <a:p>
            <a:pPr lvl="1" eaLnBrk="1" hangingPunct="1"/>
            <a:r>
              <a:rPr lang="en-US" sz="1800" b="1" dirty="0"/>
              <a:t>the “</a:t>
            </a:r>
            <a:r>
              <a:rPr lang="en-US" sz="1800" b="1" i="1" dirty="0"/>
              <a:t>new imperialism</a:t>
            </a:r>
            <a:r>
              <a:rPr lang="en-US" sz="1800" b="1" dirty="0"/>
              <a:t>” tended to favor direct conquest and formal empire (technology, tools, ideology)</a:t>
            </a:r>
            <a:endParaRPr lang="en-CA" sz="1800" b="1" dirty="0"/>
          </a:p>
          <a:p>
            <a:pPr lvl="2" eaLnBrk="1" hangingPunct="1"/>
            <a:r>
              <a:rPr lang="en-US" sz="1800" b="1" dirty="0"/>
              <a:t>Africa and Asia had seen limited Euro. intrusion and most contacts had been coastal in nature…entire continents now came under Euro. influence</a:t>
            </a:r>
            <a:endParaRPr lang="en-CA" sz="1800" b="1"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724400"/>
            <a:ext cx="30003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05325"/>
            <a:ext cx="15240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OLD IMPERIALISM</a:t>
            </a:r>
          </a:p>
        </p:txBody>
      </p:sp>
      <p:sp>
        <p:nvSpPr>
          <p:cNvPr id="6147" name="Rectangle 3"/>
          <p:cNvSpPr>
            <a:spLocks noGrp="1" noChangeArrowheads="1"/>
          </p:cNvSpPr>
          <p:nvPr>
            <p:ph type="body" idx="1"/>
          </p:nvPr>
        </p:nvSpPr>
        <p:spPr/>
        <p:txBody>
          <a:bodyPr/>
          <a:lstStyle/>
          <a:p>
            <a:pPr>
              <a:buFontTx/>
              <a:buNone/>
            </a:pPr>
            <a:r>
              <a:rPr lang="en-US" dirty="0"/>
              <a:t>1500s-early 1800s…</a:t>
            </a:r>
          </a:p>
          <a:p>
            <a:r>
              <a:rPr lang="en-US" sz="2000" dirty="0">
                <a:solidFill>
                  <a:srgbClr val="0070C0"/>
                </a:solidFill>
              </a:rPr>
              <a:t>Why? God-Gold-Glory-Trading Contacts-Catching “up to others”</a:t>
            </a:r>
          </a:p>
          <a:p>
            <a:r>
              <a:rPr lang="en-US" sz="2000" dirty="0">
                <a:solidFill>
                  <a:srgbClr val="0070C0"/>
                </a:solidFill>
              </a:rPr>
              <a:t>Empires based on… Divine Right, some private joint stock with aid of monarchs</a:t>
            </a:r>
          </a:p>
          <a:p>
            <a:r>
              <a:rPr lang="en-US" sz="2000" dirty="0">
                <a:solidFill>
                  <a:srgbClr val="0070C0"/>
                </a:solidFill>
              </a:rPr>
              <a:t>Which countries? France, England, Spain, Portugal, Dutch (SPEFN)</a:t>
            </a:r>
          </a:p>
          <a:p>
            <a:r>
              <a:rPr lang="en-US" sz="2000" dirty="0">
                <a:solidFill>
                  <a:srgbClr val="0070C0"/>
                </a:solidFill>
              </a:rPr>
              <a:t>What were the goods sought? Spices, Gold, Markets , Slaves, Sugar, Silver</a:t>
            </a:r>
          </a:p>
          <a:p>
            <a:r>
              <a:rPr lang="en-US" sz="2000" dirty="0">
                <a:solidFill>
                  <a:srgbClr val="0070C0"/>
                </a:solidFill>
              </a:rPr>
              <a:t>Type of economic system driving it</a:t>
            </a:r>
            <a:r>
              <a:rPr lang="en-US" dirty="0"/>
              <a:t>?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419600"/>
            <a:ext cx="344805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275" y="152400"/>
            <a:ext cx="21621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Trading post Empires</a:t>
            </a:r>
          </a:p>
        </p:txBody>
      </p:sp>
      <p:sp>
        <p:nvSpPr>
          <p:cNvPr id="3" name="Content Placeholder 2"/>
          <p:cNvSpPr>
            <a:spLocks noGrp="1"/>
          </p:cNvSpPr>
          <p:nvPr>
            <p:ph idx="1"/>
          </p:nvPr>
        </p:nvSpPr>
        <p:spPr/>
        <p:txBody>
          <a:bodyPr/>
          <a:lstStyle/>
          <a:p>
            <a:endParaRPr lang="en-US"/>
          </a:p>
        </p:txBody>
      </p:sp>
      <p:pic>
        <p:nvPicPr>
          <p:cNvPr id="4" name="Picture 5" descr="ImpTrading"/>
          <p:cNvPicPr>
            <a:picLocks noChangeAspect="1" noChangeArrowheads="1"/>
          </p:cNvPicPr>
          <p:nvPr/>
        </p:nvPicPr>
        <p:blipFill>
          <a:blip r:embed="rId2" cstate="print"/>
          <a:srcRect/>
          <a:stretch>
            <a:fillRect/>
          </a:stretch>
        </p:blipFill>
        <p:spPr bwMode="auto">
          <a:xfrm>
            <a:off x="914400" y="1600200"/>
            <a:ext cx="7239000" cy="461327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1212</Words>
  <Application>Microsoft Office PowerPoint</Application>
  <PresentationFormat>On-screen Show (4:3)</PresentationFormat>
  <Paragraphs>96</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Agency FB</vt:lpstr>
      <vt:lpstr>Arial</vt:lpstr>
      <vt:lpstr>Arial Black</vt:lpstr>
      <vt:lpstr>Arial Rounded MT Bold</vt:lpstr>
      <vt:lpstr>Calibri</vt:lpstr>
      <vt:lpstr>Office Theme</vt:lpstr>
      <vt:lpstr>OLD IMPERIALISM  VS.  NEW IMPERIALISM Evaluating continuity and change</vt:lpstr>
      <vt:lpstr>PowerPoint Presentation</vt:lpstr>
      <vt:lpstr>PowerPoint Presentation</vt:lpstr>
      <vt:lpstr>PowerPoint Presentation</vt:lpstr>
      <vt:lpstr>PowerPoint Presentation</vt:lpstr>
      <vt:lpstr>Definition of Imperialism:</vt:lpstr>
      <vt:lpstr>Old Imperialism</vt:lpstr>
      <vt:lpstr>OLD IMPERIALISM</vt:lpstr>
      <vt:lpstr>Trading post Empires</vt:lpstr>
      <vt:lpstr>NEW IMPERIALISM</vt:lpstr>
      <vt:lpstr>84% of the world was colonized</vt:lpstr>
      <vt:lpstr>Imperialism Motives  What led industrialized nations to colonize other parts of the world?</vt:lpstr>
      <vt:lpstr>PowerPoint Presentation</vt:lpstr>
      <vt:lpstr>PowerPoint Presentation</vt:lpstr>
      <vt:lpstr>The Civilizing Mission</vt:lpstr>
      <vt:lpstr>The Industrial Mission</vt:lpstr>
      <vt:lpstr>New Imperialism: Continuities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From 1450-1900 imperialism existed for the purpose of using military force to take territories for land. labor and capital, however, industrial production needed more territories like Africa and Asia and those who wielded technologies which were industrially produced were able to easily exploit those who wee not.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 IMPERIALISM  VS.  NEW IMPERIALISM</dc:title>
  <dc:creator>Braun Christine</dc:creator>
  <cp:lastModifiedBy>Braun Christine</cp:lastModifiedBy>
  <cp:revision>20</cp:revision>
  <cp:lastPrinted>2013-02-26T15:47:56Z</cp:lastPrinted>
  <dcterms:created xsi:type="dcterms:W3CDTF">2009-12-10T17:16:26Z</dcterms:created>
  <dcterms:modified xsi:type="dcterms:W3CDTF">2019-03-12T12:30:06Z</dcterms:modified>
</cp:coreProperties>
</file>