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63" r:id="rId2"/>
    <p:sldId id="352" r:id="rId3"/>
    <p:sldId id="354" r:id="rId4"/>
    <p:sldId id="356" r:id="rId5"/>
    <p:sldId id="358" r:id="rId6"/>
    <p:sldId id="3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57"/>
    <a:srgbClr val="BF0C0A"/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37" d="100"/>
          <a:sy n="37" d="100"/>
        </p:scale>
        <p:origin x="58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789763" y="36329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-745870" y="4613801"/>
            <a:ext cx="8703977" cy="19484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3: 1815 CE – 1914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The New Conservatives</a:t>
            </a: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266844" y="1980355"/>
            <a:ext cx="8240612" cy="392941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19</a:t>
            </a:r>
            <a:r>
              <a:rPr lang="en-US" baseline="30000" dirty="0"/>
              <a:t>th</a:t>
            </a:r>
            <a:r>
              <a:rPr lang="en-US" dirty="0"/>
              <a:t> century saw the rise of several new leaders emerged to unify, </a:t>
            </a:r>
          </a:p>
          <a:p>
            <a:r>
              <a:rPr lang="en-US" dirty="0"/>
              <a:t>     develop, &amp; maintain their states three series of nuanced political placations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19</a:t>
            </a:r>
            <a:r>
              <a:rPr lang="en-US" baseline="30000" dirty="0"/>
              <a:t>th</a:t>
            </a:r>
            <a:r>
              <a:rPr lang="en-US" dirty="0"/>
              <a:t> century, these leaders were each considered ‘conservative,’ </a:t>
            </a:r>
          </a:p>
          <a:p>
            <a:r>
              <a:rPr lang="en-US" dirty="0"/>
              <a:t>      </a:t>
            </a:r>
            <a:r>
              <a:rPr lang="en-US" u="sng" dirty="0"/>
              <a:t>meaning they favored state religion, traditional authority, and monarchy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these crafty leaders, having seen the multitude of revolutionary movements in the early 19</a:t>
            </a:r>
            <a:r>
              <a:rPr lang="en-US" baseline="30000" dirty="0"/>
              <a:t>th</a:t>
            </a:r>
            <a:r>
              <a:rPr lang="en-US" dirty="0"/>
              <a:t> century, decided to </a:t>
            </a:r>
            <a:r>
              <a:rPr lang="en-US" u="sng" dirty="0"/>
              <a:t>embrace minimal necessary change to placate progressive groups such as nationalists, liberals, or socialists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Known as ‘</a:t>
            </a:r>
            <a:r>
              <a:rPr lang="en-US" b="1" dirty="0"/>
              <a:t>New Conservatives</a:t>
            </a:r>
            <a:r>
              <a:rPr lang="en-US" dirty="0"/>
              <a:t>,’ the leaders were </a:t>
            </a:r>
            <a:r>
              <a:rPr lang="en-US" u="sng" dirty="0"/>
              <a:t>still true to their conservative beliefs in traditional authority</a:t>
            </a:r>
            <a:r>
              <a:rPr lang="en-US" dirty="0"/>
              <a:t> (i.e., the clergy are the monarchy), but </a:t>
            </a:r>
            <a:r>
              <a:rPr lang="en-US" u="sng" dirty="0"/>
              <a:t>placated progressive groups by issuing several forms in order to avoid instability or revolt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26571" y="949392"/>
            <a:ext cx="5333430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New Conservativism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1FF1D-E5D3-7742-87C1-28B8B8E1D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1"/>
          <a:stretch/>
        </p:blipFill>
        <p:spPr>
          <a:xfrm>
            <a:off x="8732040" y="1783332"/>
            <a:ext cx="3221679" cy="43386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67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362832" y="1951824"/>
            <a:ext cx="8478052" cy="429853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Napoleon III </a:t>
            </a:r>
            <a:r>
              <a:rPr lang="en-US" dirty="0"/>
              <a:t>was a leader who masterfully </a:t>
            </a:r>
            <a:r>
              <a:rPr lang="en-US" u="sng" dirty="0"/>
              <a:t>used the liberal and socialist agendas</a:t>
            </a:r>
            <a:r>
              <a:rPr lang="en-US" dirty="0"/>
              <a:t> </a:t>
            </a:r>
          </a:p>
          <a:p>
            <a:r>
              <a:rPr lang="en-US" dirty="0"/>
              <a:t>      to form </a:t>
            </a:r>
            <a:r>
              <a:rPr lang="en-US" u="sng" dirty="0"/>
              <a:t>a state centered around monarchal authority </a:t>
            </a:r>
            <a:r>
              <a:rPr lang="en-US" dirty="0"/>
              <a:t>in mid-19</a:t>
            </a:r>
            <a:r>
              <a:rPr lang="en-US" baseline="30000" dirty="0"/>
              <a:t>th</a:t>
            </a:r>
            <a:r>
              <a:rPr lang="en-US" dirty="0"/>
              <a:t> century France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r>
              <a:rPr lang="en-US" b="1" i="1" dirty="0"/>
              <a:t>Ways in which he was conservative: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keeping </a:t>
            </a:r>
            <a:r>
              <a:rPr lang="en-US" u="sng" dirty="0"/>
              <a:t>almost all power in his hands as emperor</a:t>
            </a:r>
            <a:r>
              <a:rPr lang="en-US" dirty="0"/>
              <a:t>, he also </a:t>
            </a:r>
            <a:r>
              <a:rPr lang="en-US" u="sng" dirty="0"/>
              <a:t>empowered</a:t>
            </a:r>
          </a:p>
          <a:p>
            <a:r>
              <a:rPr lang="en-US" dirty="0"/>
              <a:t>     </a:t>
            </a:r>
            <a:r>
              <a:rPr lang="en-US" u="sng" dirty="0"/>
              <a:t>the old authority—the Church—by involving them in public schooling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i="1" dirty="0"/>
              <a:t>Ways in which he acted to placate progressive reformers: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keep liberals happy, he </a:t>
            </a:r>
            <a:r>
              <a:rPr lang="en-US" u="sng" dirty="0"/>
              <a:t>increased the powers of the</a:t>
            </a:r>
            <a:r>
              <a:rPr lang="en-US" dirty="0"/>
              <a:t> </a:t>
            </a:r>
            <a:r>
              <a:rPr lang="en-US" b="1" dirty="0"/>
              <a:t>National </a:t>
            </a:r>
          </a:p>
          <a:p>
            <a:r>
              <a:rPr lang="en-US" b="1" dirty="0"/>
              <a:t>      Assembly </a:t>
            </a:r>
            <a:r>
              <a:rPr lang="en-US" dirty="0"/>
              <a:t>(representative assembly headed by </a:t>
            </a:r>
            <a:r>
              <a:rPr lang="en-US" u="sng" dirty="0"/>
              <a:t>reg. people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keep socialists happy, he </a:t>
            </a:r>
            <a:r>
              <a:rPr lang="en-US" u="sng" dirty="0"/>
              <a:t>legalized strikes, unions, and began public works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keep nationalists happy, he expanded France </a:t>
            </a:r>
            <a:r>
              <a:rPr lang="en-US" u="sng" dirty="0"/>
              <a:t>by helping Cavour, </a:t>
            </a:r>
          </a:p>
          <a:p>
            <a:r>
              <a:rPr lang="en-US" dirty="0"/>
              <a:t>      </a:t>
            </a:r>
            <a:r>
              <a:rPr lang="en-US" u="sng" dirty="0"/>
              <a:t>and gaining Italian territory in exchange in Savoy and Nice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645739" y="965333"/>
            <a:ext cx="5669177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Cooper Black" panose="0208090404030B020404" pitchFamily="18" charset="0"/>
              </a:rPr>
              <a:t>Napoleon III of France</a:t>
            </a:r>
          </a:p>
        </p:txBody>
      </p:sp>
      <p:pic>
        <p:nvPicPr>
          <p:cNvPr id="8" name="Picture 2" descr="https://upload.wikimedia.org/wikipedia/commons/thumb/8/85/Napoleon_III_Flandrin.jpg/220px-Napoleon_III_Flandrin.jpg">
            <a:extLst>
              <a:ext uri="{FF2B5EF4-FFF2-40B4-BE49-F238E27FC236}">
                <a16:creationId xmlns:a16="http://schemas.microsoft.com/office/drawing/2014/main" id="{0A51D8F5-8335-D24D-824D-BE53E9C7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92" y="2041226"/>
            <a:ext cx="2823492" cy="41197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545709" y="1932529"/>
            <a:ext cx="8849098" cy="44520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Cavour</a:t>
            </a:r>
            <a:r>
              <a:rPr lang="en-US" sz="1600" dirty="0"/>
              <a:t>, like his contemporaries Napoleon and Bismarck, used a very pragmatic political </a:t>
            </a:r>
          </a:p>
          <a:p>
            <a:r>
              <a:rPr lang="en-US" sz="1600" dirty="0"/>
              <a:t>      approach to appease and work with powerful groups--whether or not he agreed with them</a:t>
            </a: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His intent was to </a:t>
            </a:r>
            <a:r>
              <a:rPr lang="en-US" sz="1600" u="sng" dirty="0"/>
              <a:t>keep a monarch as the head of Piedmont (and literally)</a:t>
            </a:r>
            <a:r>
              <a:rPr lang="en-US" sz="1600" dirty="0"/>
              <a:t>, but he had to </a:t>
            </a:r>
          </a:p>
          <a:p>
            <a:r>
              <a:rPr lang="en-US" sz="1600" dirty="0"/>
              <a:t>       </a:t>
            </a:r>
            <a:r>
              <a:rPr lang="en-US" sz="1600" u="sng" dirty="0"/>
              <a:t>placate nationalists and liberals</a:t>
            </a:r>
            <a:r>
              <a:rPr lang="en-US" sz="1600" dirty="0"/>
              <a:t> (those desiring natural rights and constitutionalism) in 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placate liberals in Piedmont, he </a:t>
            </a:r>
            <a:r>
              <a:rPr lang="en-US" sz="1600" u="sng" dirty="0"/>
              <a:t>eliminated noble and clerical</a:t>
            </a:r>
          </a:p>
          <a:p>
            <a:r>
              <a:rPr lang="en-US" sz="1600" dirty="0"/>
              <a:t>      </a:t>
            </a:r>
            <a:r>
              <a:rPr lang="en-US" sz="1600" u="sng" dirty="0"/>
              <a:t>privilege and protected natural rights with an ad-hoc constitution</a:t>
            </a:r>
          </a:p>
          <a:p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placate nationalists in Piedmont, and greater Italy, he moved to </a:t>
            </a:r>
            <a:r>
              <a:rPr lang="en-US" sz="1600" u="sng" dirty="0"/>
              <a:t>confiscate </a:t>
            </a:r>
          </a:p>
          <a:p>
            <a:r>
              <a:rPr lang="en-US" sz="1600" dirty="0"/>
              <a:t>       </a:t>
            </a:r>
            <a:r>
              <a:rPr lang="en-US" sz="1600" u="sng" dirty="0"/>
              <a:t>Italian territory from Austria, and unify the Italian states as one, powerful kingdom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maintain the monarchy, he </a:t>
            </a:r>
            <a:r>
              <a:rPr lang="en-US" sz="1600" u="sng" dirty="0"/>
              <a:t>admitted states to the union under </a:t>
            </a:r>
          </a:p>
          <a:p>
            <a:r>
              <a:rPr lang="en-US" sz="1600" dirty="0"/>
              <a:t>       </a:t>
            </a:r>
            <a:r>
              <a:rPr lang="en-US" sz="1600" u="sng" dirty="0"/>
              <a:t>the agreement they would adhere to a</a:t>
            </a:r>
            <a:r>
              <a:rPr lang="en-US" sz="1600" dirty="0"/>
              <a:t> </a:t>
            </a:r>
            <a:r>
              <a:rPr lang="en-US" sz="1600" b="1" dirty="0"/>
              <a:t>constitutional monarchy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maintain the existence of the Catholic Church, he </a:t>
            </a:r>
            <a:r>
              <a:rPr lang="en-US" sz="1600" u="sng" dirty="0"/>
              <a:t>negotiated with his political enemy</a:t>
            </a:r>
            <a:r>
              <a:rPr lang="en-US" sz="1600" dirty="0"/>
              <a:t>—the radical liberal Garibaldi—in order to ensure Garibaldi’s forces did not dismantle it as he originally intended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047325" y="954103"/>
            <a:ext cx="5954366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Count Cavour of Italy</a:t>
            </a:r>
          </a:p>
        </p:txBody>
      </p:sp>
      <p:pic>
        <p:nvPicPr>
          <p:cNvPr id="9" name="Picture 2" descr="https://upload.wikimedia.org/wikipedia/commons/c/c2/Camillo_Benso_Cavour_di_Ciseri.jpg">
            <a:extLst>
              <a:ext uri="{FF2B5EF4-FFF2-40B4-BE49-F238E27FC236}">
                <a16:creationId xmlns:a16="http://schemas.microsoft.com/office/drawing/2014/main" id="{68A0B746-B4D0-E841-817D-950E37BA0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03" y="1442124"/>
            <a:ext cx="3038963" cy="412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190400" y="1844476"/>
            <a:ext cx="8702794" cy="418122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Bismarck, like Cavour, use a diplomatic approach known as </a:t>
            </a:r>
            <a:r>
              <a:rPr lang="en-US" b="1" dirty="0"/>
              <a:t>realpolitik</a:t>
            </a:r>
            <a:r>
              <a:rPr lang="en-US" dirty="0"/>
              <a:t>–a pragmatic approach to politics in which one ignores the differences in personal beliefs to discuss and negotiate directly with opponents in the hopes of benefiting both parties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a loyal prime minister who served his king (and later emperor) Wilhelm, </a:t>
            </a:r>
            <a:r>
              <a:rPr lang="en-US" u="sng" dirty="0"/>
              <a:t>Bismarck </a:t>
            </a:r>
          </a:p>
          <a:p>
            <a:r>
              <a:rPr lang="en-US" dirty="0"/>
              <a:t>      </a:t>
            </a:r>
            <a:r>
              <a:rPr lang="en-US" u="sng" dirty="0"/>
              <a:t>placated nationalists, liberals, and later socialists</a:t>
            </a:r>
            <a:r>
              <a:rPr lang="en-US" dirty="0"/>
              <a:t> to keep himself and the king in power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Germany was in the early phases of development, Bismarck placated nationalists by </a:t>
            </a:r>
            <a:r>
              <a:rPr lang="en-US" u="sng" dirty="0"/>
              <a:t>driving Prussia to unite the German provinces</a:t>
            </a:r>
            <a:r>
              <a:rPr lang="en-US" dirty="0"/>
              <a:t>, and also placated liberals by </a:t>
            </a:r>
            <a:r>
              <a:rPr lang="en-US" u="sng" dirty="0"/>
              <a:t>establishing a small representative assembly in the new government known as the</a:t>
            </a:r>
            <a:r>
              <a:rPr lang="en-US" dirty="0"/>
              <a:t> </a:t>
            </a:r>
            <a:r>
              <a:rPr lang="en-US" b="1" dirty="0"/>
              <a:t>Reichstag 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doing so, Bismarck ensured that he and the Kaiser (Emperor) </a:t>
            </a:r>
          </a:p>
          <a:p>
            <a:r>
              <a:rPr lang="en-US" dirty="0"/>
              <a:t>     remained at the top of the state hierarchy, while satisfying liberals with </a:t>
            </a:r>
          </a:p>
          <a:p>
            <a:r>
              <a:rPr lang="en-US" dirty="0"/>
              <a:t>     a representative assembly and nationalist with the unification movement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30757" y="813025"/>
            <a:ext cx="8222079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Otto von Bismarck of Prussia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6944AB-E27B-134B-9C30-7049B9FD2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414" y="1883148"/>
            <a:ext cx="2821229" cy="4116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60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62109" y="1695170"/>
            <a:ext cx="9909799" cy="481056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Germany had formed, Bismarck quickly had to pass new laws and </a:t>
            </a:r>
          </a:p>
          <a:p>
            <a:r>
              <a:rPr lang="en-US" dirty="0"/>
              <a:t>     policies to placate a growing new political group: </a:t>
            </a:r>
            <a:r>
              <a:rPr lang="en-US" u="sng" dirty="0"/>
              <a:t>working-class socialists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 to the mid-19</a:t>
            </a:r>
            <a:r>
              <a:rPr lang="en-US" baseline="30000" dirty="0"/>
              <a:t>th</a:t>
            </a:r>
            <a:r>
              <a:rPr lang="en-US" dirty="0"/>
              <a:t> century, governments had embraced free market capitalism and free </a:t>
            </a:r>
          </a:p>
          <a:p>
            <a:r>
              <a:rPr lang="en-US" dirty="0"/>
              <a:t>     trade, opposing attempts by workers to unify and collectively bargain against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with a growing, unified political movement, as well as the codified ideals </a:t>
            </a:r>
          </a:p>
          <a:p>
            <a:r>
              <a:rPr lang="en-US" dirty="0"/>
              <a:t>      of Marxism following 1848, </a:t>
            </a:r>
            <a:r>
              <a:rPr lang="en-US" u="sng" dirty="0"/>
              <a:t>many leaders feared a violent workers revolution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Fearing the large group of workers organized in the </a:t>
            </a:r>
            <a:r>
              <a:rPr lang="en-US" b="1" dirty="0"/>
              <a:t>German Social Democratic Party </a:t>
            </a:r>
            <a:r>
              <a:rPr lang="en-US" dirty="0"/>
              <a:t>may eventually lead such a revolt, Bismarck shocked the world by </a:t>
            </a:r>
            <a:r>
              <a:rPr lang="en-US" u="sng" dirty="0"/>
              <a:t>using monarchal authority to make Germany the first nation to pass openly-socialist policies</a:t>
            </a:r>
            <a:r>
              <a:rPr lang="en-US" dirty="0"/>
              <a:t>, in order </a:t>
            </a:r>
            <a:r>
              <a:rPr lang="en-US" u="sng" dirty="0"/>
              <a:t>to satisfy a disgruntled working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1883, Bismarck pushed a bill through the Reichstag that required employers and employees contribute to </a:t>
            </a:r>
            <a:r>
              <a:rPr lang="en-US" b="1" dirty="0"/>
              <a:t>health insurance </a:t>
            </a:r>
            <a:r>
              <a:rPr lang="en-US" dirty="0"/>
              <a:t>(they later drew the funds from federal and state programs)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1884, he pushed a bill through that required employers to provide </a:t>
            </a:r>
            <a:r>
              <a:rPr lang="en-US" b="1" dirty="0"/>
              <a:t>accident insurance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1889, he pushed a bill through that provided a </a:t>
            </a:r>
            <a:r>
              <a:rPr lang="en-US" b="1" dirty="0"/>
              <a:t>state pension </a:t>
            </a:r>
            <a:r>
              <a:rPr lang="en-US" dirty="0"/>
              <a:t>and </a:t>
            </a:r>
            <a:r>
              <a:rPr lang="en-US" b="1" dirty="0"/>
              <a:t>worker disability insurance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349768" y="583119"/>
            <a:ext cx="10134480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Otto von Bismarck of the German Empire</a:t>
            </a:r>
          </a:p>
        </p:txBody>
      </p:sp>
      <p:pic>
        <p:nvPicPr>
          <p:cNvPr id="8" name="Picture 2" descr="http://www.questgarden.com/05/16/3/051018155110/images/russia_proletariat_2.jpg">
            <a:extLst>
              <a:ext uri="{FF2B5EF4-FFF2-40B4-BE49-F238E27FC236}">
                <a16:creationId xmlns:a16="http://schemas.microsoft.com/office/drawing/2014/main" id="{FAC51F28-02A3-0F4E-A309-E276EAA4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01" y="1559603"/>
            <a:ext cx="2418134" cy="25961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32419</TotalTime>
  <Words>843</Words>
  <Application>Microsoft Office PowerPoint</Application>
  <PresentationFormat>Widescreen</PresentationFormat>
  <Paragraphs>78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239</cp:revision>
  <dcterms:created xsi:type="dcterms:W3CDTF">2017-08-07T18:53:06Z</dcterms:created>
  <dcterms:modified xsi:type="dcterms:W3CDTF">2020-02-24T15:21:51Z</dcterms:modified>
</cp:coreProperties>
</file>