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</p:sldMasterIdLst>
  <p:sldIdLst>
    <p:sldId id="256" r:id="rId2"/>
    <p:sldId id="275" r:id="rId3"/>
    <p:sldId id="277" r:id="rId4"/>
    <p:sldId id="258" r:id="rId5"/>
    <p:sldId id="279" r:id="rId6"/>
    <p:sldId id="280" r:id="rId7"/>
    <p:sldId id="281" r:id="rId8"/>
    <p:sldId id="276" r:id="rId9"/>
    <p:sldId id="282" r:id="rId10"/>
    <p:sldId id="278" r:id="rId11"/>
    <p:sldId id="284" r:id="rId12"/>
    <p:sldId id="285" r:id="rId13"/>
    <p:sldId id="302" r:id="rId14"/>
    <p:sldId id="286" r:id="rId15"/>
    <p:sldId id="287" r:id="rId16"/>
    <p:sldId id="288" r:id="rId17"/>
    <p:sldId id="289" r:id="rId18"/>
    <p:sldId id="290" r:id="rId19"/>
    <p:sldId id="270" r:id="rId20"/>
    <p:sldId id="291" r:id="rId21"/>
    <p:sldId id="292" r:id="rId22"/>
    <p:sldId id="266" r:id="rId23"/>
    <p:sldId id="259" r:id="rId24"/>
    <p:sldId id="293" r:id="rId25"/>
    <p:sldId id="265" r:id="rId26"/>
    <p:sldId id="267" r:id="rId27"/>
    <p:sldId id="294" r:id="rId28"/>
    <p:sldId id="295" r:id="rId29"/>
    <p:sldId id="262" r:id="rId30"/>
    <p:sldId id="297" r:id="rId31"/>
    <p:sldId id="296" r:id="rId32"/>
    <p:sldId id="298" r:id="rId33"/>
    <p:sldId id="271" r:id="rId34"/>
    <p:sldId id="300" r:id="rId35"/>
    <p:sldId id="301" r:id="rId36"/>
    <p:sldId id="304" r:id="rId37"/>
    <p:sldId id="303" r:id="rId38"/>
  </p:sldIdLst>
  <p:sldSz cx="9144000" cy="6858000" type="screen4x3"/>
  <p:notesSz cx="6858000" cy="9144000"/>
  <p:embeddedFontLst>
    <p:embeddedFont>
      <p:font typeface="Greex" panose="020B0604020202020204" pitchFamily="2" charset="0"/>
      <p:regular r:id="rId39"/>
    </p:embeddedFont>
    <p:embeddedFont>
      <p:font typeface="Script MT Bold" panose="03040602040607080904" pitchFamily="66" charset="0"/>
      <p:bold r:id="rId40"/>
    </p:embeddedFont>
    <p:embeddedFont>
      <p:font typeface="Hong's 2 Dings" panose="020B0604020202020204" pitchFamily="2" charset="0"/>
      <p:regular r:id="rId41"/>
    </p:embeddedFont>
    <p:embeddedFont>
      <p:font typeface="BlackChancery" panose="020B0604020202020204" pitchFamily="2" charset="0"/>
      <p:regular r:id="rId42"/>
    </p:embeddedFont>
    <p:embeddedFont>
      <p:font typeface="Comic Sans MS" panose="030F0702030302020204" pitchFamily="66" charset="0"/>
      <p:regular r:id="rId43"/>
      <p:bold r:id="rId4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C2CB0"/>
    <a:srgbClr val="6600FF"/>
    <a:srgbClr val="00FFFF"/>
    <a:srgbClr val="FFB19F"/>
    <a:srgbClr val="000066"/>
    <a:srgbClr val="FFFFCC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57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4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1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9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813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66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5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49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790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151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624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685800" y="1219200"/>
            <a:ext cx="7543800" cy="2286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19148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66"/>
                  </a:solidFill>
                  <a:round/>
                  <a:headEnd type="none" w="sm" len="sm"/>
                  <a:tailEnd type="none" w="sm" len="sm"/>
                </a:ln>
                <a:solidFill>
                  <a:srgbClr val="000066"/>
                </a:solidFill>
                <a:effectLst>
                  <a:outerShdw dist="45791" dir="2021404" sy="50000" rotWithShape="0">
                    <a:schemeClr val="accent1">
                      <a:alpha val="70000"/>
                    </a:schemeClr>
                  </a:outerShdw>
                </a:effectLst>
                <a:latin typeface="BlackChancery"/>
              </a:rPr>
              <a:t>Neo-Classicism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371600" y="4876800"/>
            <a:ext cx="6477000" cy="1169551"/>
          </a:xfrm>
          <a:prstGeom prst="rect">
            <a:avLst/>
          </a:prstGeom>
          <a:noFill/>
          <a:ln w="12700">
            <a:solidFill>
              <a:srgbClr val="333333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  <a:t>By:  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  <a:t>Mrs</a:t>
            </a:r>
            <a:r>
              <a:rPr lang="en-US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  <a:t>. 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  <a:t>Braun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  <a:t>Pine View</a:t>
            </a:r>
            <a:endParaRPr lang="en-US" alt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Script MT Bold" panose="030406020406070809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276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905000" y="457200"/>
            <a:ext cx="3505200" cy="7937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600" b="1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  <a:t>Robert Adam</a:t>
            </a:r>
          </a:p>
        </p:txBody>
      </p:sp>
      <p:pic>
        <p:nvPicPr>
          <p:cNvPr id="68612" name="Picture 4" descr="Robert Adam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" t="18001" r="4610"/>
          <a:stretch>
            <a:fillRect/>
          </a:stretch>
        </p:blipFill>
        <p:spPr bwMode="auto">
          <a:xfrm>
            <a:off x="381000" y="1584325"/>
            <a:ext cx="2557463" cy="32766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533400" y="5013325"/>
            <a:ext cx="2438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rgbClr val="000000"/>
                </a:solidFill>
                <a:latin typeface="Comic Sans MS" panose="030F0702030302020204" pitchFamily="66" charset="0"/>
              </a:rPr>
              <a:t>Scottish architect &amp; designer</a:t>
            </a:r>
          </a:p>
        </p:txBody>
      </p:sp>
      <p:pic>
        <p:nvPicPr>
          <p:cNvPr id="68614" name="Picture 6" descr="Robert Adam - Anteroom-Syon House-1760s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0"/>
            <a:ext cx="2427288" cy="340042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3200400" y="5715000"/>
            <a:ext cx="2438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rgbClr val="000000"/>
                </a:solidFill>
                <a:latin typeface="Comic Sans MS" panose="030F0702030302020204" pitchFamily="66" charset="0"/>
              </a:rPr>
              <a:t>Syon House</a:t>
            </a:r>
            <a:br>
              <a:rPr lang="en-US" altLang="en-US" sz="2000" b="1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US" altLang="en-US" sz="2000" b="1">
                <a:solidFill>
                  <a:srgbClr val="000000"/>
                </a:solidFill>
                <a:latin typeface="Comic Sans MS" panose="030F0702030302020204" pitchFamily="66" charset="0"/>
              </a:rPr>
              <a:t>1760s</a:t>
            </a:r>
          </a:p>
        </p:txBody>
      </p:sp>
      <p:pic>
        <p:nvPicPr>
          <p:cNvPr id="68616" name="Picture 8" descr="Robert Adam-The Red Salon-late 18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03325"/>
            <a:ext cx="2844800" cy="34544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6096000" y="4784725"/>
            <a:ext cx="2438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rgbClr val="000000"/>
                </a:solidFill>
                <a:latin typeface="Comic Sans MS" panose="030F0702030302020204" pitchFamily="66" charset="0"/>
              </a:rPr>
              <a:t>Syon House</a:t>
            </a:r>
            <a:br>
              <a:rPr lang="en-US" altLang="en-US" sz="2000" b="1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US" altLang="en-US" sz="2000" b="1">
                <a:solidFill>
                  <a:srgbClr val="000000"/>
                </a:solidFill>
                <a:latin typeface="Comic Sans MS" panose="030F0702030302020204" pitchFamily="66" charset="0"/>
              </a:rPr>
              <a:t>The Red Salon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5" grpId="0"/>
      <p:bldP spid="686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76200" y="304800"/>
            <a:ext cx="8915400" cy="7318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200" b="1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  <a:t>Claude Nicholas Ledoux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533400" y="1676400"/>
            <a:ext cx="35814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4813" indent="-4048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91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  <a:buFont typeface="Greex" pitchFamily="2" charset="0"/>
              <a:buChar char="$"/>
            </a:pPr>
            <a:r>
              <a:rPr lang="en-US" altLang="en-US" sz="2600" b="1">
                <a:solidFill>
                  <a:srgbClr val="000000"/>
                </a:solidFill>
                <a:latin typeface="Comic Sans MS" panose="030F0702030302020204" pitchFamily="66" charset="0"/>
              </a:rPr>
              <a:t>Designed a pavilion in 1771 for the Comtesse du Barry at Louveciennes.</a:t>
            </a:r>
          </a:p>
        </p:txBody>
      </p:sp>
      <p:pic>
        <p:nvPicPr>
          <p:cNvPr id="75782" name="Picture 6" descr="Pavilion du Barry - Louveciennes - by Claude Ledoux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" r="9712" b="13921"/>
          <a:stretch>
            <a:fillRect/>
          </a:stretch>
        </p:blipFill>
        <p:spPr bwMode="auto">
          <a:xfrm>
            <a:off x="4648200" y="1295400"/>
            <a:ext cx="3733800" cy="243046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3" name="Picture 7" descr="Ledoux Paris gates sketches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2"/>
          <a:stretch>
            <a:fillRect/>
          </a:stretch>
        </p:blipFill>
        <p:spPr bwMode="auto">
          <a:xfrm>
            <a:off x="4876800" y="3962400"/>
            <a:ext cx="3276600" cy="253841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533400" y="4264025"/>
            <a:ext cx="40386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4813" indent="-4048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91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  <a:buFont typeface="Greex" pitchFamily="2" charset="0"/>
              <a:buChar char="$"/>
            </a:pPr>
            <a:r>
              <a:rPr lang="en-US" altLang="en-US" sz="2600" b="1">
                <a:solidFill>
                  <a:srgbClr val="000000"/>
                </a:solidFill>
                <a:latin typeface="Comic Sans MS" panose="030F0702030302020204" pitchFamily="66" charset="0"/>
              </a:rPr>
              <a:t>Designed a series of city gates for Paris (1785-1789).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  <p:bldP spid="757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76200" y="304800"/>
            <a:ext cx="8915400" cy="7318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200" b="1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  <a:t>Claude Nicholas Ledoux</a:t>
            </a:r>
          </a:p>
        </p:txBody>
      </p:sp>
      <p:pic>
        <p:nvPicPr>
          <p:cNvPr id="76806" name="Picture 6" descr="Claude Ledoux - Rotunde de la Villette - Paris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324600" cy="47434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1371600" y="6096000"/>
            <a:ext cx="6324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b="1">
                <a:solidFill>
                  <a:srgbClr val="000000"/>
                </a:solidFill>
                <a:latin typeface="Comic Sans MS" panose="030F0702030302020204" pitchFamily="66" charset="0"/>
              </a:rPr>
              <a:t>Rotunde de la Villette, Paris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609600" y="304800"/>
            <a:ext cx="7848600" cy="7937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600" b="1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  <a:t>John Wood</a:t>
            </a:r>
          </a:p>
        </p:txBody>
      </p:sp>
      <p:pic>
        <p:nvPicPr>
          <p:cNvPr id="97283" name="Picture 3" descr="rcrescent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781800" cy="444182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52400" y="6080125"/>
            <a:ext cx="87630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4813" indent="-4048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91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  <a:buSzPct val="95000"/>
              <a:buFont typeface="Ancient Heads" pitchFamily="2" charset="0"/>
              <a:buNone/>
            </a:pPr>
            <a:r>
              <a:rPr lang="en-US" altLang="en-US" sz="2300" b="1">
                <a:solidFill>
                  <a:srgbClr val="000000"/>
                </a:solidFill>
                <a:latin typeface="Comic Sans MS" panose="030F0702030302020204" pitchFamily="66" charset="0"/>
              </a:rPr>
              <a:t>“The Royal Crescent [Circus]” at Bath, England (1754).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76200" y="228600"/>
            <a:ext cx="8915400" cy="1295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  <a:t>    The “Empire Style”:</a:t>
            </a:r>
            <a:r>
              <a:rPr lang="en-US" altLang="en-US" sz="4200" b="1">
                <a:solidFill>
                  <a:srgbClr val="2C2CB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  <a:t>   </a:t>
            </a:r>
            <a:r>
              <a:rPr lang="en-US" altLang="en-US" sz="3700" b="1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  <a:t>Charles Percier &amp;             </a:t>
            </a:r>
            <a:br>
              <a:rPr lang="en-US" altLang="en-US" sz="3700" b="1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</a:br>
            <a:r>
              <a:rPr lang="en-US" altLang="en-US" sz="3700" b="1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  <a:t>                   Pierre François Léonard Fontaine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5181600" y="2079625"/>
            <a:ext cx="3581400" cy="371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4813" indent="-4048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91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  <a:buFont typeface="Greex" pitchFamily="2" charset="0"/>
              <a:buChar char="$"/>
            </a:pPr>
            <a:r>
              <a:rPr lang="en-US" altLang="en-US" sz="2500" b="1">
                <a:solidFill>
                  <a:srgbClr val="000000"/>
                </a:solidFill>
                <a:latin typeface="Comic Sans MS" panose="030F0702030302020204" pitchFamily="66" charset="0"/>
              </a:rPr>
              <a:t>Napoleon’s official architects.</a:t>
            </a:r>
            <a:br>
              <a:rPr lang="en-US" altLang="en-US" sz="2500" b="1">
                <a:solidFill>
                  <a:srgbClr val="000000"/>
                </a:solidFill>
                <a:latin typeface="Comic Sans MS" panose="030F0702030302020204" pitchFamily="66" charset="0"/>
              </a:rPr>
            </a:br>
            <a:endParaRPr lang="en-US" altLang="en-US" sz="25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Clr>
                <a:schemeClr val="tx1"/>
              </a:buClr>
              <a:buFont typeface="Greex" pitchFamily="2" charset="0"/>
              <a:buChar char="$"/>
            </a:pPr>
            <a:r>
              <a:rPr lang="en-US" altLang="en-US" sz="2500" b="1">
                <a:solidFill>
                  <a:srgbClr val="000000"/>
                </a:solidFill>
                <a:latin typeface="Comic Sans MS" panose="030F0702030302020204" pitchFamily="66" charset="0"/>
              </a:rPr>
              <a:t>They remade Paris in the intimidating opulence of Roman imperial architectural style.</a:t>
            </a:r>
          </a:p>
        </p:txBody>
      </p:sp>
      <p:pic>
        <p:nvPicPr>
          <p:cNvPr id="77831" name="Picture 7" descr="Fontaine - for the Duc du Parry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3276600" cy="274796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2" name="Picture 8" descr="Arch de Triumph-1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9"/>
          <a:stretch>
            <a:fillRect/>
          </a:stretch>
        </p:blipFill>
        <p:spPr bwMode="auto">
          <a:xfrm>
            <a:off x="2286000" y="3886200"/>
            <a:ext cx="2743200" cy="26050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76200" y="349250"/>
            <a:ext cx="8915400" cy="7937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  <a:t>    </a:t>
            </a:r>
            <a:r>
              <a:rPr lang="en-US" altLang="en-US" sz="4600" b="1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  <a:t>Greek-Inspired Architecture</a:t>
            </a:r>
          </a:p>
        </p:txBody>
      </p:sp>
      <p:pic>
        <p:nvPicPr>
          <p:cNvPr id="78854" name="Picture 6" descr="Sir John Soane-Bank of England-1828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6857" r="3999" b="8571"/>
          <a:stretch>
            <a:fillRect/>
          </a:stretch>
        </p:blipFill>
        <p:spPr bwMode="auto">
          <a:xfrm>
            <a:off x="457200" y="1524000"/>
            <a:ext cx="3505200" cy="28194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381000" y="4343400"/>
            <a:ext cx="3581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00" b="1">
                <a:solidFill>
                  <a:srgbClr val="000000"/>
                </a:solidFill>
                <a:latin typeface="Comic Sans MS" panose="030F0702030302020204" pitchFamily="66" charset="0"/>
              </a:rPr>
              <a:t>Bank of England Rotunda</a:t>
            </a:r>
            <a:br>
              <a:rPr lang="en-US" altLang="en-US" sz="2200" b="1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US" altLang="en-US" sz="2200" b="1">
                <a:solidFill>
                  <a:srgbClr val="000000"/>
                </a:solidFill>
                <a:latin typeface="Comic Sans MS" panose="030F0702030302020204" pitchFamily="66" charset="0"/>
              </a:rPr>
              <a:t>Sir John Soane, 1796</a:t>
            </a: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4800600" y="5029200"/>
            <a:ext cx="35814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00" b="1">
                <a:solidFill>
                  <a:srgbClr val="000000"/>
                </a:solidFill>
                <a:latin typeface="Comic Sans MS" panose="030F0702030302020204" pitchFamily="66" charset="0"/>
              </a:rPr>
              <a:t>British Museum Portico</a:t>
            </a:r>
            <a:br>
              <a:rPr lang="en-US" altLang="en-US" sz="2200" b="1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US" altLang="en-US" sz="2200" b="1">
                <a:solidFill>
                  <a:srgbClr val="000000"/>
                </a:solidFill>
                <a:latin typeface="Comic Sans MS" panose="030F0702030302020204" pitchFamily="66" charset="0"/>
              </a:rPr>
              <a:t>Sir Robert Smirke,</a:t>
            </a:r>
            <a:br>
              <a:rPr lang="en-US" altLang="en-US" sz="2200" b="1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US" altLang="en-US" sz="2200" b="1">
                <a:solidFill>
                  <a:srgbClr val="000000"/>
                </a:solidFill>
                <a:latin typeface="Comic Sans MS" panose="030F0702030302020204" pitchFamily="66" charset="0"/>
              </a:rPr>
              <a:t>1823-1847</a:t>
            </a:r>
          </a:p>
        </p:txBody>
      </p:sp>
      <p:pic>
        <p:nvPicPr>
          <p:cNvPr id="78857" name="Picture 9" descr="British Museum Portico-Robert Smirke-1823-47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6" b="7954"/>
          <a:stretch>
            <a:fillRect/>
          </a:stretch>
        </p:blipFill>
        <p:spPr bwMode="auto">
          <a:xfrm>
            <a:off x="4495800" y="2286000"/>
            <a:ext cx="4114800" cy="270986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76200" y="228600"/>
            <a:ext cx="8915400" cy="7318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  <a:t>The “Federal Style” </a:t>
            </a:r>
            <a:r>
              <a:rPr lang="en-US" altLang="en-US" sz="4200" b="1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  <a:t>in America</a:t>
            </a:r>
            <a:endParaRPr lang="en-US" altLang="en-US" sz="3700" b="1">
              <a:effectLst>
                <a:outerShdw blurRad="38100" dist="38100" dir="2700000" algn="tl">
                  <a:srgbClr val="000000"/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981200" y="1143000"/>
            <a:ext cx="52578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7663" indent="-3476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619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  <a:buFont typeface="Greex" pitchFamily="2" charset="0"/>
              <a:buChar char="$"/>
            </a:pPr>
            <a:r>
              <a:rPr lang="en-US" altLang="en-US" sz="2200" b="1">
                <a:solidFill>
                  <a:srgbClr val="000000"/>
                </a:solidFill>
                <a:latin typeface="Comic Sans MS" panose="030F0702030302020204" pitchFamily="66" charset="0"/>
              </a:rPr>
              <a:t>1780 – 1820.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 typeface="Greex" pitchFamily="2" charset="0"/>
              <a:buChar char="$"/>
            </a:pPr>
            <a:r>
              <a:rPr lang="en-US" altLang="en-US" sz="2200" b="1">
                <a:solidFill>
                  <a:srgbClr val="000000"/>
                </a:solidFill>
                <a:latin typeface="Comic Sans MS" panose="030F0702030302020204" pitchFamily="66" charset="0"/>
              </a:rPr>
              <a:t>Thomas Jefferson’s influence.</a:t>
            </a:r>
          </a:p>
        </p:txBody>
      </p:sp>
      <p:pic>
        <p:nvPicPr>
          <p:cNvPr id="80902" name="Picture 6" descr="Monticello-Jefferson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" t="6721" r="7236" b="10655"/>
          <a:stretch>
            <a:fillRect/>
          </a:stretch>
        </p:blipFill>
        <p:spPr bwMode="auto">
          <a:xfrm>
            <a:off x="304800" y="3565525"/>
            <a:ext cx="3505200" cy="21653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228600" y="5775325"/>
            <a:ext cx="358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rgbClr val="000000"/>
                </a:solidFill>
                <a:latin typeface="Comic Sans MS" panose="030F0702030302020204" pitchFamily="66" charset="0"/>
              </a:rPr>
              <a:t>Monticello, VA</a:t>
            </a:r>
          </a:p>
        </p:txBody>
      </p:sp>
      <p:pic>
        <p:nvPicPr>
          <p:cNvPr id="80904" name="Picture 8" descr="University of Virginia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8" r="5600"/>
          <a:stretch>
            <a:fillRect/>
          </a:stretch>
        </p:blipFill>
        <p:spPr bwMode="auto">
          <a:xfrm>
            <a:off x="3352800" y="2422525"/>
            <a:ext cx="3352800" cy="213201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3733800" y="4556125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rgbClr val="000000"/>
                </a:solidFill>
                <a:latin typeface="Comic Sans MS" panose="030F0702030302020204" pitchFamily="66" charset="0"/>
              </a:rPr>
              <a:t>University of VA</a:t>
            </a:r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6705600" y="5867400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rgbClr val="000000"/>
                </a:solidFill>
                <a:latin typeface="Comic Sans MS" panose="030F0702030302020204" pitchFamily="66" charset="0"/>
              </a:rPr>
              <a:t>U. S. Capitol</a:t>
            </a:r>
          </a:p>
        </p:txBody>
      </p:sp>
      <p:pic>
        <p:nvPicPr>
          <p:cNvPr id="80907" name="Picture 11" descr="US Capitol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" b="3500"/>
          <a:stretch>
            <a:fillRect/>
          </a:stretch>
        </p:blipFill>
        <p:spPr bwMode="auto">
          <a:xfrm>
            <a:off x="6832600" y="2057400"/>
            <a:ext cx="1930400" cy="37338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3" grpId="0"/>
      <p:bldP spid="80905" grpId="0"/>
      <p:bldP spid="809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76200" y="228600"/>
            <a:ext cx="8915400" cy="7318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  <a:t>The “Greek Revival Style” </a:t>
            </a:r>
            <a:r>
              <a:rPr lang="en-US" altLang="en-US" sz="4200" b="1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  <a:t>in America</a:t>
            </a:r>
            <a:endParaRPr lang="en-US" altLang="en-US" sz="3700" b="1">
              <a:effectLst>
                <a:outerShdw blurRad="38100" dist="38100" dir="2700000" algn="tl">
                  <a:srgbClr val="000000"/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381000" y="5029200"/>
            <a:ext cx="4648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Second Bank of the US</a:t>
            </a:r>
            <a:b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Philadelphia, 1824</a:t>
            </a:r>
          </a:p>
        </p:txBody>
      </p:sp>
      <p:pic>
        <p:nvPicPr>
          <p:cNvPr id="81931" name="Picture 11" descr="2nd Bank of the US-Philadelphia-1824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t="6667" r="7001" b="12000"/>
          <a:stretch>
            <a:fillRect/>
          </a:stretch>
        </p:blipFill>
        <p:spPr bwMode="auto">
          <a:xfrm>
            <a:off x="228600" y="1295400"/>
            <a:ext cx="5410200" cy="366712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0" name="Picture 10" descr="US Bank Money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2374" r="1250" b="2670"/>
          <a:stretch>
            <a:fillRect/>
          </a:stretch>
        </p:blipFill>
        <p:spPr bwMode="auto">
          <a:xfrm>
            <a:off x="4953000" y="3962400"/>
            <a:ext cx="3810000" cy="195421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WordArt 2"/>
          <p:cNvSpPr>
            <a:spLocks noChangeArrowheads="1" noChangeShapeType="1" noTextEdit="1"/>
          </p:cNvSpPr>
          <p:nvPr/>
        </p:nvSpPr>
        <p:spPr bwMode="auto">
          <a:xfrm>
            <a:off x="1600200" y="1981200"/>
            <a:ext cx="5943600" cy="3048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68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66"/>
                  </a:solidFill>
                  <a:round/>
                  <a:headEnd type="none" w="sm" len="sm"/>
                  <a:tailEnd type="none" w="sm" len="sm"/>
                </a:ln>
                <a:solidFill>
                  <a:srgbClr val="000066"/>
                </a:solidFill>
                <a:effectLst>
                  <a:outerShdw dist="45791" dir="2021404" sy="50000" rotWithShape="0">
                    <a:schemeClr val="accent1">
                      <a:alpha val="70000"/>
                    </a:schemeClr>
                  </a:outerShdw>
                </a:effectLst>
                <a:latin typeface="BlackChancery"/>
              </a:rPr>
              <a:t>Neo-Classical</a:t>
            </a:r>
          </a:p>
          <a:p>
            <a:pPr algn="ctr"/>
            <a:r>
              <a:rPr lang="en-US" sz="3600" kern="10">
                <a:ln w="12700">
                  <a:solidFill>
                    <a:srgbClr val="000066"/>
                  </a:solidFill>
                  <a:round/>
                  <a:headEnd type="none" w="sm" len="sm"/>
                  <a:tailEnd type="none" w="sm" len="sm"/>
                </a:ln>
                <a:solidFill>
                  <a:srgbClr val="000066"/>
                </a:solidFill>
                <a:effectLst>
                  <a:outerShdw dist="45791" dir="2021404" sy="50000" rotWithShape="0">
                    <a:schemeClr val="accent1">
                      <a:alpha val="70000"/>
                    </a:schemeClr>
                  </a:outerShdw>
                </a:effectLst>
                <a:latin typeface="BlackChancery"/>
              </a:rPr>
              <a:t>Painting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609600" y="152400"/>
            <a:ext cx="7848600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200" b="1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  <a:t>“Parnassus”</a:t>
            </a:r>
            <a:br>
              <a:rPr lang="en-US" altLang="en-US" sz="4200" b="1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</a:br>
            <a:r>
              <a:rPr lang="en-US" altLang="en-US" sz="3800" b="1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  <a:t>Anton Raphael Mengs, 1761</a:t>
            </a:r>
          </a:p>
        </p:txBody>
      </p:sp>
      <p:pic>
        <p:nvPicPr>
          <p:cNvPr id="57350" name="Picture 6" descr="Anton Raphael Mengs - Parnassus - 1750s-60s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543800" cy="41021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609600" y="5973763"/>
            <a:ext cx="8077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7663" indent="-3476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619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  <a:buSzPct val="95000"/>
              <a:buFont typeface="Ancient Heads" pitchFamily="2" charset="0"/>
              <a:buNone/>
            </a:pPr>
            <a:r>
              <a:rPr lang="en-US" altLang="en-US" sz="2200" b="1">
                <a:solidFill>
                  <a:srgbClr val="000000"/>
                </a:solidFill>
                <a:latin typeface="Comic Sans MS" panose="030F0702030302020204" pitchFamily="66" charset="0"/>
              </a:rPr>
              <a:t>Mengs was the leading artist of early Neo-Classicism.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609600" y="152400"/>
            <a:ext cx="7848600" cy="7318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200" b="1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  <a:t>Overview of Neo-Classicism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533400" y="1066800"/>
            <a:ext cx="8305800" cy="533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09588" indent="-5095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5050" indent="-4111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0655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7805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4955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2067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639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211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783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  <a:buFont typeface="Greex" pitchFamily="2" charset="0"/>
              <a:buChar char="$"/>
            </a:pPr>
            <a:r>
              <a:rPr lang="en-US" altLang="en-US" sz="2600" b="1">
                <a:solidFill>
                  <a:srgbClr val="000000"/>
                </a:solidFill>
                <a:latin typeface="Comic Sans MS" panose="030F0702030302020204" pitchFamily="66" charset="0"/>
              </a:rPr>
              <a:t>Art produced in Europe and North America from the mid-18c to the early 19c.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 typeface="Greex" pitchFamily="2" charset="0"/>
              <a:buChar char="$"/>
            </a:pPr>
            <a:r>
              <a:rPr lang="en-US" altLang="en-US" sz="2600" b="1">
                <a:solidFill>
                  <a:srgbClr val="000000"/>
                </a:solidFill>
                <a:latin typeface="Comic Sans MS" panose="030F0702030302020204" pitchFamily="66" charset="0"/>
              </a:rPr>
              <a:t>More than just an antique revival </a:t>
            </a:r>
            <a:r>
              <a:rPr lang="en-US" altLang="en-US" sz="2600" b="1">
                <a:solidFill>
                  <a:srgbClr val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a reaction against the surviving Baroque &amp; Rococo styles.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 typeface="Greex" pitchFamily="2" charset="0"/>
              <a:buChar char="$"/>
            </a:pPr>
            <a:r>
              <a:rPr lang="en-US" altLang="en-US" sz="2600" b="1">
                <a:solidFill>
                  <a:srgbClr val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Linked to contemporary political events:</a:t>
            </a:r>
          </a:p>
          <a:p>
            <a:pPr lvl="1">
              <a:spcBef>
                <a:spcPct val="50000"/>
              </a:spcBef>
              <a:buClr>
                <a:srgbClr val="2C2CB0"/>
              </a:buClr>
              <a:buSzPct val="90000"/>
              <a:buFont typeface="Hong's 2 Dings" pitchFamily="2" charset="0"/>
              <a:buChar char="S"/>
            </a:pPr>
            <a:r>
              <a:rPr lang="en-US" altLang="en-US" sz="2500" b="1">
                <a:solidFill>
                  <a:srgbClr val="000000"/>
                </a:solidFill>
                <a:latin typeface="Comic Sans MS" panose="030F0702030302020204" pitchFamily="66" charset="0"/>
              </a:rPr>
              <a:t>Revolutions established republics in France and in America. [Neo-Classicism was adapted as the official art style].</a:t>
            </a:r>
          </a:p>
          <a:p>
            <a:pPr lvl="1">
              <a:spcBef>
                <a:spcPct val="50000"/>
              </a:spcBef>
              <a:buClr>
                <a:srgbClr val="2C2CB0"/>
              </a:buClr>
              <a:buSzPct val="90000"/>
              <a:buFont typeface="Hong's 2 Dings" pitchFamily="2" charset="0"/>
              <a:buChar char="S"/>
            </a:pPr>
            <a:r>
              <a:rPr lang="en-US" altLang="en-US" sz="2500" b="1">
                <a:solidFill>
                  <a:srgbClr val="000000"/>
                </a:solidFill>
                <a:latin typeface="Comic Sans MS" panose="030F0702030302020204" pitchFamily="66" charset="0"/>
              </a:rPr>
              <a:t>Association with the democracy of Greece and the republicanism of Rome.</a:t>
            </a:r>
          </a:p>
          <a:p>
            <a:pPr lvl="1">
              <a:spcBef>
                <a:spcPct val="50000"/>
              </a:spcBef>
              <a:buClr>
                <a:srgbClr val="2C2CB0"/>
              </a:buClr>
              <a:buSzPct val="90000"/>
              <a:buFont typeface="Hong's 2 Dings" pitchFamily="2" charset="0"/>
              <a:buChar char="S"/>
            </a:pPr>
            <a:r>
              <a:rPr lang="en-US" altLang="en-US" sz="2500" b="1">
                <a:solidFill>
                  <a:srgbClr val="000000"/>
                </a:solidFill>
                <a:latin typeface="Comic Sans MS" panose="030F0702030302020204" pitchFamily="66" charset="0"/>
              </a:rPr>
              <a:t>Napoleon </a:t>
            </a:r>
            <a:r>
              <a:rPr lang="en-US" altLang="en-US" sz="2500" b="1">
                <a:solidFill>
                  <a:srgbClr val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used the style for propaganda.</a:t>
            </a:r>
            <a:endParaRPr lang="en-US" altLang="en-US" sz="25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609600" y="152400"/>
            <a:ext cx="7848600" cy="1219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  <a:t>“The Oath of Brutus”</a:t>
            </a:r>
            <a:br>
              <a:rPr lang="en-US" alt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</a:br>
            <a:r>
              <a:rPr lang="en-US" altLang="en-US" sz="3400" b="1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  <a:t>Gavin Hamilton, 1767</a:t>
            </a:r>
          </a:p>
        </p:txBody>
      </p:sp>
      <p:pic>
        <p:nvPicPr>
          <p:cNvPr id="84995" name="Picture 3" descr="hamilton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3" b="2942"/>
          <a:stretch>
            <a:fillRect/>
          </a:stretch>
        </p:blipFill>
        <p:spPr bwMode="auto">
          <a:xfrm>
            <a:off x="1752600" y="1447800"/>
            <a:ext cx="5638800" cy="414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609600" y="5791200"/>
            <a:ext cx="807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7663" indent="-3476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619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  <a:buSzPct val="95000"/>
              <a:buFont typeface="Ancient Heads" pitchFamily="2" charset="0"/>
              <a:buNone/>
            </a:pPr>
            <a:r>
              <a:rPr lang="en-US" altLang="en-US" sz="2200" b="1">
                <a:solidFill>
                  <a:srgbClr val="000000"/>
                </a:solidFill>
                <a:latin typeface="Comic Sans MS" panose="030F0702030302020204" pitchFamily="66" charset="0"/>
              </a:rPr>
              <a:t>The oath was sworn as a promise of individual revenge against a corrupt monarchy.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609600" y="152400"/>
            <a:ext cx="7848600" cy="12493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200" b="1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  <a:t>“The Death of Socrates”</a:t>
            </a:r>
            <a:br>
              <a:rPr lang="en-US" altLang="en-US" sz="4200" b="1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</a:br>
            <a:r>
              <a:rPr lang="en-US" altLang="en-US" sz="3400" b="1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  <a:t>Jacques-Louis David, 1787</a:t>
            </a:r>
          </a:p>
        </p:txBody>
      </p:sp>
      <p:pic>
        <p:nvPicPr>
          <p:cNvPr id="86020" name="Picture 4" descr="David - Death of Socrates - 1787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553200" cy="445452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457200" y="5973763"/>
            <a:ext cx="8229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7663" indent="-3476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619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  <a:buSzPct val="95000"/>
              <a:buFont typeface="Ancient Heads" pitchFamily="2" charset="0"/>
              <a:buNone/>
            </a:pPr>
            <a:r>
              <a:rPr lang="en-US" altLang="en-US" sz="2200" b="1">
                <a:solidFill>
                  <a:srgbClr val="000000"/>
                </a:solidFill>
                <a:latin typeface="Comic Sans MS" panose="030F0702030302020204" pitchFamily="66" charset="0"/>
              </a:rPr>
              <a:t>The death of Socrates was a symbol of republican virtue.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609600" y="152400"/>
            <a:ext cx="7848600" cy="11890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800" b="1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  <a:t>“The Oath of the Horatii”</a:t>
            </a:r>
            <a:br>
              <a:rPr lang="en-US" altLang="en-US" sz="3800" b="1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</a:br>
            <a:r>
              <a:rPr lang="en-US" altLang="en-US" sz="3400" b="1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  <a:t>Jacques-Louis David, 1784</a:t>
            </a:r>
          </a:p>
        </p:txBody>
      </p:sp>
      <p:pic>
        <p:nvPicPr>
          <p:cNvPr id="53253" name="Picture 5" descr="The Oath of the Horat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6" r="2597" b="2232"/>
          <a:stretch>
            <a:fillRect/>
          </a:stretch>
        </p:blipFill>
        <p:spPr bwMode="auto">
          <a:xfrm>
            <a:off x="1524000" y="1447800"/>
            <a:ext cx="5943600" cy="4595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609600" y="6096000"/>
            <a:ext cx="8077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7663" indent="-3476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619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  <a:buSzPct val="95000"/>
              <a:buFont typeface="Ancient Heads" pitchFamily="2" charset="0"/>
              <a:buNone/>
            </a:pPr>
            <a:r>
              <a:rPr lang="en-US" altLang="en-US" sz="2200" b="1">
                <a:solidFill>
                  <a:srgbClr val="000000"/>
                </a:solidFill>
                <a:latin typeface="Comic Sans MS" panose="030F0702030302020204" pitchFamily="66" charset="0"/>
              </a:rPr>
              <a:t>A depiction of dutiful patriotism.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0" y="74613"/>
            <a:ext cx="8991600" cy="11445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  <a:t>“The Consecration of Napoleon &amp; Josephine”</a:t>
            </a:r>
            <a:br>
              <a:rPr lang="en-US" alt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</a:br>
            <a:r>
              <a:rPr lang="en-US" altLang="en-US" sz="3300" b="1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  <a:t>Jacques-Louis David, 1805-1807</a:t>
            </a:r>
          </a:p>
        </p:txBody>
      </p:sp>
      <p:pic>
        <p:nvPicPr>
          <p:cNvPr id="46086" name="Picture 6" descr="David-Coronation of Napoleon &amp; Josephine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85888"/>
            <a:ext cx="7010400" cy="4405312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609600" y="5867400"/>
            <a:ext cx="807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7663" indent="-3476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619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  <a:buSzPct val="95000"/>
              <a:buFont typeface="Ancient Heads" pitchFamily="2" charset="0"/>
              <a:buNone/>
            </a:pPr>
            <a:r>
              <a:rPr lang="en-US" altLang="en-US" sz="2200" b="1">
                <a:solidFill>
                  <a:srgbClr val="000000"/>
                </a:solidFill>
                <a:latin typeface="Comic Sans MS" panose="030F0702030302020204" pitchFamily="66" charset="0"/>
              </a:rPr>
              <a:t>A very different theme:</a:t>
            </a:r>
            <a:br>
              <a:rPr lang="en-US" altLang="en-US" sz="2200" b="1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US" altLang="en-US" sz="2200" b="1">
                <a:solidFill>
                  <a:srgbClr val="000000"/>
                </a:solidFill>
                <a:latin typeface="Comic Sans MS" panose="030F0702030302020204" pitchFamily="66" charset="0"/>
              </a:rPr>
              <a:t>The </a:t>
            </a:r>
            <a:r>
              <a:rPr lang="en-US" altLang="en-US" sz="2200" b="1">
                <a:solidFill>
                  <a:srgbClr val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celebration of worldly splendor and power.</a:t>
            </a:r>
            <a:endParaRPr lang="en-US" altLang="en-US" sz="22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0" y="74613"/>
            <a:ext cx="8991600" cy="11445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  <a:t>“The Apotheosis of Homer”</a:t>
            </a:r>
            <a:br>
              <a:rPr lang="en-US" alt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</a:br>
            <a:r>
              <a:rPr lang="en-US" altLang="en-US" sz="3300" b="1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  <a:t>Jean-Auguste-Dominique Ingres, 1827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228600" y="5791200"/>
            <a:ext cx="85344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7663" indent="-3476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619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  <a:buSzPct val="95000"/>
              <a:buFont typeface="Ancient Heads" pitchFamily="2" charset="0"/>
              <a:buNone/>
            </a:pPr>
            <a:r>
              <a:rPr lang="en-US" altLang="en-US" sz="2100" b="1">
                <a:solidFill>
                  <a:srgbClr val="000000"/>
                </a:solidFill>
                <a:latin typeface="Comic Sans MS" panose="030F0702030302020204" pitchFamily="66" charset="0"/>
              </a:rPr>
              <a:t>This assembly of great artists and writers of all ages gathered to honor the ancient Greek poet before a classical temple.</a:t>
            </a:r>
            <a:r>
              <a:rPr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88069" name="Picture 5" descr="Ingres-The Apotheosis of Homer-1827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5791200" cy="43243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Romulus- Conquerer of Acr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63700"/>
            <a:ext cx="8305800" cy="42799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609600" y="228600"/>
            <a:ext cx="7848600" cy="1219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  <a:t>“Romulus—Victory over Acron”</a:t>
            </a:r>
            <a:br>
              <a:rPr lang="en-US" alt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</a:br>
            <a:r>
              <a:rPr lang="en-US" altLang="en-US" sz="3400" b="1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  <a:t>Jean-Auguste-Dominique Ingres, 1812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228600" y="6080125"/>
            <a:ext cx="8534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7663" indent="-3476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619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  <a:buSzPct val="95000"/>
              <a:buFont typeface="Ancient Heads" pitchFamily="2" charset="0"/>
              <a:buNone/>
            </a:pPr>
            <a:r>
              <a:rPr lang="en-US" altLang="en-US" sz="2500" b="1">
                <a:solidFill>
                  <a:srgbClr val="000000"/>
                </a:solidFill>
                <a:latin typeface="Comic Sans MS" panose="030F0702030302020204" pitchFamily="66" charset="0"/>
              </a:rPr>
              <a:t>Painted for Napoleon’s palace in Rome.</a:t>
            </a:r>
            <a:endParaRPr lang="en-US" altLang="en-US" sz="28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609600" y="120650"/>
            <a:ext cx="7848600" cy="1250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800" b="1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  <a:t>“The Sabine Women”</a:t>
            </a:r>
            <a:br>
              <a:rPr lang="en-US" altLang="en-US" sz="3800" b="1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</a:br>
            <a:r>
              <a:rPr lang="en-US" altLang="en-US" sz="3800" b="1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  <a:t>Jean Auguste Ingres, 1799</a:t>
            </a:r>
          </a:p>
        </p:txBody>
      </p:sp>
      <p:pic>
        <p:nvPicPr>
          <p:cNvPr id="54277" name="Picture 5" descr="The Sabine Wo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934200" cy="509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WordArt 2"/>
          <p:cNvSpPr>
            <a:spLocks noChangeArrowheads="1" noChangeShapeType="1" noTextEdit="1"/>
          </p:cNvSpPr>
          <p:nvPr/>
        </p:nvSpPr>
        <p:spPr bwMode="auto">
          <a:xfrm>
            <a:off x="1676400" y="1905000"/>
            <a:ext cx="5943600" cy="3048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68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66"/>
                  </a:solidFill>
                  <a:round/>
                  <a:headEnd type="none" w="sm" len="sm"/>
                  <a:tailEnd type="none" w="sm" len="sm"/>
                </a:ln>
                <a:solidFill>
                  <a:srgbClr val="000066"/>
                </a:solidFill>
                <a:effectLst>
                  <a:outerShdw dist="45791" dir="2021404" sy="50000" rotWithShape="0">
                    <a:schemeClr val="accent1">
                      <a:alpha val="70000"/>
                    </a:schemeClr>
                  </a:outerShdw>
                </a:effectLst>
                <a:latin typeface="BlackChancery"/>
              </a:rPr>
              <a:t>Neo-Classical</a:t>
            </a:r>
          </a:p>
          <a:p>
            <a:pPr algn="ctr"/>
            <a:r>
              <a:rPr lang="en-US" sz="3600" kern="10">
                <a:ln w="12700">
                  <a:solidFill>
                    <a:srgbClr val="000066"/>
                  </a:solidFill>
                  <a:round/>
                  <a:headEnd type="none" w="sm" len="sm"/>
                  <a:tailEnd type="none" w="sm" len="sm"/>
                </a:ln>
                <a:solidFill>
                  <a:srgbClr val="000066"/>
                </a:solidFill>
                <a:effectLst>
                  <a:outerShdw dist="45791" dir="2021404" sy="50000" rotWithShape="0">
                    <a:schemeClr val="accent1">
                      <a:alpha val="70000"/>
                    </a:schemeClr>
                  </a:outerShdw>
                </a:effectLst>
                <a:latin typeface="BlackChancery"/>
              </a:rPr>
              <a:t>Sculpture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609600" y="152400"/>
            <a:ext cx="7848600" cy="7318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200" b="1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  <a:t>Neo-Classical Sculpture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533400" y="1195388"/>
            <a:ext cx="8305800" cy="505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5138" indent="-4651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79500" indent="-3905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510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225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940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251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708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65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22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  <a:buFont typeface="Greex" pitchFamily="2" charset="0"/>
              <a:buChar char="$"/>
            </a:pPr>
            <a:r>
              <a:rPr lang="en-US" altLang="en-US" sz="2600" b="1">
                <a:solidFill>
                  <a:srgbClr val="000000"/>
                </a:solidFill>
                <a:latin typeface="Comic Sans MS" panose="030F0702030302020204" pitchFamily="66" charset="0"/>
              </a:rPr>
              <a:t>Profoundly influenced by ancient art since the Renaissance.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 typeface="Greex" pitchFamily="2" charset="0"/>
              <a:buChar char="$"/>
            </a:pPr>
            <a:r>
              <a:rPr lang="en-US" altLang="en-US" sz="2600" b="1">
                <a:solidFill>
                  <a:srgbClr val="000000"/>
                </a:solidFill>
                <a:latin typeface="Comic Sans MS" panose="030F0702030302020204" pitchFamily="66" charset="0"/>
              </a:rPr>
              <a:t>Neo-Classical sculptors avoided the dramatic twisting poses and colored marble surfaces characteristic of late Baroque and Rococo sculpture.</a:t>
            </a:r>
            <a:endParaRPr lang="en-US" altLang="en-US" sz="2600" b="1">
              <a:solidFill>
                <a:srgbClr val="00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>
              <a:spcBef>
                <a:spcPct val="50000"/>
              </a:spcBef>
              <a:buClr>
                <a:schemeClr val="tx1"/>
              </a:buClr>
              <a:buFont typeface="Greex" pitchFamily="2" charset="0"/>
              <a:buChar char="$"/>
            </a:pPr>
            <a:r>
              <a:rPr lang="en-US" altLang="en-US" sz="2600" b="1">
                <a:solidFill>
                  <a:srgbClr val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They preferred:</a:t>
            </a:r>
          </a:p>
          <a:p>
            <a:pPr lvl="1">
              <a:spcBef>
                <a:spcPct val="50000"/>
              </a:spcBef>
              <a:buClr>
                <a:srgbClr val="2C2CB0"/>
              </a:buClr>
              <a:buSzPct val="90000"/>
              <a:buFont typeface="Hong's 2 Dings" pitchFamily="2" charset="0"/>
              <a:buChar char="S"/>
            </a:pPr>
            <a:r>
              <a:rPr lang="en-US" altLang="en-US" sz="2600" b="1">
                <a:solidFill>
                  <a:srgbClr val="000000"/>
                </a:solidFill>
                <a:latin typeface="Comic Sans MS" panose="030F0702030302020204" pitchFamily="66" charset="0"/>
              </a:rPr>
              <a:t>Crisp contours.</a:t>
            </a:r>
          </a:p>
          <a:p>
            <a:pPr lvl="1">
              <a:spcBef>
                <a:spcPct val="50000"/>
              </a:spcBef>
              <a:buClr>
                <a:srgbClr val="2C2CB0"/>
              </a:buClr>
              <a:buSzPct val="90000"/>
              <a:buFont typeface="Hong's 2 Dings" pitchFamily="2" charset="0"/>
              <a:buChar char="S"/>
            </a:pPr>
            <a:r>
              <a:rPr lang="en-US" altLang="en-US" sz="2600" b="1">
                <a:solidFill>
                  <a:srgbClr val="000000"/>
                </a:solidFill>
                <a:latin typeface="Comic Sans MS" panose="030F0702030302020204" pitchFamily="66" charset="0"/>
              </a:rPr>
              <a:t>A noble stillness.</a:t>
            </a:r>
          </a:p>
          <a:p>
            <a:pPr lvl="1">
              <a:spcBef>
                <a:spcPct val="50000"/>
              </a:spcBef>
              <a:buClr>
                <a:srgbClr val="2C2CB0"/>
              </a:buClr>
              <a:buSzPct val="90000"/>
              <a:buFont typeface="Hong's 2 Dings" pitchFamily="2" charset="0"/>
              <a:buChar char="S"/>
            </a:pPr>
            <a:r>
              <a:rPr lang="en-US" altLang="en-US" sz="2600" b="1">
                <a:solidFill>
                  <a:srgbClr val="000000"/>
                </a:solidFill>
                <a:latin typeface="Comic Sans MS" panose="030F0702030302020204" pitchFamily="66" charset="0"/>
              </a:rPr>
              <a:t>Idealized white marble forms.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4343400" y="152400"/>
            <a:ext cx="44196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  <a:t>Antonio Canova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81000" y="5562600"/>
            <a:ext cx="3429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00" b="1">
                <a:solidFill>
                  <a:srgbClr val="000000"/>
                </a:solidFill>
                <a:latin typeface="Comic Sans MS" panose="030F0702030302020204" pitchFamily="66" charset="0"/>
              </a:rPr>
              <a:t>“Apollo Crowning Himself,” 1781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4267200" y="5791200"/>
            <a:ext cx="464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00" b="1">
                <a:solidFill>
                  <a:srgbClr val="000000"/>
                </a:solidFill>
                <a:latin typeface="Comic Sans MS" panose="030F0702030302020204" pitchFamily="66" charset="0"/>
              </a:rPr>
              <a:t>“Perseus with the Head of Medusa,” 1804-1806</a:t>
            </a:r>
          </a:p>
        </p:txBody>
      </p:sp>
      <p:pic>
        <p:nvPicPr>
          <p:cNvPr id="49163" name="Picture 11" descr="Antonio Canova - Perseus with the Head of Medusa - 1804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494088" cy="44958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5" name="Picture 13" descr="Antonio Canova - Apollo Crowning Himself - marble - 1781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2933700" cy="50292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WordArt 2"/>
          <p:cNvSpPr>
            <a:spLocks noChangeArrowheads="1" noChangeShapeType="1" noTextEdit="1"/>
          </p:cNvSpPr>
          <p:nvPr/>
        </p:nvSpPr>
        <p:spPr bwMode="auto">
          <a:xfrm>
            <a:off x="1447800" y="1752600"/>
            <a:ext cx="6172200" cy="3657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68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66"/>
                  </a:solidFill>
                  <a:round/>
                  <a:headEnd type="none" w="sm" len="sm"/>
                  <a:tailEnd type="none" w="sm" len="sm"/>
                </a:ln>
                <a:solidFill>
                  <a:srgbClr val="000066"/>
                </a:solidFill>
                <a:effectLst>
                  <a:outerShdw dist="45791" dir="2021404" sy="50000" rotWithShape="0">
                    <a:schemeClr val="accent1">
                      <a:alpha val="70000"/>
                    </a:schemeClr>
                  </a:outerShdw>
                </a:effectLst>
                <a:latin typeface="BlackChancery"/>
              </a:rPr>
              <a:t>Origins of</a:t>
            </a:r>
          </a:p>
          <a:p>
            <a:pPr algn="ctr"/>
            <a:r>
              <a:rPr lang="en-US" sz="3600" kern="10">
                <a:ln w="12700">
                  <a:solidFill>
                    <a:srgbClr val="000066"/>
                  </a:solidFill>
                  <a:round/>
                  <a:headEnd type="none" w="sm" len="sm"/>
                  <a:tailEnd type="none" w="sm" len="sm"/>
                </a:ln>
                <a:solidFill>
                  <a:srgbClr val="000066"/>
                </a:solidFill>
                <a:effectLst>
                  <a:outerShdw dist="45791" dir="2021404" sy="50000" rotWithShape="0">
                    <a:schemeClr val="accent1">
                      <a:alpha val="70000"/>
                    </a:schemeClr>
                  </a:outerShdw>
                </a:effectLst>
                <a:latin typeface="BlackChancery"/>
              </a:rPr>
              <a:t>Neo-Classical</a:t>
            </a:r>
          </a:p>
          <a:p>
            <a:pPr algn="ctr"/>
            <a:r>
              <a:rPr lang="en-US" sz="3600" kern="10">
                <a:ln w="12700">
                  <a:solidFill>
                    <a:srgbClr val="000066"/>
                  </a:solidFill>
                  <a:round/>
                  <a:headEnd type="none" w="sm" len="sm"/>
                  <a:tailEnd type="none" w="sm" len="sm"/>
                </a:ln>
                <a:solidFill>
                  <a:srgbClr val="000066"/>
                </a:solidFill>
                <a:effectLst>
                  <a:outerShdw dist="45791" dir="2021404" sy="50000" rotWithShape="0">
                    <a:schemeClr val="accent1">
                      <a:alpha val="70000"/>
                    </a:schemeClr>
                  </a:outerShdw>
                </a:effectLst>
                <a:latin typeface="BlackChancery"/>
              </a:rPr>
              <a:t>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44196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  <a:t>Antonio Canova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457200" y="5334000"/>
            <a:ext cx="4343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00" b="1">
                <a:solidFill>
                  <a:srgbClr val="000000"/>
                </a:solidFill>
                <a:latin typeface="Comic Sans MS" panose="030F0702030302020204" pitchFamily="66" charset="0"/>
              </a:rPr>
              <a:t>“Paulina Bonaparte,” 1808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5181600" y="5973763"/>
            <a:ext cx="3505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00" b="1">
                <a:solidFill>
                  <a:srgbClr val="000000"/>
                </a:solidFill>
                <a:latin typeface="Comic Sans MS" panose="030F0702030302020204" pitchFamily="66" charset="0"/>
              </a:rPr>
              <a:t>“Hercules” </a:t>
            </a:r>
          </a:p>
        </p:txBody>
      </p:sp>
      <p:pic>
        <p:nvPicPr>
          <p:cNvPr id="92167" name="Picture 7" descr="Canova - Hercules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85800"/>
            <a:ext cx="3513138" cy="51816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8" name="Picture 8" descr="Canova - Paulina Bonaparte - 1808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4343400" cy="320357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50292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  <a:t>Bertel Thorvaldsen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990600" y="5867400"/>
            <a:ext cx="320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00" b="1">
                <a:solidFill>
                  <a:srgbClr val="000000"/>
                </a:solidFill>
                <a:latin typeface="Comic Sans MS" panose="030F0702030302020204" pitchFamily="66" charset="0"/>
              </a:rPr>
              <a:t>“Jason,”</a:t>
            </a:r>
            <a:br>
              <a:rPr lang="en-US" altLang="en-US" sz="2200" b="1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US" altLang="en-US" sz="2200" b="1">
                <a:solidFill>
                  <a:srgbClr val="000000"/>
                </a:solidFill>
                <a:latin typeface="Comic Sans MS" panose="030F0702030302020204" pitchFamily="66" charset="0"/>
              </a:rPr>
              <a:t>1803-1823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5486400" y="6049963"/>
            <a:ext cx="32004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00" b="1">
                <a:solidFill>
                  <a:srgbClr val="000000"/>
                </a:solidFill>
                <a:latin typeface="Comic Sans MS" panose="030F0702030302020204" pitchFamily="66" charset="0"/>
              </a:rPr>
              <a:t>“Adonis,” 1808-1832</a:t>
            </a:r>
          </a:p>
        </p:txBody>
      </p:sp>
      <p:pic>
        <p:nvPicPr>
          <p:cNvPr id="91143" name="Picture 7" descr="Bertel Thorvaldsen - Adonis - 1808-32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1"/>
          <a:stretch>
            <a:fillRect/>
          </a:stretch>
        </p:blipFill>
        <p:spPr bwMode="auto">
          <a:xfrm>
            <a:off x="5715000" y="609600"/>
            <a:ext cx="2746375" cy="53340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4" name="Picture 8" descr="Bertel Thorvaldsen - Jason - 1803-23"/>
          <p:cNvPicPr>
            <a:picLocks noChangeAspect="1" noChangeArrowheads="1"/>
          </p:cNvPicPr>
          <p:nvPr/>
        </p:nvPicPr>
        <p:blipFill>
          <a:blip r:embed="rId3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143000"/>
            <a:ext cx="3355975" cy="46482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WordArt 2"/>
          <p:cNvSpPr>
            <a:spLocks noChangeArrowheads="1" noChangeShapeType="1" noTextEdit="1"/>
          </p:cNvSpPr>
          <p:nvPr/>
        </p:nvSpPr>
        <p:spPr bwMode="auto">
          <a:xfrm>
            <a:off x="1600200" y="1905000"/>
            <a:ext cx="5943600" cy="3048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68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66"/>
                  </a:solidFill>
                  <a:round/>
                  <a:headEnd type="none" w="sm" len="sm"/>
                  <a:tailEnd type="none" w="sm" len="sm"/>
                </a:ln>
                <a:solidFill>
                  <a:srgbClr val="000066"/>
                </a:solidFill>
                <a:effectLst>
                  <a:outerShdw dist="45791" dir="2021404" sy="50000" rotWithShape="0">
                    <a:schemeClr val="accent1">
                      <a:alpha val="70000"/>
                    </a:schemeClr>
                  </a:outerShdw>
                </a:effectLst>
                <a:latin typeface="BlackChancery"/>
              </a:rPr>
              <a:t>Neo-Classical</a:t>
            </a:r>
          </a:p>
          <a:p>
            <a:pPr algn="ctr"/>
            <a:r>
              <a:rPr lang="en-US" sz="3600" kern="10">
                <a:ln w="12700">
                  <a:solidFill>
                    <a:srgbClr val="000066"/>
                  </a:solidFill>
                  <a:round/>
                  <a:headEnd type="none" w="sm" len="sm"/>
                  <a:tailEnd type="none" w="sm" len="sm"/>
                </a:ln>
                <a:solidFill>
                  <a:srgbClr val="000066"/>
                </a:solidFill>
                <a:effectLst>
                  <a:outerShdw dist="45791" dir="2021404" sy="50000" rotWithShape="0">
                    <a:schemeClr val="accent1">
                      <a:alpha val="70000"/>
                    </a:schemeClr>
                  </a:outerShdw>
                </a:effectLst>
                <a:latin typeface="BlackChancery"/>
              </a:rPr>
              <a:t>Decorative Arts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609600" y="152400"/>
            <a:ext cx="78486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  <a:t>Furniture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838200" y="990600"/>
            <a:ext cx="7467600" cy="275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4813" indent="-4048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91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  <a:buFont typeface="Greex" pitchFamily="2" charset="0"/>
              <a:buChar char="$"/>
            </a:pPr>
            <a:r>
              <a:rPr lang="en-US" altLang="en-US" sz="2500" b="1">
                <a:solidFill>
                  <a:srgbClr val="000000"/>
                </a:solidFill>
                <a:latin typeface="Comic Sans MS" panose="030F0702030302020204" pitchFamily="66" charset="0"/>
              </a:rPr>
              <a:t>The furniture designs used Greco-Roman motifs.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 typeface="Greex" pitchFamily="2" charset="0"/>
              <a:buChar char="$"/>
            </a:pPr>
            <a:r>
              <a:rPr lang="en-US" altLang="en-US" sz="2500" b="1">
                <a:solidFill>
                  <a:srgbClr val="000000"/>
                </a:solidFill>
                <a:latin typeface="Comic Sans MS" panose="030F0702030302020204" pitchFamily="66" charset="0"/>
              </a:rPr>
              <a:t>Became known as </a:t>
            </a:r>
            <a:r>
              <a:rPr lang="en-US" altLang="en-US" sz="2500" b="1" i="1">
                <a:solidFill>
                  <a:srgbClr val="000000"/>
                </a:solidFill>
                <a:latin typeface="Comic Sans MS" panose="030F0702030302020204" pitchFamily="66" charset="0"/>
              </a:rPr>
              <a:t>style étrusque</a:t>
            </a:r>
            <a:r>
              <a:rPr lang="en-US" altLang="en-US" sz="2500" b="1">
                <a:solidFill>
                  <a:srgbClr val="000000"/>
                </a:solidFill>
                <a:latin typeface="Comic Sans MS" panose="030F0702030302020204" pitchFamily="66" charset="0"/>
              </a:rPr>
              <a:t> [“Etruscan style”] in France.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 typeface="Greex" pitchFamily="2" charset="0"/>
              <a:buChar char="$"/>
            </a:pPr>
            <a:r>
              <a:rPr lang="en-US" altLang="en-US" sz="2500" b="1">
                <a:solidFill>
                  <a:srgbClr val="000000"/>
                </a:solidFill>
                <a:latin typeface="Comic Sans MS" panose="030F0702030302020204" pitchFamily="66" charset="0"/>
              </a:rPr>
              <a:t>Were favored by the court of Louis XV and later by Napoleon I.</a:t>
            </a:r>
          </a:p>
        </p:txBody>
      </p:sp>
      <p:pic>
        <p:nvPicPr>
          <p:cNvPr id="58375" name="Picture 7" descr="Jean-Henri Riesener-writing table-17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6" t="6923" r="15073" b="4872"/>
          <a:stretch>
            <a:fillRect/>
          </a:stretch>
        </p:blipFill>
        <p:spPr bwMode="auto">
          <a:xfrm>
            <a:off x="525463" y="4038600"/>
            <a:ext cx="2438400" cy="2382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6" name="Picture 8" descr="Neoclassical table for Napoleon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4038600"/>
            <a:ext cx="2819400" cy="232092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7" name="Picture 9" descr="Swedish Neoclassical giltwood pier mirror - late 18c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" t="3999" r="4042" b="3999"/>
          <a:stretch>
            <a:fillRect/>
          </a:stretch>
        </p:blipFill>
        <p:spPr bwMode="auto">
          <a:xfrm>
            <a:off x="6697663" y="3962400"/>
            <a:ext cx="1912937" cy="25146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10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4114800" y="425450"/>
            <a:ext cx="4648200" cy="7937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600" b="1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  <a:t>Josiah Wedgwood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838200" y="5638800"/>
            <a:ext cx="7467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4813" indent="-4048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91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  <a:buSzPct val="95000"/>
              <a:buFont typeface="Ancient Heads" pitchFamily="2" charset="0"/>
              <a:buNone/>
            </a:pPr>
            <a:r>
              <a:rPr lang="en-US" altLang="en-US" sz="2500" b="1">
                <a:solidFill>
                  <a:srgbClr val="000000"/>
                </a:solidFill>
                <a:latin typeface="Comic Sans MS" panose="030F0702030302020204" pitchFamily="66" charset="0"/>
              </a:rPr>
              <a:t>Greek vases found in excavations became models for this new type of ceramics.</a:t>
            </a:r>
          </a:p>
        </p:txBody>
      </p:sp>
      <p:pic>
        <p:nvPicPr>
          <p:cNvPr id="95239" name="Picture 7" descr="Wedgewood-The Apotheosis of Homer -vase - 1786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2787650" cy="42672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41" name="Picture 9" descr="Wedgewood vase-1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76400"/>
            <a:ext cx="2032000" cy="32766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42" name="Picture 10" descr="Wedgewood vase-1790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0"/>
            <a:ext cx="3092450" cy="35814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458200" cy="1219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700" b="1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  <a:t>Neo-Classicism Continued </a:t>
            </a:r>
            <a:br>
              <a:rPr lang="en-US" altLang="en-US" sz="3700" b="1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</a:br>
            <a:r>
              <a:rPr lang="en-US" altLang="en-US" sz="3700" b="1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  <a:t>Into the 19c and Beyond….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381000" y="5895975"/>
            <a:ext cx="83058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4813" indent="-4048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91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  <a:buFont typeface="Greex" pitchFamily="2" charset="0"/>
              <a:buChar char="$"/>
            </a:pPr>
            <a:r>
              <a:rPr lang="en-US" altLang="en-US" sz="2100" b="1">
                <a:solidFill>
                  <a:srgbClr val="000000"/>
                </a:solidFill>
                <a:latin typeface="Comic Sans MS" panose="030F0702030302020204" pitchFamily="66" charset="0"/>
              </a:rPr>
              <a:t>By the mid-19s, several European cities were transformed into veritable museums of Neo-Classical architecture.</a:t>
            </a:r>
          </a:p>
        </p:txBody>
      </p:sp>
      <p:pic>
        <p:nvPicPr>
          <p:cNvPr id="96264" name="Picture 8" descr="bg1997-1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2667000" cy="17986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609600" y="3276600"/>
            <a:ext cx="327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0000"/>
                </a:solidFill>
                <a:latin typeface="Comic Sans MS" panose="030F0702030302020204" pitchFamily="66" charset="0"/>
              </a:rPr>
              <a:t>Brandenburg Gate, Berlin</a:t>
            </a:r>
          </a:p>
        </p:txBody>
      </p:sp>
      <p:pic>
        <p:nvPicPr>
          <p:cNvPr id="96266" name="Picture 10" descr="Dscn2698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44"/>
          <a:stretch>
            <a:fillRect/>
          </a:stretch>
        </p:blipFill>
        <p:spPr bwMode="auto">
          <a:xfrm>
            <a:off x="5105400" y="1511300"/>
            <a:ext cx="3048000" cy="18415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4800600" y="3429000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0000"/>
                </a:solidFill>
                <a:latin typeface="Comic Sans MS" panose="030F0702030302020204" pitchFamily="66" charset="0"/>
              </a:rPr>
              <a:t>Buckingham Palace, London</a:t>
            </a:r>
          </a:p>
        </p:txBody>
      </p:sp>
      <p:pic>
        <p:nvPicPr>
          <p:cNvPr id="96268" name="Picture 12" descr="1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0"/>
            <a:ext cx="2819400" cy="1982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4724400" y="4800600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0000"/>
                </a:solidFill>
                <a:latin typeface="Comic Sans MS" panose="030F0702030302020204" pitchFamily="66" charset="0"/>
              </a:rPr>
              <a:t>The Gate of Alcala, Madrid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5" grpId="0"/>
      <p:bldP spid="96267" grpId="0"/>
      <p:bldP spid="9626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458200" cy="7318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200" b="1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  <a:t>American Renaissance” Movement</a:t>
            </a: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228600" y="6034088"/>
            <a:ext cx="8610600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4813" indent="-4048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91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  <a:buFont typeface="Greex" pitchFamily="2" charset="0"/>
              <a:buChar char="$"/>
            </a:pPr>
            <a:r>
              <a:rPr lang="en-US" altLang="en-US" sz="2300" b="1">
                <a:solidFill>
                  <a:srgbClr val="000000"/>
                </a:solidFill>
                <a:latin typeface="Comic Sans MS" panose="030F0702030302020204" pitchFamily="66" charset="0"/>
              </a:rPr>
              <a:t>A Neo-Classical expression in Beaux-Arts architecture.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3352800" y="3200400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rgbClr val="000000"/>
                </a:solidFill>
                <a:latin typeface="Comic Sans MS" panose="030F0702030302020204" pitchFamily="66" charset="0"/>
              </a:rPr>
              <a:t>Lincoln Memorial</a:t>
            </a:r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381000" y="1066800"/>
            <a:ext cx="2514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rgbClr val="000000"/>
                </a:solidFill>
                <a:latin typeface="Comic Sans MS" panose="030F0702030302020204" pitchFamily="66" charset="0"/>
              </a:rPr>
              <a:t>American Museum of Natural History</a:t>
            </a:r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5791200" y="114300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rgbClr val="000000"/>
                </a:solidFill>
                <a:latin typeface="Comic Sans MS" panose="030F0702030302020204" pitchFamily="66" charset="0"/>
              </a:rPr>
              <a:t>National Gallery of Art</a:t>
            </a:r>
          </a:p>
        </p:txBody>
      </p:sp>
      <p:pic>
        <p:nvPicPr>
          <p:cNvPr id="99337" name="Picture 9" descr="Natl Gallery of Art-Washington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3" t="17334" r="5779" b="3999"/>
          <a:stretch>
            <a:fillRect/>
          </a:stretch>
        </p:blipFill>
        <p:spPr bwMode="auto">
          <a:xfrm>
            <a:off x="6169025" y="1600200"/>
            <a:ext cx="2441575" cy="32004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9" name="Picture 11" descr="Lincoln_Memorial"/>
          <p:cNvPicPr>
            <a:picLocks noChangeAspect="1" noChangeArrowheads="1"/>
          </p:cNvPicPr>
          <p:nvPr/>
        </p:nvPicPr>
        <p:blipFill>
          <a:blip r:embed="rId3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9953" r="6667" b="7932"/>
          <a:stretch>
            <a:fillRect/>
          </a:stretch>
        </p:blipFill>
        <p:spPr bwMode="auto">
          <a:xfrm>
            <a:off x="2743200" y="3581400"/>
            <a:ext cx="3505200" cy="218281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40" name="Picture 12" descr="Am_Museum_Nat_Hst_9312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r="4666" b="4680"/>
          <a:stretch>
            <a:fillRect/>
          </a:stretch>
        </p:blipFill>
        <p:spPr bwMode="auto">
          <a:xfrm>
            <a:off x="304800" y="1828800"/>
            <a:ext cx="2743200" cy="22875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  <p:bldP spid="99335" grpId="0"/>
      <p:bldP spid="9933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458200" cy="7937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600" b="1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  <a:t>The “Sunset” of Neo-Classicism</a:t>
            </a: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381000" y="1279525"/>
            <a:ext cx="8305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4813" indent="-4048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91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  <a:buFont typeface="Greex" pitchFamily="2" charset="0"/>
              <a:buChar char="$"/>
            </a:pPr>
            <a:r>
              <a:rPr lang="en-US" altLang="en-US" sz="2500" b="1">
                <a:solidFill>
                  <a:srgbClr val="000000"/>
                </a:solidFill>
                <a:latin typeface="Comic Sans MS" panose="030F0702030302020204" pitchFamily="66" charset="0"/>
              </a:rPr>
              <a:t>Sir Edwin Lutyan </a:t>
            </a:r>
            <a:r>
              <a:rPr lang="en-US" altLang="en-US" sz="2500" b="1">
                <a:solidFill>
                  <a:srgbClr val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a monumental city plan for New Delhi during the British Raj.</a:t>
            </a:r>
            <a:endParaRPr lang="en-US" altLang="en-US" sz="25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8314" name="Picture 10" descr="Rashtrapati Bhavan-Presidents House-NewDelhi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1" r="5206" b="20515"/>
          <a:stretch>
            <a:fillRect/>
          </a:stretch>
        </p:blipFill>
        <p:spPr bwMode="auto">
          <a:xfrm>
            <a:off x="762000" y="2727325"/>
            <a:ext cx="3733800" cy="27432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15" name="Text Box 11"/>
          <p:cNvSpPr txBox="1">
            <a:spLocks noChangeArrowheads="1"/>
          </p:cNvSpPr>
          <p:nvPr/>
        </p:nvSpPr>
        <p:spPr bwMode="auto">
          <a:xfrm>
            <a:off x="1066800" y="5546725"/>
            <a:ext cx="3124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rgbClr val="000000"/>
                </a:solidFill>
                <a:latin typeface="Comic Sans MS" panose="030F0702030302020204" pitchFamily="66" charset="0"/>
              </a:rPr>
              <a:t>Rashtrapati Bhavan</a:t>
            </a:r>
            <a:br>
              <a:rPr lang="en-US" altLang="en-US" sz="2000" b="1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US" altLang="en-US" sz="2000" b="1">
                <a:solidFill>
                  <a:srgbClr val="000000"/>
                </a:solidFill>
                <a:latin typeface="Comic Sans MS" panose="030F0702030302020204" pitchFamily="66" charset="0"/>
              </a:rPr>
              <a:t>[President’s House]</a:t>
            </a:r>
          </a:p>
        </p:txBody>
      </p:sp>
      <p:pic>
        <p:nvPicPr>
          <p:cNvPr id="98316" name="Picture 12" descr="India Gate monument-New Delhi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5" r="7143"/>
          <a:stretch>
            <a:fillRect/>
          </a:stretch>
        </p:blipFill>
        <p:spPr bwMode="auto">
          <a:xfrm>
            <a:off x="5257800" y="2590800"/>
            <a:ext cx="3048000" cy="290036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17" name="Text Box 13"/>
          <p:cNvSpPr txBox="1">
            <a:spLocks noChangeArrowheads="1"/>
          </p:cNvSpPr>
          <p:nvPr/>
        </p:nvSpPr>
        <p:spPr bwMode="auto">
          <a:xfrm>
            <a:off x="5181600" y="556260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rgbClr val="000000"/>
                </a:solidFill>
                <a:latin typeface="Comic Sans MS" panose="030F0702030302020204" pitchFamily="66" charset="0"/>
              </a:rPr>
              <a:t>India Gate Monument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9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5" grpId="0"/>
      <p:bldP spid="983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76200" y="242888"/>
            <a:ext cx="8763000" cy="1371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4200" b="1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  <a:t>1.  Excavations of the Ruins </a:t>
            </a:r>
            <a:br>
              <a:rPr lang="en-US" altLang="en-US" sz="4200" b="1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</a:br>
            <a:r>
              <a:rPr lang="en-US" altLang="en-US" sz="4200" b="1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  <a:t>of Italian Cities</a:t>
            </a:r>
          </a:p>
        </p:txBody>
      </p:sp>
      <p:pic>
        <p:nvPicPr>
          <p:cNvPr id="45064" name="Picture 8" descr="ruins of Herculane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3902075" cy="292576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6" descr="ruins of Pompeii"/>
          <p:cNvPicPr>
            <a:picLocks noChangeAspect="1" noChangeArrowheads="1"/>
          </p:cNvPicPr>
          <p:nvPr/>
        </p:nvPicPr>
        <p:blipFill>
          <a:blip r:embed="rId3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0"/>
          <a:stretch>
            <a:fillRect/>
          </a:stretch>
        </p:blipFill>
        <p:spPr bwMode="auto">
          <a:xfrm>
            <a:off x="4495800" y="3073400"/>
            <a:ext cx="4267200" cy="347821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533400" y="42672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Herculaneum in 1738.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6096000" y="25146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Pompeii in 1748.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5" grpId="0"/>
      <p:bldP spid="450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76200" y="319088"/>
            <a:ext cx="8915400" cy="6715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800" b="1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  <a:t>2.  Publication of Books on Antiquity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609600" y="5273675"/>
            <a:ext cx="7848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James Stuart &amp; Nicholas Revert</a:t>
            </a:r>
            <a:b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US" altLang="en-US" sz="2400" b="1" i="1">
                <a:solidFill>
                  <a:srgbClr val="000000"/>
                </a:solidFill>
                <a:latin typeface="Comic Sans MS" panose="030F0702030302020204" pitchFamily="66" charset="0"/>
              </a:rPr>
              <a:t>Antiquities in Athens:  1762-1816.</a:t>
            </a:r>
            <a:endParaRPr lang="en-US" altLang="en-US" sz="24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9639" name="Picture 7" descr="Antiquities in Athens"/>
          <p:cNvPicPr>
            <a:picLocks noChangeAspect="1" noChangeArrowheads="1"/>
          </p:cNvPicPr>
          <p:nvPr/>
        </p:nvPicPr>
        <p:blipFill>
          <a:blip r:embed="rId2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 t="4332" r="1639" b="4694"/>
          <a:stretch>
            <a:fillRect/>
          </a:stretch>
        </p:blipFill>
        <p:spPr bwMode="auto">
          <a:xfrm>
            <a:off x="2286000" y="1600200"/>
            <a:ext cx="4495800" cy="32004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76200" y="304800"/>
            <a:ext cx="8915400" cy="7318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200" b="1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  <a:t>3.  Arrival of the Elgin Marbles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228600" y="5303838"/>
            <a:ext cx="35814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00" b="1">
                <a:solidFill>
                  <a:srgbClr val="000000"/>
                </a:solidFill>
                <a:latin typeface="Comic Sans MS" panose="030F0702030302020204" pitchFamily="66" charset="0"/>
              </a:rPr>
              <a:t>Thomas Bruce,</a:t>
            </a:r>
            <a:br>
              <a:rPr lang="en-US" altLang="en-US" sz="2200" b="1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US" altLang="en-US" sz="2200" b="1">
                <a:solidFill>
                  <a:srgbClr val="000000"/>
                </a:solidFill>
                <a:latin typeface="Comic Sans MS" panose="030F0702030302020204" pitchFamily="66" charset="0"/>
              </a:rPr>
              <a:t>7</a:t>
            </a:r>
            <a:r>
              <a:rPr lang="en-US" altLang="en-US" sz="2200" b="1" baseline="30000">
                <a:solidFill>
                  <a:srgbClr val="000000"/>
                </a:solidFill>
                <a:latin typeface="Comic Sans MS" panose="030F0702030302020204" pitchFamily="66" charset="0"/>
              </a:rPr>
              <a:t>th</a:t>
            </a:r>
            <a:r>
              <a:rPr lang="en-US" altLang="en-US" sz="2200" b="1">
                <a:solidFill>
                  <a:srgbClr val="000000"/>
                </a:solidFill>
                <a:latin typeface="Comic Sans MS" panose="030F0702030302020204" pitchFamily="66" charset="0"/>
              </a:rPr>
              <a:t> Lord of Elgin</a:t>
            </a:r>
            <a:br>
              <a:rPr lang="en-US" altLang="en-US" sz="2200" b="1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US" altLang="en-US" sz="2200" b="1">
                <a:solidFill>
                  <a:srgbClr val="000000"/>
                </a:solidFill>
                <a:latin typeface="Comic Sans MS" panose="030F0702030302020204" pitchFamily="66" charset="0"/>
              </a:rPr>
              <a:t>British Museum, 1806</a:t>
            </a:r>
          </a:p>
        </p:txBody>
      </p:sp>
      <p:pic>
        <p:nvPicPr>
          <p:cNvPr id="70662" name="Picture 6" descr="Elgin Marbles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8" t="8888" b="20000"/>
          <a:stretch>
            <a:fillRect/>
          </a:stretch>
        </p:blipFill>
        <p:spPr bwMode="auto">
          <a:xfrm>
            <a:off x="4114800" y="1219200"/>
            <a:ext cx="3962400" cy="272256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1" name="Picture 5" descr="posiedon-Elgin Marb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08363"/>
            <a:ext cx="3581400" cy="248602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3" name="Picture 7" descr="Lord Elg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17638"/>
            <a:ext cx="2540000" cy="38862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4648200" y="5927725"/>
            <a:ext cx="396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rgbClr val="000000"/>
                </a:solidFill>
                <a:latin typeface="Comic Sans MS" panose="030F0702030302020204" pitchFamily="66" charset="0"/>
              </a:rPr>
              <a:t>From the top façade of the Parthenon in Athens.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76200" y="304800"/>
            <a:ext cx="8915400" cy="7318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200" b="1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  <a:t>4.  Johann Winckelmann’s Artists Circle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609600" y="5821363"/>
            <a:ext cx="32004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00" b="1">
                <a:solidFill>
                  <a:srgbClr val="000000"/>
                </a:solidFill>
                <a:latin typeface="Comic Sans MS" panose="030F0702030302020204" pitchFamily="66" charset="0"/>
              </a:rPr>
              <a:t>German art historian.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4114800" y="1828800"/>
            <a:ext cx="4495800" cy="386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5138" indent="-4651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9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  <a:buFont typeface="Greex" pitchFamily="2" charset="0"/>
              <a:buChar char="$"/>
            </a:pPr>
            <a:r>
              <a:rPr lang="en-US" altLang="en-US" sz="2600" b="1">
                <a:solidFill>
                  <a:srgbClr val="000000"/>
                </a:solidFill>
                <a:latin typeface="Comic Sans MS" panose="030F0702030302020204" pitchFamily="66" charset="0"/>
              </a:rPr>
              <a:t>Artists should “imitate” the timeless, ideal forms of the classical world.</a:t>
            </a:r>
            <a:br>
              <a:rPr lang="en-US" altLang="en-US" sz="2600" b="1">
                <a:solidFill>
                  <a:srgbClr val="000000"/>
                </a:solidFill>
                <a:latin typeface="Comic Sans MS" panose="030F0702030302020204" pitchFamily="66" charset="0"/>
              </a:rPr>
            </a:br>
            <a:endParaRPr lang="en-US" altLang="en-US" sz="26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Clr>
                <a:schemeClr val="tx1"/>
              </a:buClr>
              <a:buFont typeface="Greex" pitchFamily="2" charset="0"/>
              <a:buChar char="$"/>
            </a:pPr>
            <a:r>
              <a:rPr lang="en-US" altLang="en-US" sz="2600" b="1">
                <a:solidFill>
                  <a:srgbClr val="000000"/>
                </a:solidFill>
                <a:latin typeface="Comic Sans MS" panose="030F0702030302020204" pitchFamily="66" charset="0"/>
              </a:rPr>
              <a:t>A circle of international artists gathered about him in the 1760s in Rome.</a:t>
            </a:r>
          </a:p>
        </p:txBody>
      </p:sp>
      <p:pic>
        <p:nvPicPr>
          <p:cNvPr id="71688" name="Picture 8" descr="Winckelmann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" t="3847" r="3374" b="3847"/>
          <a:stretch>
            <a:fillRect/>
          </a:stretch>
        </p:blipFill>
        <p:spPr bwMode="auto">
          <a:xfrm>
            <a:off x="533400" y="1371600"/>
            <a:ext cx="3246438" cy="432752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228600" y="334963"/>
            <a:ext cx="8534400" cy="7937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600" b="1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  <a:t>Characteristics of Neo-Classicism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57200" y="1371600"/>
            <a:ext cx="8305800" cy="505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4813" indent="-4048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494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209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924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49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06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640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21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  <a:buFont typeface="Greex" pitchFamily="2" charset="0"/>
              <a:buChar char="$"/>
            </a:pPr>
            <a:r>
              <a:rPr lang="en-US" altLang="en-US" sz="2600" b="1">
                <a:solidFill>
                  <a:srgbClr val="000000"/>
                </a:solidFill>
                <a:latin typeface="Comic Sans MS" panose="030F0702030302020204" pitchFamily="66" charset="0"/>
              </a:rPr>
              <a:t>Return to the perceived “purity” of the arts of Rome.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 typeface="Greex" pitchFamily="2" charset="0"/>
              <a:buChar char="$"/>
            </a:pPr>
            <a:r>
              <a:rPr lang="en-US" altLang="en-US" sz="2600" b="1">
                <a:solidFill>
                  <a:srgbClr val="000000"/>
                </a:solidFill>
                <a:latin typeface="Comic Sans MS" panose="030F0702030302020204" pitchFamily="66" charset="0"/>
              </a:rPr>
              <a:t>Model the “ideal” of the ancient Greek arts and, to a lesser, extent, 16c Renaissance classicism.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 typeface="Greex" pitchFamily="2" charset="0"/>
              <a:buChar char="$"/>
            </a:pPr>
            <a:r>
              <a:rPr lang="en-US" altLang="en-US" sz="2600" b="1">
                <a:solidFill>
                  <a:srgbClr val="000000"/>
                </a:solidFill>
                <a:latin typeface="Comic Sans MS" panose="030F0702030302020204" pitchFamily="66" charset="0"/>
              </a:rPr>
              <a:t>A conviction that there is a permanent, universal way things are (and should be), which obviously entails fundamental political and ethical commitments.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 typeface="Greex" pitchFamily="2" charset="0"/>
              <a:buChar char="$"/>
            </a:pPr>
            <a:r>
              <a:rPr lang="en-US" altLang="en-US" sz="2600" b="1">
                <a:solidFill>
                  <a:srgbClr val="000000"/>
                </a:solidFill>
                <a:latin typeface="Comic Sans MS" panose="030F0702030302020204" pitchFamily="66" charset="0"/>
              </a:rPr>
              <a:t>Sometimes considered anti-modern or even reactionary.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WordArt 2"/>
          <p:cNvSpPr>
            <a:spLocks noChangeArrowheads="1" noChangeShapeType="1" noTextEdit="1"/>
          </p:cNvSpPr>
          <p:nvPr/>
        </p:nvSpPr>
        <p:spPr bwMode="auto">
          <a:xfrm>
            <a:off x="1600200" y="1981200"/>
            <a:ext cx="5943600" cy="3048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68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66"/>
                  </a:solidFill>
                  <a:round/>
                  <a:headEnd type="none" w="sm" len="sm"/>
                  <a:tailEnd type="none" w="sm" len="sm"/>
                </a:ln>
                <a:solidFill>
                  <a:srgbClr val="000066"/>
                </a:solidFill>
                <a:effectLst>
                  <a:outerShdw dist="45791" dir="2021404" sy="50000" rotWithShape="0">
                    <a:schemeClr val="accent1">
                      <a:alpha val="70000"/>
                    </a:schemeClr>
                  </a:outerShdw>
                </a:effectLst>
                <a:latin typeface="BlackChancery"/>
              </a:rPr>
              <a:t>Neo-Classical</a:t>
            </a:r>
          </a:p>
          <a:p>
            <a:pPr algn="ctr"/>
            <a:r>
              <a:rPr lang="en-US" sz="3600" kern="10">
                <a:ln w="12700">
                  <a:solidFill>
                    <a:srgbClr val="000066"/>
                  </a:solidFill>
                  <a:round/>
                  <a:headEnd type="none" w="sm" len="sm"/>
                  <a:tailEnd type="none" w="sm" len="sm"/>
                </a:ln>
                <a:solidFill>
                  <a:srgbClr val="000066"/>
                </a:solidFill>
                <a:effectLst>
                  <a:outerShdw dist="45791" dir="2021404" sy="50000" rotWithShape="0">
                    <a:schemeClr val="accent1">
                      <a:alpha val="70000"/>
                    </a:schemeClr>
                  </a:outerShdw>
                </a:effectLst>
                <a:latin typeface="BlackChancery"/>
              </a:rPr>
              <a:t>Architecture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Hatch">
  <a:themeElements>
    <a:clrScheme name="BlueHatch 14">
      <a:dk1>
        <a:srgbClr val="3E3E5C"/>
      </a:dk1>
      <a:lt1>
        <a:srgbClr val="FFFFFF"/>
      </a:lt1>
      <a:dk2>
        <a:srgbClr val="E4CC68"/>
      </a:dk2>
      <a:lt2>
        <a:srgbClr val="FFFFFF"/>
      </a:lt2>
      <a:accent1>
        <a:srgbClr val="60597B"/>
      </a:accent1>
      <a:accent2>
        <a:srgbClr val="000066"/>
      </a:accent2>
      <a:accent3>
        <a:srgbClr val="EFE2B9"/>
      </a:accent3>
      <a:accent4>
        <a:srgbClr val="DADADA"/>
      </a:accent4>
      <a:accent5>
        <a:srgbClr val="B6B5BF"/>
      </a:accent5>
      <a:accent6>
        <a:srgbClr val="00005C"/>
      </a:accent6>
      <a:hlink>
        <a:srgbClr val="99CCFF"/>
      </a:hlink>
      <a:folHlink>
        <a:srgbClr val="FFFF99"/>
      </a:folHlink>
    </a:clrScheme>
    <a:fontScheme name="BlueHat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ueHatc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Hatc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Hatc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Hatc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Hatc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Hatc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Hatc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Hatc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Hatc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Hatc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Hatc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Hatc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Hatch 13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000066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00005C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Hatch 14">
        <a:dk1>
          <a:srgbClr val="3E3E5C"/>
        </a:dk1>
        <a:lt1>
          <a:srgbClr val="FFFFFF"/>
        </a:lt1>
        <a:dk2>
          <a:srgbClr val="E4CC68"/>
        </a:dk2>
        <a:lt2>
          <a:srgbClr val="FFFFFF"/>
        </a:lt2>
        <a:accent1>
          <a:srgbClr val="60597B"/>
        </a:accent1>
        <a:accent2>
          <a:srgbClr val="000066"/>
        </a:accent2>
        <a:accent3>
          <a:srgbClr val="EFE2B9"/>
        </a:accent3>
        <a:accent4>
          <a:srgbClr val="DADADA"/>
        </a:accent4>
        <a:accent5>
          <a:srgbClr val="B6B5BF"/>
        </a:accent5>
        <a:accent6>
          <a:srgbClr val="00005C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BlueHatch</Template>
  <TotalTime>603</TotalTime>
  <Words>700</Words>
  <Application>Microsoft Office PowerPoint</Application>
  <PresentationFormat>On-screen Show (4:3)</PresentationFormat>
  <Paragraphs>114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Greex</vt:lpstr>
      <vt:lpstr>Script MT Bold</vt:lpstr>
      <vt:lpstr>Ancient Heads</vt:lpstr>
      <vt:lpstr>Hong's 2 Dings</vt:lpstr>
      <vt:lpstr>BlackChancery</vt:lpstr>
      <vt:lpstr>Arial</vt:lpstr>
      <vt:lpstr>Wingdings</vt:lpstr>
      <vt:lpstr>Comic Sans MS</vt:lpstr>
      <vt:lpstr>BlueHatch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Horace Greeley 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Neo-Classicism</dc:title>
  <dc:creator>Susan M. Pojer</dc:creator>
  <cp:lastModifiedBy>Braun Christine</cp:lastModifiedBy>
  <cp:revision>70</cp:revision>
  <cp:lastPrinted>1601-01-01T00:00:00Z</cp:lastPrinted>
  <dcterms:created xsi:type="dcterms:W3CDTF">2003-11-28T03:30:37Z</dcterms:created>
  <dcterms:modified xsi:type="dcterms:W3CDTF">2016-12-08T13:24:47Z</dcterms:modified>
</cp:coreProperties>
</file>