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5"/>
  </p:notesMasterIdLst>
  <p:sldIdLst>
    <p:sldId id="263" r:id="rId2"/>
    <p:sldId id="352" r:id="rId3"/>
    <p:sldId id="345" r:id="rId4"/>
    <p:sldId id="351" r:id="rId5"/>
    <p:sldId id="354" r:id="rId6"/>
    <p:sldId id="355" r:id="rId7"/>
    <p:sldId id="356" r:id="rId8"/>
    <p:sldId id="365" r:id="rId9"/>
    <p:sldId id="358" r:id="rId10"/>
    <p:sldId id="364" r:id="rId11"/>
    <p:sldId id="357" r:id="rId12"/>
    <p:sldId id="362" r:id="rId13"/>
    <p:sldId id="3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357"/>
    <a:srgbClr val="BF0C0A"/>
    <a:srgbClr val="E13314"/>
    <a:srgbClr val="37827D"/>
    <a:srgbClr val="FFA6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01"/>
    <p:restoredTop sz="94705"/>
  </p:normalViewPr>
  <p:slideViewPr>
    <p:cSldViewPr snapToGrid="0">
      <p:cViewPr varScale="1">
        <p:scale>
          <a:sx n="37" d="100"/>
          <a:sy n="37" d="100"/>
        </p:scale>
        <p:origin x="580" y="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CC7C4-CE44-3A49-960C-9C6F7AD59078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0D10C-CD6E-FA4B-B8FD-F3CA9E489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89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0D10C-CD6E-FA4B-B8FD-F3CA9E4899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96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22185-2E89-4A6C-92A0-61620D4269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52F0E8-4756-42A9-A2C9-7AF6AE7D5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16776-89DF-4A92-87FC-D497772BE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C0797-6754-4DAE-AADB-F6D8EB554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8D083-B171-40D7-AEB9-EBA10AD91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9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C6048-E21C-4C0C-9303-6EDB11254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9E4BA6-96B4-4DBE-90B9-BDDF3B655C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4EA14-FBCE-407A-A186-E6C1FD13B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890D0-284B-4F8D-AA82-D67D56D91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83419-64E6-4055-B6B3-D5B9F7AFD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91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2343B9-CCDB-429E-BF13-EF95AC157B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F60D5A-D869-408B-86A9-BF48B4B94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0B1B3-1878-4BCE-82A6-1D7212A8A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1F16C-D988-4023-BC7A-20F47A85F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B26AE-5DFB-49CA-90BD-85D4482AC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47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5F644-CA44-4867-8E9C-E79ED1580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B2FFD-429E-488D-8D49-DF9579E10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179C7-9F91-4453-8D33-A621480C7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3049B-1FA2-4640-BD00-E3DF3A787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7C417-AFA5-402A-867F-71FB8331F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44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FAE30-7B64-40FD-83AC-DE681F538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1DFABA-56A0-493C-B25D-3D134D06C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0E740-26F7-4241-9842-69C5232AD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D2A23-5E70-4E2E-840B-87F376B71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DFE5B-7B84-4A93-B52E-D0C771CB3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54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600FD-C575-4945-8A1D-10F5045CF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04E67-5105-4E8F-8742-E3B914709E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6961E4-087B-4A0B-9C07-D8BD82501E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172C4C-528A-4C92-8B9D-6C82DFB3F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C150C5-0907-43C2-94BE-429BE6B9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4F5B40-2EEE-40D6-9172-1AD0FFB12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0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3027A-E509-44CF-A08B-4DBA1E2DF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73CCA2-FC9D-4D6F-8C1B-8D998C510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82493-D041-4D1D-8456-6C3F00709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B6E211-B289-44EF-8693-AD786EC7D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6B081A-C9B8-4DE6-8DE4-DAC5779477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C40ECC-58B7-49E3-8FA9-32636BFAB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7B67B7-3FB4-4E86-92F6-CA158D5D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7D13E6-1222-4144-A928-7FAFA0C12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46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4D309-3A89-467A-8247-6C7FE6CDC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BEFE54-CDE7-4CAC-AB56-24B81CB9C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1F1BA3-FAC3-49AC-AA14-A75F3DD93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ECB3B8-9C5C-4E5F-B437-8E6484FA0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76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C83583-92E4-40A3-BD71-8CD01161E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CAD110-F5CE-4A37-AE99-620D3A02E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C3C313-6461-43BF-85CD-DBECFA18C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423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A68A0-DE62-41C4-8A34-F3AF313F5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526BF-9538-4D0A-9C32-A6DC78A2B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23F62B-EABB-4A19-A354-2182BF60E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DF8ABD-E8E2-45B5-AE4B-091477077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957070-54AE-41F4-A1BC-0F3B92567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BD4B1E-1522-48D4-84D7-A588022A3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78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3BFC2-6A75-4A98-BA8E-15FD6FF7E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E54998-20C8-4ABF-ADB5-CDA68607A8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BC429E-ABF4-4B10-9688-D36C03AD9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B73B98-E0A9-4161-AB72-667584A74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536375-A122-4C07-B359-2ACE042A6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B5715-8D3C-460D-B7ED-AFC6A41A7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49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E0F297-EB5A-47E8-9EEE-A35BDA92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8F1F66-6A1D-4A93-9C1F-7BC733AC9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01A2C-EB91-4D60-8E66-54D5473BE0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86853-EEEE-43B2-93F3-2AC8F02F53D6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D73FD-90F4-4B1B-B616-DEA490FAFB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C8438-D759-4DF5-A1C4-FBDC6FF864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35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F56682-E21D-4EDA-8396-DD94667D8E7C}"/>
              </a:ext>
            </a:extLst>
          </p:cNvPr>
          <p:cNvSpPr txBox="1"/>
          <p:nvPr/>
        </p:nvSpPr>
        <p:spPr>
          <a:xfrm>
            <a:off x="9789763" y="36329"/>
            <a:ext cx="2402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© Morgan AP Teaching</a:t>
            </a:r>
          </a:p>
        </p:txBody>
      </p:sp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id="{68E67ED0-0CBD-4D20-BC5C-13674A743FEC}"/>
              </a:ext>
            </a:extLst>
          </p:cNvPr>
          <p:cNvSpPr/>
          <p:nvPr/>
        </p:nvSpPr>
        <p:spPr>
          <a:xfrm>
            <a:off x="-939154" y="131351"/>
            <a:ext cx="8703977" cy="225361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dirty="0">
                <a:latin typeface="Cooper Black" panose="0208090404030B020404" pitchFamily="18" charset="0"/>
              </a:rPr>
              <a:t>Period 3: 1815 CE – 1914 CE</a:t>
            </a:r>
          </a:p>
          <a:p>
            <a:pPr algn="r"/>
            <a:r>
              <a:rPr lang="en-US" sz="4800" dirty="0">
                <a:latin typeface="Cooper Black" panose="0208090404030B020404" pitchFamily="18" charset="0"/>
              </a:rPr>
              <a:t>National Movements </a:t>
            </a:r>
          </a:p>
          <a:p>
            <a:pPr algn="r"/>
            <a:r>
              <a:rPr lang="en-US" sz="4800" dirty="0">
                <a:latin typeface="Cooper Black" panose="0208090404030B020404" pitchFamily="18" charset="0"/>
              </a:rPr>
              <a:t>and Unifications</a:t>
            </a:r>
          </a:p>
          <a:p>
            <a:pPr algn="r"/>
            <a:endParaRPr lang="en-US" sz="24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302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648668-09B5-414C-8478-9D4A252BE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354" y="1098704"/>
            <a:ext cx="7507827" cy="56927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: Rounded Corners 11">
            <a:extLst>
              <a:ext uri="{FF2B5EF4-FFF2-40B4-BE49-F238E27FC236}">
                <a16:creationId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3184775" y="121661"/>
            <a:ext cx="5413617" cy="8339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oper Black" panose="0208090404030B020404" pitchFamily="18" charset="0"/>
              </a:rPr>
              <a:t>German Areas - 1870</a:t>
            </a:r>
          </a:p>
        </p:txBody>
      </p:sp>
    </p:spTree>
    <p:extLst>
      <p:ext uri="{BB962C8B-B14F-4D97-AF65-F5344CB8AC3E}">
        <p14:creationId xmlns:p14="http://schemas.microsoft.com/office/powerpoint/2010/main" val="528522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A4FB0E-6C36-F945-A180-D9D567E89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826" y="1769067"/>
            <a:ext cx="5806592" cy="4927074"/>
          </a:xfrm>
          <a:prstGeom prst="rect">
            <a:avLst/>
          </a:prstGeom>
        </p:spPr>
      </p:pic>
      <p:sp>
        <p:nvSpPr>
          <p:cNvPr id="6" name="Rectangle: Rounded Corners 11">
            <a:extLst>
              <a:ext uri="{FF2B5EF4-FFF2-40B4-BE49-F238E27FC236}">
                <a16:creationId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254924" y="293717"/>
            <a:ext cx="11443854" cy="131895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oper Black" panose="0208090404030B020404" pitchFamily="18" charset="0"/>
              </a:rPr>
              <a:t>Northern German Confederation (red) in 1870 and the southern German states (yellow)</a:t>
            </a:r>
          </a:p>
        </p:txBody>
      </p:sp>
    </p:spTree>
    <p:extLst>
      <p:ext uri="{BB962C8B-B14F-4D97-AF65-F5344CB8AC3E}">
        <p14:creationId xmlns:p14="http://schemas.microsoft.com/office/powerpoint/2010/main" val="4016715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F56682-E21D-4EDA-8396-DD94667D8E7C}"/>
              </a:ext>
            </a:extLst>
          </p:cNvPr>
          <p:cNvSpPr txBox="1"/>
          <p:nvPr/>
        </p:nvSpPr>
        <p:spPr>
          <a:xfrm>
            <a:off x="9900739" y="102021"/>
            <a:ext cx="2402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© Morgan AP Teaching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3DED8D-8063-40E0-93D3-E4F341D791EA}"/>
              </a:ext>
            </a:extLst>
          </p:cNvPr>
          <p:cNvSpPr/>
          <p:nvPr/>
        </p:nvSpPr>
        <p:spPr>
          <a:xfrm>
            <a:off x="362830" y="1498059"/>
            <a:ext cx="9118396" cy="5146844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While the Northern German Confederation was already operating close to a unified </a:t>
            </a:r>
          </a:p>
          <a:p>
            <a:r>
              <a:rPr lang="en-US" dirty="0"/>
              <a:t>      country, it would </a:t>
            </a:r>
            <a:r>
              <a:rPr lang="en-US" u="sng" dirty="0"/>
              <a:t>take the threat of another Napoleon (III) to unify all the German 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unification would come under the leadership of the strongest Germany </a:t>
            </a:r>
          </a:p>
          <a:p>
            <a:r>
              <a:rPr lang="en-US" dirty="0"/>
              <a:t>      state Prussia, when disputes over territory would result in war with France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Fearing another French conquest of German lands under Napoleon III</a:t>
            </a:r>
            <a:r>
              <a:rPr lang="en-US" dirty="0"/>
              <a:t>, the southern German states were </a:t>
            </a:r>
            <a:r>
              <a:rPr lang="en-US" u="sng" dirty="0"/>
              <a:t>convinced to join Prussia and the Northern German Confederation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Within 5 months, </a:t>
            </a:r>
            <a:r>
              <a:rPr lang="en-US" u="sng" dirty="0"/>
              <a:t>French armies were overrun</a:t>
            </a:r>
            <a:r>
              <a:rPr lang="en-US" dirty="0"/>
              <a:t>, humiliated and defeated by superior German forces and coordination (and largely aided by the railroad system and economic cooperation of the previously-established Zollverein), and Paris occupied by the Prussians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Known as the </a:t>
            </a:r>
            <a:r>
              <a:rPr lang="en-US" b="1" dirty="0"/>
              <a:t>Franco-Prussian War</a:t>
            </a:r>
            <a:r>
              <a:rPr lang="en-US" dirty="0"/>
              <a:t>, hostilities between France and Germany were soundly established at the German annexation of </a:t>
            </a:r>
            <a:r>
              <a:rPr lang="en-US" b="1" dirty="0"/>
              <a:t>Alsace-Lorraine</a:t>
            </a:r>
            <a:r>
              <a:rPr lang="en-US" dirty="0"/>
              <a:t> in eastern France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Following their success, the </a:t>
            </a:r>
            <a:r>
              <a:rPr lang="en-US" b="1" dirty="0"/>
              <a:t>German Empire </a:t>
            </a:r>
            <a:r>
              <a:rPr lang="en-US" dirty="0"/>
              <a:t>officially </a:t>
            </a:r>
            <a:r>
              <a:rPr lang="en-US" u="sng" dirty="0"/>
              <a:t>announced its formal beginning from Paris in 1871</a:t>
            </a:r>
            <a:r>
              <a:rPr lang="en-US" dirty="0"/>
              <a:t> with Prussian statesmen at the helm, and the King of Prussia as Emperor</a:t>
            </a:r>
            <a:endParaRPr lang="en-US" u="sng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784364" y="537352"/>
            <a:ext cx="5272725" cy="8339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oper Black" panose="0208090404030B020404" pitchFamily="18" charset="0"/>
              </a:rPr>
              <a:t>German Unification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3B9867-6BA6-F04F-B661-F70E7E55C9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28"/>
          <a:stretch/>
        </p:blipFill>
        <p:spPr>
          <a:xfrm>
            <a:off x="9157322" y="1059064"/>
            <a:ext cx="2730406" cy="207972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9989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6A06D433-FEB1-ED45-918D-804275143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05" y="623235"/>
            <a:ext cx="6064333" cy="574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69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F56682-E21D-4EDA-8396-DD94667D8E7C}"/>
              </a:ext>
            </a:extLst>
          </p:cNvPr>
          <p:cNvSpPr txBox="1"/>
          <p:nvPr/>
        </p:nvSpPr>
        <p:spPr>
          <a:xfrm>
            <a:off x="9900739" y="102021"/>
            <a:ext cx="2402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© Morgan AP Teaching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3DED8D-8063-40E0-93D3-E4F341D791EA}"/>
              </a:ext>
            </a:extLst>
          </p:cNvPr>
          <p:cNvSpPr/>
          <p:nvPr/>
        </p:nvSpPr>
        <p:spPr>
          <a:xfrm>
            <a:off x="207130" y="1773228"/>
            <a:ext cx="10550008" cy="4389136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Until 1853, European power had more or less coordinated to maintain the Concert </a:t>
            </a:r>
          </a:p>
          <a:p>
            <a:r>
              <a:rPr lang="en-US" dirty="0"/>
              <a:t>     of Europe, until the </a:t>
            </a:r>
            <a:r>
              <a:rPr lang="en-US" u="sng" dirty="0"/>
              <a:t>British and French became concerned with a growing Russia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Despite European efforts to chase the Ottoman Empire out of Europe </a:t>
            </a:r>
          </a:p>
          <a:p>
            <a:r>
              <a:rPr lang="en-US" dirty="0"/>
              <a:t>     in the 17</a:t>
            </a:r>
            <a:r>
              <a:rPr lang="en-US" baseline="30000" dirty="0"/>
              <a:t>th</a:t>
            </a:r>
            <a:r>
              <a:rPr lang="en-US" dirty="0"/>
              <a:t> century, Western Europeans now </a:t>
            </a:r>
            <a:r>
              <a:rPr lang="en-US" u="sng" dirty="0"/>
              <a:t>favored keeping the </a:t>
            </a:r>
          </a:p>
          <a:p>
            <a:r>
              <a:rPr lang="en-US" dirty="0"/>
              <a:t>     </a:t>
            </a:r>
            <a:r>
              <a:rPr lang="en-US" u="sng" dirty="0"/>
              <a:t>Ottoman Empire in tact to prevent Austrian and Russia expansion</a:t>
            </a:r>
          </a:p>
          <a:p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Despite aided during 1848, the Russians received no aid from Austria or </a:t>
            </a:r>
          </a:p>
          <a:p>
            <a:r>
              <a:rPr lang="en-US" dirty="0"/>
              <a:t>     Prussia when </a:t>
            </a:r>
            <a:r>
              <a:rPr lang="en-US" u="sng" dirty="0"/>
              <a:t>the British &amp; French allied with the Turks against Russia in 1853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Despite easily overwhelming the Ottoman Empire, Russian forces </a:t>
            </a:r>
          </a:p>
          <a:p>
            <a:r>
              <a:rPr lang="en-US" dirty="0"/>
              <a:t>     were no match for the industrialized Anglo-French armies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The Crimean War </a:t>
            </a:r>
            <a:r>
              <a:rPr lang="en-US" dirty="0"/>
              <a:t>not only </a:t>
            </a:r>
            <a:r>
              <a:rPr lang="en-US" u="sng" dirty="0"/>
              <a:t>ended the cooperative Concert</a:t>
            </a:r>
            <a:r>
              <a:rPr lang="en-US" dirty="0"/>
              <a:t>, but it also </a:t>
            </a:r>
          </a:p>
          <a:p>
            <a:r>
              <a:rPr lang="en-US" dirty="0"/>
              <a:t>     </a:t>
            </a:r>
            <a:r>
              <a:rPr lang="en-US" u="sng" dirty="0"/>
              <a:t>exposed Russia’s lack of development, and would force further reforms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721519" y="793567"/>
            <a:ext cx="4868736" cy="8339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oper Black" panose="0208090404030B020404" pitchFamily="18" charset="0"/>
              </a:rPr>
              <a:t>Crimean War - 1853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C324EBA-C1E8-9D47-A22E-EE4568E422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555" y="2733095"/>
            <a:ext cx="3993516" cy="29402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7670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Content Placeholder 3">
            <a:extLst>
              <a:ext uri="{FF2B5EF4-FFF2-40B4-BE49-F238E27FC236}">
                <a16:creationId xmlns:a16="http://schemas.microsoft.com/office/drawing/2014/main" id="{ED44AC87-3DCC-B041-91CF-EE62884214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993" y="1058539"/>
            <a:ext cx="9574353" cy="55850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: Rounded Corners 11">
            <a:extLst>
              <a:ext uri="{FF2B5EF4-FFF2-40B4-BE49-F238E27FC236}">
                <a16:creationId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1612125" y="126713"/>
            <a:ext cx="8864087" cy="8339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oper Black" panose="0208090404030B020404" pitchFamily="18" charset="0"/>
              </a:rPr>
              <a:t>Eastern European Empires - 1850</a:t>
            </a:r>
          </a:p>
        </p:txBody>
      </p:sp>
    </p:spTree>
    <p:extLst>
      <p:ext uri="{BB962C8B-B14F-4D97-AF65-F5344CB8AC3E}">
        <p14:creationId xmlns:p14="http://schemas.microsoft.com/office/powerpoint/2010/main" val="1131033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3">
            <a:extLst>
              <a:ext uri="{FF2B5EF4-FFF2-40B4-BE49-F238E27FC236}">
                <a16:creationId xmlns:a16="http://schemas.microsoft.com/office/drawing/2014/main" id="{B1DDAC5C-1AA6-824B-9038-49F2C1C3B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528" y="1187204"/>
            <a:ext cx="5547404" cy="53915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: Rounded Corners 11">
            <a:extLst>
              <a:ext uri="{FF2B5EF4-FFF2-40B4-BE49-F238E27FC236}">
                <a16:creationId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3575862" y="212595"/>
            <a:ext cx="4868736" cy="8339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oper Black" panose="0208090404030B020404" pitchFamily="18" charset="0"/>
              </a:rPr>
              <a:t>Crimean Conflict</a:t>
            </a:r>
          </a:p>
        </p:txBody>
      </p:sp>
    </p:spTree>
    <p:extLst>
      <p:ext uri="{BB962C8B-B14F-4D97-AF65-F5344CB8AC3E}">
        <p14:creationId xmlns:p14="http://schemas.microsoft.com/office/powerpoint/2010/main" val="3995631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F56682-E21D-4EDA-8396-DD94667D8E7C}"/>
              </a:ext>
            </a:extLst>
          </p:cNvPr>
          <p:cNvSpPr txBox="1"/>
          <p:nvPr/>
        </p:nvSpPr>
        <p:spPr>
          <a:xfrm>
            <a:off x="9900739" y="102021"/>
            <a:ext cx="2402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© Morgan AP Teaching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3DED8D-8063-40E0-93D3-E4F341D791EA}"/>
              </a:ext>
            </a:extLst>
          </p:cNvPr>
          <p:cNvSpPr/>
          <p:nvPr/>
        </p:nvSpPr>
        <p:spPr>
          <a:xfrm>
            <a:off x="362831" y="1631176"/>
            <a:ext cx="8035381" cy="4951207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With the Crimean War essentially ending the Concert of Europe</a:t>
            </a:r>
            <a:r>
              <a:rPr lang="en-US" u="sng" dirty="0"/>
              <a:t>, the door was opened for nationalist movements without fear of foreign intervention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/>
              <a:t>Count Cavour</a:t>
            </a:r>
            <a:r>
              <a:rPr lang="en-US" b="1" dirty="0"/>
              <a:t> </a:t>
            </a:r>
            <a:r>
              <a:rPr lang="en-US" dirty="0"/>
              <a:t>of Italy would be one of the first to move for a complete re-unification of the long-separated Italian 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do this, however, the separate </a:t>
            </a:r>
            <a:r>
              <a:rPr lang="en-US" dirty="0" err="1"/>
              <a:t>govs</a:t>
            </a:r>
            <a:r>
              <a:rPr lang="en-US" dirty="0"/>
              <a:t>. in Italy </a:t>
            </a:r>
            <a:r>
              <a:rPr lang="en-US" u="sng" dirty="0"/>
              <a:t>would have to be </a:t>
            </a:r>
            <a:r>
              <a:rPr lang="en-US" u="sng" dirty="0" err="1"/>
              <a:t>convincedor</a:t>
            </a:r>
            <a:r>
              <a:rPr lang="en-US" u="sng" dirty="0"/>
              <a:t> conquered, Austria driven out, and the Italian nation unified</a:t>
            </a:r>
            <a:r>
              <a:rPr lang="en-US" dirty="0"/>
              <a:t> by force</a:t>
            </a:r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With the support of Italian citizens and the French, Cavour used the state of </a:t>
            </a:r>
            <a:r>
              <a:rPr lang="en-US" b="1" dirty="0"/>
              <a:t>Piedmont</a:t>
            </a:r>
            <a:r>
              <a:rPr lang="en-US" dirty="0"/>
              <a:t> to united and fight for unification vs. Austria-Hungary in the North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the south </a:t>
            </a:r>
            <a:r>
              <a:rPr lang="en-US" b="1" dirty="0"/>
              <a:t>Giuseppe Garibaldi</a:t>
            </a:r>
            <a:r>
              <a:rPr lang="en-US" u="sng" dirty="0"/>
              <a:t>,</a:t>
            </a:r>
            <a:r>
              <a:rPr lang="en-US" dirty="0"/>
              <a:t> swept through the south with a small army,</a:t>
            </a:r>
          </a:p>
          <a:p>
            <a:r>
              <a:rPr lang="en-US" dirty="0"/>
              <a:t>      and the two met in the middle to shake hands and unify Italy in 1860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While the pebble states would hold out against unification </a:t>
            </a:r>
          </a:p>
          <a:p>
            <a:r>
              <a:rPr lang="en-US" dirty="0"/>
              <a:t>     until 1871, the vast majority of Italy would be united by 1860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434167" y="615173"/>
            <a:ext cx="7776827" cy="8339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oper Black" panose="0208090404030B020404" pitchFamily="18" charset="0"/>
              </a:rPr>
              <a:t>Unification of Italy (1858-1871)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2FA7F3-E7C3-174B-BA56-458A4D6783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119" y="1961916"/>
            <a:ext cx="3238137" cy="41728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1846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E34196B3-AFDF-E149-9735-2A993975A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23" y="1119674"/>
            <a:ext cx="10762938" cy="54982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: Rounded Corners 11">
            <a:extLst>
              <a:ext uri="{FF2B5EF4-FFF2-40B4-BE49-F238E27FC236}">
                <a16:creationId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1477221" y="187335"/>
            <a:ext cx="9121736" cy="8339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oper Black" panose="0208090404030B020404" pitchFamily="18" charset="0"/>
              </a:rPr>
              <a:t>Italian States in 1858 and 1870</a:t>
            </a:r>
          </a:p>
        </p:txBody>
      </p:sp>
    </p:spTree>
    <p:extLst>
      <p:ext uri="{BB962C8B-B14F-4D97-AF65-F5344CB8AC3E}">
        <p14:creationId xmlns:p14="http://schemas.microsoft.com/office/powerpoint/2010/main" val="1457073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F56682-E21D-4EDA-8396-DD94667D8E7C}"/>
              </a:ext>
            </a:extLst>
          </p:cNvPr>
          <p:cNvSpPr txBox="1"/>
          <p:nvPr/>
        </p:nvSpPr>
        <p:spPr>
          <a:xfrm>
            <a:off x="9900739" y="102021"/>
            <a:ext cx="2402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© Morgan AP Teaching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3DED8D-8063-40E0-93D3-E4F341D791EA}"/>
              </a:ext>
            </a:extLst>
          </p:cNvPr>
          <p:cNvSpPr/>
          <p:nvPr/>
        </p:nvSpPr>
        <p:spPr>
          <a:xfrm>
            <a:off x="0" y="1344258"/>
            <a:ext cx="12084094" cy="5400253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After the Concert ended, Austria was left on its own to fight the separatist </a:t>
            </a:r>
          </a:p>
          <a:p>
            <a:r>
              <a:rPr lang="en-US" dirty="0"/>
              <a:t>      will of the </a:t>
            </a:r>
            <a:r>
              <a:rPr lang="en-US" u="sng" dirty="0"/>
              <a:t>Hungarians (ethnic Magyars) and Slavs within its empire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With </a:t>
            </a:r>
            <a:r>
              <a:rPr lang="en-US" u="sng" dirty="0"/>
              <a:t>conflicts and revolts growing too frequent in the 1850s</a:t>
            </a:r>
          </a:p>
          <a:p>
            <a:r>
              <a:rPr lang="en-US" dirty="0"/>
              <a:t>      </a:t>
            </a:r>
            <a:r>
              <a:rPr lang="en-US" u="sng" dirty="0"/>
              <a:t>&amp; 1860s, the Austrian royal government made a compromise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Known as the </a:t>
            </a:r>
            <a:r>
              <a:rPr lang="en-US" b="1" dirty="0"/>
              <a:t>dual monarchy</a:t>
            </a:r>
            <a:r>
              <a:rPr lang="en-US" dirty="0"/>
              <a:t>, the Austrian Empire now shared its name with the </a:t>
            </a:r>
          </a:p>
          <a:p>
            <a:r>
              <a:rPr lang="en-US" dirty="0"/>
              <a:t>      Kingdom of Hungary and treated as equals and shared the name </a:t>
            </a:r>
            <a:r>
              <a:rPr lang="en-US" b="1" dirty="0"/>
              <a:t>Austria-Hungary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Hungarians functioned autonomously as their own kingdom, and the </a:t>
            </a:r>
          </a:p>
          <a:p>
            <a:r>
              <a:rPr lang="en-US" dirty="0"/>
              <a:t>      area known as </a:t>
            </a:r>
            <a:r>
              <a:rPr lang="en-US" b="1" dirty="0"/>
              <a:t>Croatia-Slovenia</a:t>
            </a:r>
            <a:r>
              <a:rPr lang="en-US" dirty="0"/>
              <a:t> was also considered an autonomous region</a:t>
            </a:r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However, both the Hungarians and Slavs agreed to still </a:t>
            </a:r>
            <a:r>
              <a:rPr lang="en-US" u="sng" dirty="0"/>
              <a:t>cooperate with the Austrians in terms of war and foreign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Things would never remain internally peaceful, however, for Austria-Hungary, as the German populations of Austria in</a:t>
            </a:r>
          </a:p>
          <a:p>
            <a:r>
              <a:rPr lang="en-US" dirty="0"/>
              <a:t>      the Magyar populations of Hungary both attempted to </a:t>
            </a:r>
            <a:r>
              <a:rPr lang="en-US" b="1" dirty="0"/>
              <a:t>Germanize</a:t>
            </a:r>
            <a:r>
              <a:rPr lang="en-US" dirty="0"/>
              <a:t> and </a:t>
            </a:r>
            <a:r>
              <a:rPr lang="en-US" b="1" dirty="0" err="1"/>
              <a:t>Magyarize</a:t>
            </a:r>
            <a:r>
              <a:rPr lang="en-US" dirty="0"/>
              <a:t> Slavic and Romanian inhabitants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Driven by their own nationalist fervor, </a:t>
            </a:r>
            <a:r>
              <a:rPr lang="en-US" u="sng" dirty="0"/>
              <a:t>Slavic and Romanian populations resisted attempts </a:t>
            </a:r>
          </a:p>
          <a:p>
            <a:r>
              <a:rPr lang="en-US" dirty="0"/>
              <a:t>      </a:t>
            </a:r>
            <a:r>
              <a:rPr lang="en-US" u="sng" dirty="0"/>
              <a:t>to wash over their language and culture by replacing it with German or Magyar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362832" y="420027"/>
            <a:ext cx="6359394" cy="8339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oper Black" panose="0208090404030B020404" pitchFamily="18" charset="0"/>
              </a:rPr>
              <a:t>Dual Monarchy in Austria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79EC7A4-65E3-FA4B-88A5-4C4874EA2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55542" y="1638621"/>
            <a:ext cx="3533738" cy="23558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0410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Content Placeholder 3">
            <a:extLst>
              <a:ext uri="{FF2B5EF4-FFF2-40B4-BE49-F238E27FC236}">
                <a16:creationId xmlns:a16="http://schemas.microsoft.com/office/drawing/2014/main" id="{ED44AC87-3DCC-B041-91CF-EE62884214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993" y="1058539"/>
            <a:ext cx="9574353" cy="55850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: Rounded Corners 11">
            <a:extLst>
              <a:ext uri="{FF2B5EF4-FFF2-40B4-BE49-F238E27FC236}">
                <a16:creationId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1477221" y="121661"/>
            <a:ext cx="9133895" cy="8339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oper Black" panose="0208090404030B020404" pitchFamily="18" charset="0"/>
              </a:rPr>
              <a:t>Austrian &amp; Ottoman Empires 1850</a:t>
            </a:r>
          </a:p>
        </p:txBody>
      </p:sp>
    </p:spTree>
    <p:extLst>
      <p:ext uri="{BB962C8B-B14F-4D97-AF65-F5344CB8AC3E}">
        <p14:creationId xmlns:p14="http://schemas.microsoft.com/office/powerpoint/2010/main" val="2082743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F56682-E21D-4EDA-8396-DD94667D8E7C}"/>
              </a:ext>
            </a:extLst>
          </p:cNvPr>
          <p:cNvSpPr txBox="1"/>
          <p:nvPr/>
        </p:nvSpPr>
        <p:spPr>
          <a:xfrm>
            <a:off x="9900739" y="102021"/>
            <a:ext cx="2402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© Morgan AP Teaching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3DED8D-8063-40E0-93D3-E4F341D791EA}"/>
              </a:ext>
            </a:extLst>
          </p:cNvPr>
          <p:cNvSpPr/>
          <p:nvPr/>
        </p:nvSpPr>
        <p:spPr>
          <a:xfrm>
            <a:off x="213675" y="2042807"/>
            <a:ext cx="8716319" cy="3746061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the mid 19</a:t>
            </a:r>
            <a:r>
              <a:rPr lang="en-US" baseline="30000" dirty="0"/>
              <a:t>th</a:t>
            </a:r>
            <a:r>
              <a:rPr lang="en-US" dirty="0"/>
              <a:t> century, Germans had also attempted to unify common, German 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Germany however was a bit more divided than the Italians—most Germans</a:t>
            </a:r>
          </a:p>
          <a:p>
            <a:r>
              <a:rPr lang="en-US" dirty="0"/>
              <a:t>     in the </a:t>
            </a:r>
            <a:r>
              <a:rPr lang="en-US" u="sng" dirty="0"/>
              <a:t>North were Protestant, while Southern Germans tended to be Catholic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1850, </a:t>
            </a:r>
            <a:r>
              <a:rPr lang="en-US" u="sng" dirty="0"/>
              <a:t>leaders of the German states had already attempted to unify with a constitutional mon. at the</a:t>
            </a:r>
            <a:r>
              <a:rPr lang="en-US" dirty="0"/>
              <a:t> </a:t>
            </a:r>
            <a:r>
              <a:rPr lang="en-US" b="1" dirty="0"/>
              <a:t>Frankfurt Parliament </a:t>
            </a:r>
            <a:r>
              <a:rPr lang="en-US" dirty="0"/>
              <a:t>(just a meeting at Frankfurt)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Along with disagreements b/w North and Southern Germans, the crown of emperor of Germany, the </a:t>
            </a:r>
            <a:r>
              <a:rPr lang="en-US" u="sng" dirty="0"/>
              <a:t>leader of Prussia dismissed the offer</a:t>
            </a:r>
            <a:r>
              <a:rPr lang="en-US" dirty="0"/>
              <a:t> as an offer for the ‘Emperor of Dirt’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While there was no official union, the Northern Protestant German states </a:t>
            </a:r>
          </a:p>
          <a:p>
            <a:r>
              <a:rPr lang="en-US" dirty="0"/>
              <a:t>      did semi-unify under the </a:t>
            </a:r>
            <a:r>
              <a:rPr lang="en-US" b="1" dirty="0"/>
              <a:t>Northern German Confederation </a:t>
            </a:r>
            <a:r>
              <a:rPr lang="en-US" dirty="0"/>
              <a:t>in 1866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537929" y="1062646"/>
            <a:ext cx="7378258" cy="8339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oper Black" panose="0208090404030B020404" pitchFamily="18" charset="0"/>
              </a:rPr>
              <a:t>German Unification Attempts</a:t>
            </a:r>
          </a:p>
        </p:txBody>
      </p:sp>
      <p:pic>
        <p:nvPicPr>
          <p:cNvPr id="6" name="Picture 2" descr="http://www.csus.edu/indiv/c/craftg/graphics/frankfurternationalversammlung.gif">
            <a:extLst>
              <a:ext uri="{FF2B5EF4-FFF2-40B4-BE49-F238E27FC236}">
                <a16:creationId xmlns:a16="http://schemas.microsoft.com/office/drawing/2014/main" id="{C6DC3F29-ECD8-2B40-9431-E8FAF1192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395" y="2783780"/>
            <a:ext cx="3234882" cy="24043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08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32496</TotalTime>
  <Words>872</Words>
  <Application>Microsoft Office PowerPoint</Application>
  <PresentationFormat>Widescreen</PresentationFormat>
  <Paragraphs>92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Cooper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Psychology</dc:title>
  <dc:creator>Michael Morgan</dc:creator>
  <cp:lastModifiedBy>Braun Christine</cp:lastModifiedBy>
  <cp:revision>230</cp:revision>
  <dcterms:created xsi:type="dcterms:W3CDTF">2017-08-07T18:53:06Z</dcterms:created>
  <dcterms:modified xsi:type="dcterms:W3CDTF">2020-02-24T15:23:40Z</dcterms:modified>
</cp:coreProperties>
</file>