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6"/>
  </p:notesMasterIdLst>
  <p:sldIdLst>
    <p:sldId id="291" r:id="rId2"/>
    <p:sldId id="362" r:id="rId3"/>
    <p:sldId id="263" r:id="rId4"/>
    <p:sldId id="346" r:id="rId5"/>
    <p:sldId id="348" r:id="rId6"/>
    <p:sldId id="283" r:id="rId7"/>
    <p:sldId id="285" r:id="rId8"/>
    <p:sldId id="286" r:id="rId9"/>
    <p:sldId id="349" r:id="rId10"/>
    <p:sldId id="277" r:id="rId11"/>
    <p:sldId id="279" r:id="rId12"/>
    <p:sldId id="350" r:id="rId13"/>
    <p:sldId id="262" r:id="rId14"/>
    <p:sldId id="278" r:id="rId15"/>
    <p:sldId id="320" r:id="rId16"/>
    <p:sldId id="287" r:id="rId17"/>
    <p:sldId id="351" r:id="rId18"/>
    <p:sldId id="321" r:id="rId19"/>
    <p:sldId id="323" r:id="rId20"/>
    <p:sldId id="289" r:id="rId21"/>
    <p:sldId id="290" r:id="rId22"/>
    <p:sldId id="300" r:id="rId23"/>
    <p:sldId id="292" r:id="rId24"/>
    <p:sldId id="293" r:id="rId25"/>
    <p:sldId id="294" r:id="rId26"/>
    <p:sldId id="307" r:id="rId27"/>
    <p:sldId id="317" r:id="rId28"/>
    <p:sldId id="354" r:id="rId29"/>
    <p:sldId id="366" r:id="rId30"/>
    <p:sldId id="363" r:id="rId31"/>
    <p:sldId id="302" r:id="rId32"/>
    <p:sldId id="365" r:id="rId33"/>
    <p:sldId id="309" r:id="rId34"/>
    <p:sldId id="367" r:id="rId35"/>
    <p:sldId id="303" r:id="rId36"/>
    <p:sldId id="364" r:id="rId37"/>
    <p:sldId id="313" r:id="rId38"/>
    <p:sldId id="368" r:id="rId39"/>
    <p:sldId id="369" r:id="rId40"/>
    <p:sldId id="370" r:id="rId41"/>
    <p:sldId id="325" r:id="rId42"/>
    <p:sldId id="331" r:id="rId43"/>
    <p:sldId id="371" r:id="rId44"/>
    <p:sldId id="318" r:id="rId45"/>
  </p:sldIdLst>
  <p:sldSz cx="9144000" cy="6858000" type="screen4x3"/>
  <p:notesSz cx="6858000" cy="9144000"/>
  <p:embeddedFontLst>
    <p:embeddedFont>
      <p:font typeface="Monarchbats" panose="020B0604020202020204" pitchFamily="34" charset="0"/>
      <p:regular r:id="rId47"/>
    </p:embeddedFont>
    <p:embeddedFont>
      <p:font typeface="BlackChancery" panose="020B0604020202020204" pitchFamily="2" charset="0"/>
      <p:regular r:id="rId4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CACAEE"/>
    <a:srgbClr val="ABABE3"/>
    <a:srgbClr val="FFFFCC"/>
    <a:srgbClr val="FF9F9F"/>
    <a:srgbClr val="FFAFAF"/>
    <a:srgbClr val="FFC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32" autoAdjust="0"/>
    <p:restoredTop sz="94660"/>
  </p:normalViewPr>
  <p:slideViewPr>
    <p:cSldViewPr>
      <p:cViewPr varScale="1">
        <p:scale>
          <a:sx n="74" d="100"/>
          <a:sy n="74" d="100"/>
        </p:scale>
        <p:origin x="10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8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280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80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F14C4B0-B5EB-414E-8B03-02469E6DF8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6335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F1013-337D-4581-A189-3F52B222D0B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68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525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8D45AC-C471-436E-B3BE-2F074C15171E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75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7292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B2C39B-FFC0-4322-92E4-F3870F2267FC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76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830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E2B478-DF60-4AED-A96D-55F0D37914C6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77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728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68DE2E-86C8-4DCF-8B25-8A22A2395B5D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78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04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069DF6-D524-4691-BA11-D84EFCD8605E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79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663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AA41DA-3555-4E3E-8481-75D46C8F203A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80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59139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3A974D-6061-4674-AFBC-C7CF3F3253DE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81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60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23F43D-1824-44B9-A20E-1D4C3E5AC5A2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82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689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B36BA4-CE17-4E29-9837-2DBC3A726D0F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83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791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A27877-8471-4CD8-A124-359280237A25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84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7241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8AEFF8-3078-4BCB-A904-3DDDE5A44AE6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20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60225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2CE085-7BFB-4739-83B1-4035A1C1F280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85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1946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E8855-2E38-46C3-96D0-2257DD267190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86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0028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AD379A-8ADA-4322-B706-FA2CDD71671E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87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45005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D9883C-B5EC-4803-9FF4-6F543EAF3ADA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88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1853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DEB318-45E0-4175-95CE-7042F10955A3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89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7810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993C20-3129-4B89-BE93-B143B8EAB4A0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90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31504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EEB8DB-DE94-4473-B849-B3740BBD64E0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91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94088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04BB32-494F-4E90-9B9F-58A73CF4BF44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92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65766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EF16B4-842E-439C-889E-9D21BC9A542B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93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052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5F048-969C-4B43-BDC5-1ABE03CD4A32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230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504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65C47E-B8D8-4907-AC70-43A5058F9406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64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1553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F75AB0-A904-4E7D-946B-0BE83F83C3D8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2222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5910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502F02-7406-4C8C-B771-8A8B02D792D2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95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0008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8381C6-B541-473C-9FD8-17E88A74770F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2273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86173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CD6D0A-DD16-4382-AC64-C15BFB4B2292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96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7121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F8F0CB-56A6-45AB-8240-B196FC1B5F97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2324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5563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DAB7CA-6896-4C50-B712-22133C31E855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197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4655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8D7EAE-061B-4883-A9FC-87AB5042A87E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2242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976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DC13A3-AF46-4AF6-A608-69EC3EF7E0D7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198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8877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4180C0-93A5-4E84-BFD1-EB63DC7F5342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235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9120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3A9821-AA06-4DD0-B3AD-6DA8CB9F2020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238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538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7CCBCC-9FC0-4102-B754-C70390DA772B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65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8408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663C6E-E280-45E5-A7A7-103EF18F2E5F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2437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11338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36751-AE23-4B80-8593-E815F48CFB2D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199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3558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DF8462-0D07-47C1-A09B-727E1B428C15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200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5879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8CF9A4-A616-432C-931A-19A0C75C9E37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2488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26323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9C26CE-604D-4157-A2CE-29079328CDF6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201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1631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3F258F-AAB6-4DE9-8741-D62F785F1FDB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66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4832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7D78BB-7D72-4699-83D9-53DF2E2B9A63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71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39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3A135D-0B16-4F3B-8BC5-3F1B661F455C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72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0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2391BA-31FC-44B5-A864-071FA001E7CC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73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19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CDB6AB-4FE7-4EBE-9A89-E440A2EF486B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74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81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85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56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23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82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4345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04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43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09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4345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0157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84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4800600" y="1752600"/>
            <a:ext cx="3962400" cy="33877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“Napoleon on His Imperial Throne”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1806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Jean Auguste</a:t>
            </a:r>
            <a:b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Dominique Ingres</a:t>
            </a:r>
          </a:p>
        </p:txBody>
      </p:sp>
      <p:pic>
        <p:nvPicPr>
          <p:cNvPr id="41987" name="Picture 3" descr="napoleonthrone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" r="4672" b="11650"/>
          <a:stretch>
            <a:fillRect/>
          </a:stretch>
        </p:blipFill>
        <p:spPr bwMode="auto">
          <a:xfrm>
            <a:off x="457200" y="533400"/>
            <a:ext cx="3990975" cy="58674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4582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Spanish Ulcer”</a:t>
            </a:r>
          </a:p>
        </p:txBody>
      </p:sp>
      <p:pic>
        <p:nvPicPr>
          <p:cNvPr id="25621" name="Picture 21" descr="map-Spanish War for Independence, 1807-1813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040188" cy="5156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4495800" y="1143000"/>
            <a:ext cx="4343400" cy="4968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5138" indent="-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84263" indent="-339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60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4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AD20C"/>
              </a:buClr>
              <a:buFont typeface="BlackChancery" pitchFamily="2" charset="0"/>
              <a:buChar char="a"/>
            </a:pPr>
            <a:r>
              <a:rPr lang="en-US" altLang="en-US" sz="2000" b="1">
                <a:solidFill>
                  <a:srgbClr val="FFFFFF"/>
                </a:solidFill>
                <a:latin typeface="Times New Roman" panose="02020603050405020304" pitchFamily="18" charset="0"/>
              </a:rPr>
              <a:t>Napoleon tricked the Spanish king and prince to come to France, where he imprisoned them.</a:t>
            </a:r>
          </a:p>
          <a:p>
            <a:pPr>
              <a:spcBef>
                <a:spcPct val="50000"/>
              </a:spcBef>
              <a:buClr>
                <a:srgbClr val="FAD20C"/>
              </a:buClr>
              <a:buFont typeface="BlackChancery" pitchFamily="2" charset="0"/>
              <a:buChar char="a"/>
            </a:pPr>
            <a:r>
              <a:rPr lang="en-US" altLang="en-US" sz="2000" b="1">
                <a:solidFill>
                  <a:srgbClr val="FFFFFF"/>
                </a:solidFill>
                <a:latin typeface="Times New Roman" panose="02020603050405020304" pitchFamily="18" charset="0"/>
              </a:rPr>
              <a:t>He proclaimed his brother, Joseph, to be the new king of Spain.</a:t>
            </a:r>
          </a:p>
          <a:p>
            <a:pPr>
              <a:spcBef>
                <a:spcPct val="50000"/>
              </a:spcBef>
              <a:buClr>
                <a:srgbClr val="FAD20C"/>
              </a:buClr>
              <a:buFont typeface="BlackChancery" pitchFamily="2" charset="0"/>
              <a:buChar char="a"/>
            </a:pPr>
            <a:r>
              <a:rPr lang="en-US" altLang="en-US" sz="2000" b="1">
                <a:solidFill>
                  <a:srgbClr val="FFFFFF"/>
                </a:solidFill>
                <a:latin typeface="Times New Roman" panose="02020603050405020304" pitchFamily="18" charset="0"/>
              </a:rPr>
              <a:t>He stationed over 100,000 Fr troops in Madrid.</a:t>
            </a:r>
          </a:p>
          <a:p>
            <a:pPr>
              <a:spcBef>
                <a:spcPct val="50000"/>
              </a:spcBef>
              <a:buClr>
                <a:srgbClr val="FAD20C"/>
              </a:buClr>
              <a:buFont typeface="BlackChancery" pitchFamily="2" charset="0"/>
              <a:buChar char="a"/>
            </a:pPr>
            <a:r>
              <a:rPr lang="en-US" altLang="en-US" sz="2000" b="1">
                <a:solidFill>
                  <a:srgbClr val="FFFFFF"/>
                </a:solidFill>
                <a:latin typeface="Times New Roman" panose="02020603050405020304" pitchFamily="18" charset="0"/>
              </a:rPr>
              <a:t>On May 2, 1808 [</a:t>
            </a:r>
            <a:r>
              <a:rPr lang="en-US" altLang="en-US" sz="2000" b="1" i="1">
                <a:solidFill>
                  <a:srgbClr val="ABABE3"/>
                </a:solidFill>
                <a:latin typeface="Times New Roman" panose="02020603050405020304" pitchFamily="18" charset="0"/>
              </a:rPr>
              <a:t>Dos de Mayo</a:t>
            </a:r>
            <a:r>
              <a:rPr lang="en-US" altLang="en-US" sz="2000" b="1">
                <a:solidFill>
                  <a:srgbClr val="FFFFFF"/>
                </a:solidFill>
                <a:latin typeface="Times New Roman" panose="02020603050405020304" pitchFamily="18" charset="0"/>
              </a:rPr>
              <a:t>] the Spanish rose up in rebellion.</a:t>
            </a:r>
          </a:p>
          <a:p>
            <a:pPr>
              <a:spcBef>
                <a:spcPct val="50000"/>
              </a:spcBef>
              <a:buClr>
                <a:srgbClr val="FAD20C"/>
              </a:buClr>
              <a:buFont typeface="BlackChancery" pitchFamily="2" charset="0"/>
              <a:buChar char="a"/>
            </a:pPr>
            <a:r>
              <a:rPr lang="en-US" altLang="en-US" sz="2000" b="1">
                <a:solidFill>
                  <a:srgbClr val="FFFFFF"/>
                </a:solidFill>
                <a:latin typeface="Times New Roman" panose="02020603050405020304" pitchFamily="18" charset="0"/>
              </a:rPr>
              <a:t>Fr troops fired on the crowd in Madrid the next day [</a:t>
            </a:r>
            <a:r>
              <a:rPr lang="en-US" altLang="en-US" sz="2000" b="1" i="1">
                <a:solidFill>
                  <a:srgbClr val="ABABE3"/>
                </a:solidFill>
                <a:latin typeface="Times New Roman" panose="02020603050405020304" pitchFamily="18" charset="0"/>
              </a:rPr>
              <a:t>Tres de Mayo</a:t>
            </a:r>
            <a:r>
              <a:rPr lang="en-US" altLang="en-US" sz="2000" b="1">
                <a:solidFill>
                  <a:srgbClr val="FFFFFF"/>
                </a:solidFill>
                <a:latin typeface="Times New Roman" panose="02020603050405020304" pitchFamily="18" charset="0"/>
              </a:rPr>
              <a:t>].</a:t>
            </a:r>
            <a:endParaRPr lang="en-US" altLang="en-US" sz="2000" b="1">
              <a:solidFill>
                <a:srgbClr val="FFFFFF"/>
              </a:solidFill>
              <a:latin typeface="Times New Roman" panose="02020603050405020304" pitchFamily="18" charset="0"/>
              <a:sym typeface="Monarchbat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10600" cy="14954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“Third of May, 1808” by Goya (1810)</a:t>
            </a:r>
          </a:p>
        </p:txBody>
      </p:sp>
      <p:pic>
        <p:nvPicPr>
          <p:cNvPr id="28675" name="Picture 3" descr="ptg-Goya's Third of May 1808 - 18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7010400" cy="54768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4582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Spanish Ulcer”</a:t>
            </a:r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8534400" cy="18018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5138" indent="-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84263" indent="-339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60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4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AD20C"/>
              </a:buClr>
              <a:buFont typeface="BlackChancery" pitchFamily="2" charset="0"/>
              <a:buChar char="a"/>
            </a:pPr>
            <a:r>
              <a:rPr lang="en-US" altLang="en-US" sz="2800" b="1">
                <a:solidFill>
                  <a:srgbClr val="FFFFFF"/>
                </a:solidFill>
                <a:latin typeface="Times New Roman" panose="02020603050405020304" pitchFamily="18" charset="0"/>
              </a:rPr>
              <a:t>500,000 troops </a:t>
            </a:r>
          </a:p>
          <a:p>
            <a:pPr>
              <a:spcBef>
                <a:spcPct val="50000"/>
              </a:spcBef>
              <a:buClr>
                <a:srgbClr val="FAD20C"/>
              </a:buClr>
              <a:buFont typeface="BlackChancery" pitchFamily="2" charset="0"/>
              <a:buChar char="a"/>
            </a:pPr>
            <a:r>
              <a:rPr lang="en-US" altLang="en-US" sz="2800" b="1">
                <a:solidFill>
                  <a:srgbClr val="FFFFFF"/>
                </a:solidFill>
                <a:latin typeface="Times New Roman" panose="02020603050405020304" pitchFamily="18" charset="0"/>
                <a:sym typeface="Monarchbats" pitchFamily="34" charset="0"/>
              </a:rPr>
              <a:t>Guerrilla War</a:t>
            </a:r>
          </a:p>
          <a:p>
            <a:pPr>
              <a:spcBef>
                <a:spcPct val="50000"/>
              </a:spcBef>
              <a:buClr>
                <a:srgbClr val="FAD20C"/>
              </a:buClr>
              <a:buFont typeface="BlackChancery" pitchFamily="2" charset="0"/>
              <a:buChar char="a"/>
            </a:pPr>
            <a:r>
              <a:rPr lang="en-US" altLang="en-US" sz="2800" b="1">
                <a:solidFill>
                  <a:srgbClr val="FFFFFF"/>
                </a:solidFill>
                <a:latin typeface="Times New Roman" panose="02020603050405020304" pitchFamily="18" charset="0"/>
                <a:sym typeface="Monarchbats" pitchFamily="34" charset="0"/>
              </a:rPr>
              <a:t>The British intervention by Arthur Wellesley </a:t>
            </a:r>
          </a:p>
        </p:txBody>
      </p:sp>
      <p:pic>
        <p:nvPicPr>
          <p:cNvPr id="118789" name="Picture 5" descr="Antoine-Jean_Gros-Surrender of Madrid in 1810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4419600" cy="3581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4267200" y="5181600"/>
            <a:ext cx="3505200" cy="1006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i="1">
                <a:solidFill>
                  <a:srgbClr val="CACAEE"/>
                </a:solidFill>
                <a:latin typeface="Times New Roman" panose="02020603050405020304" pitchFamily="18" charset="0"/>
              </a:rPr>
              <a:t>The Surrender of Madrid</a:t>
            </a:r>
            <a:br>
              <a:rPr lang="en-US" altLang="en-US" sz="2000" b="1" i="1">
                <a:solidFill>
                  <a:srgbClr val="CACAEE"/>
                </a:solidFill>
                <a:latin typeface="Times New Roman" panose="02020603050405020304" pitchFamily="18" charset="0"/>
              </a:rPr>
            </a:br>
            <a:r>
              <a:rPr lang="en-US" altLang="en-US" sz="2000" b="1" i="1">
                <a:solidFill>
                  <a:srgbClr val="CACAEE"/>
                </a:solidFill>
                <a:latin typeface="Times New Roman" panose="02020603050405020304" pitchFamily="18" charset="0"/>
              </a:rPr>
              <a:t>May, 1809</a:t>
            </a:r>
            <a:br>
              <a:rPr lang="en-US" altLang="en-US" sz="2000" b="1" i="1">
                <a:solidFill>
                  <a:srgbClr val="CACAEE"/>
                </a:solidFill>
                <a:latin typeface="Times New Roman" panose="02020603050405020304" pitchFamily="18" charset="0"/>
              </a:rPr>
            </a:br>
            <a:r>
              <a:rPr lang="en-US" altLang="en-US" sz="2000" b="1">
                <a:solidFill>
                  <a:srgbClr val="CACAEE"/>
                </a:solidFill>
                <a:latin typeface="Times New Roman" panose="02020603050405020304" pitchFamily="18" charset="0"/>
              </a:rPr>
              <a:t>by Goya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800600" y="1981200"/>
            <a:ext cx="3962400" cy="3140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“Napoleon in His</a:t>
            </a:r>
            <a:b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Study”</a:t>
            </a:r>
          </a:p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1812</a:t>
            </a:r>
          </a:p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David</a:t>
            </a:r>
          </a:p>
        </p:txBody>
      </p:sp>
      <p:pic>
        <p:nvPicPr>
          <p:cNvPr id="8196" name="Picture 4" descr="napoleon-study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6" t="6667" r="3766" b="2222"/>
          <a:stretch>
            <a:fillRect/>
          </a:stretch>
        </p:blipFill>
        <p:spPr bwMode="auto">
          <a:xfrm>
            <a:off x="685800" y="304800"/>
            <a:ext cx="3659188" cy="62484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81000" y="90488"/>
            <a:ext cx="8534400" cy="823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Napoleon’s Empire in 1810</a:t>
            </a:r>
          </a:p>
        </p:txBody>
      </p:sp>
      <p:pic>
        <p:nvPicPr>
          <p:cNvPr id="26628" name="Picture 4" descr="map-NapoleonEmpire-1810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" t="2621" r="2463" b="4254"/>
          <a:stretch>
            <a:fillRect/>
          </a:stretch>
        </p:blipFill>
        <p:spPr bwMode="auto">
          <a:xfrm>
            <a:off x="1143000" y="1143000"/>
            <a:ext cx="7086600" cy="54578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8763000" cy="777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Napoleon’s Family Rules!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457200" y="1143000"/>
            <a:ext cx="8305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0238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AD20C"/>
              </a:buClr>
              <a:buFont typeface="BlackChancery" pitchFamily="2" charset="0"/>
              <a:buChar char="e"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Jerome Bonaparte 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sym typeface="Monarchbats" pitchFamily="34" charset="0"/>
              </a:rPr>
              <a:t> King of Westphalia.</a:t>
            </a:r>
          </a:p>
          <a:p>
            <a:pPr>
              <a:buClr>
                <a:srgbClr val="FAD20C"/>
              </a:buClr>
              <a:buFont typeface="BlackChancery" pitchFamily="2" charset="0"/>
              <a:buChar char="e"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sym typeface="Monarchbats" pitchFamily="34" charset="0"/>
              </a:rPr>
              <a:t>Joseph Bonaparte  King of Spain</a:t>
            </a:r>
          </a:p>
          <a:p>
            <a:pPr>
              <a:buClr>
                <a:srgbClr val="FAD20C"/>
              </a:buClr>
              <a:buFont typeface="BlackChancery" pitchFamily="2" charset="0"/>
              <a:buChar char="e"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sym typeface="Monarchbats" pitchFamily="34" charset="0"/>
              </a:rPr>
              <a:t>Louise Bonaparte  King of Holland</a:t>
            </a:r>
          </a:p>
          <a:p>
            <a:pPr>
              <a:buClr>
                <a:srgbClr val="FAD20C"/>
              </a:buClr>
              <a:buFont typeface="BlackChancery" pitchFamily="2" charset="0"/>
              <a:buChar char="e"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sym typeface="Monarchbats" pitchFamily="34" charset="0"/>
              </a:rPr>
              <a:t>Pauline Bonaparte  Princess of Italy</a:t>
            </a:r>
          </a:p>
          <a:p>
            <a:pPr>
              <a:buClr>
                <a:srgbClr val="FAD20C"/>
              </a:buClr>
              <a:buFont typeface="BlackChancery" pitchFamily="2" charset="0"/>
              <a:buChar char="e"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Napoleon Francis Joseph </a:t>
            </a:r>
            <a:b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Charles (son)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sym typeface="Monarchbats" pitchFamily="34" charset="0"/>
              </a:rPr>
              <a:t> King of </a:t>
            </a:r>
            <a:b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sym typeface="Monarchbats" pitchFamily="34" charset="0"/>
              </a:rPr>
            </a:b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sym typeface="Monarchbats" pitchFamily="34" charset="0"/>
              </a:rPr>
              <a:t>Rome</a:t>
            </a:r>
          </a:p>
          <a:p>
            <a:pPr>
              <a:buClr>
                <a:srgbClr val="FAD20C"/>
              </a:buClr>
              <a:buFont typeface="BlackChancery" pitchFamily="2" charset="0"/>
              <a:buChar char="e"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sym typeface="Monarchbats" pitchFamily="34" charset="0"/>
              </a:rPr>
              <a:t>Elisa Bonaparte  Grand </a:t>
            </a:r>
            <a:b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sym typeface="Monarchbats" pitchFamily="34" charset="0"/>
              </a:rPr>
            </a:b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sym typeface="Monarchbats" pitchFamily="34" charset="0"/>
              </a:rPr>
              <a:t>Duchess of Tuscany</a:t>
            </a:r>
          </a:p>
          <a:p>
            <a:pPr>
              <a:buClr>
                <a:srgbClr val="FAD20C"/>
              </a:buClr>
              <a:buFont typeface="BlackChancery" pitchFamily="2" charset="0"/>
              <a:buChar char="e"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Caroline Bonaparte 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sym typeface="Monarchbats" pitchFamily="34" charset="0"/>
              </a:rPr>
              <a:t> Queen </a:t>
            </a:r>
            <a:b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sym typeface="Monarchbats" pitchFamily="34" charset="0"/>
              </a:rPr>
            </a:b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sym typeface="Monarchbats" pitchFamily="34" charset="0"/>
              </a:rPr>
              <a:t>of Naples</a:t>
            </a:r>
            <a:endParaRPr lang="en-US" altLang="en-US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2950" name="Picture 6" descr="Bonaparte Coat of Arms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733800"/>
            <a:ext cx="2471738" cy="25590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04800" y="411163"/>
            <a:ext cx="8534400" cy="7318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Napoleon’s Family &amp; Friends/Allies</a:t>
            </a:r>
          </a:p>
        </p:txBody>
      </p:sp>
      <p:pic>
        <p:nvPicPr>
          <p:cNvPr id="36870" name="Picture 6" descr="map-Napoleon's Families &amp; Friends - ALlies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8392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4582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“Big Blunder” -- Russia</a:t>
            </a: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381000" y="1066800"/>
            <a:ext cx="8458200" cy="3505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5138" indent="-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84263" indent="-339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60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4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AD20C"/>
              </a:buClr>
              <a:buFont typeface="BlackChancery" pitchFamily="2" charset="0"/>
              <a:buChar char="a"/>
            </a:pPr>
            <a:r>
              <a:rPr lang="en-US" altLang="en-US" sz="3200" b="1">
                <a:solidFill>
                  <a:srgbClr val="FFFFFF"/>
                </a:solidFill>
                <a:latin typeface="Times New Roman" panose="02020603050405020304" pitchFamily="18" charset="0"/>
              </a:rPr>
              <a:t>In July, 1812 Napoleon led his </a:t>
            </a:r>
            <a:br>
              <a:rPr lang="en-US" altLang="en-US" sz="3200" b="1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en-US" altLang="en-US" sz="3200" b="1" i="1">
                <a:solidFill>
                  <a:srgbClr val="FFFFFF"/>
                </a:solidFill>
                <a:latin typeface="Times New Roman" panose="02020603050405020304" pitchFamily="18" charset="0"/>
              </a:rPr>
              <a:t>Grand Armee</a:t>
            </a:r>
            <a:r>
              <a:rPr lang="en-US" altLang="en-US" sz="3200" b="1">
                <a:solidFill>
                  <a:srgbClr val="FFFFFF"/>
                </a:solidFill>
                <a:latin typeface="Times New Roman" panose="02020603050405020304" pitchFamily="18" charset="0"/>
              </a:rPr>
              <a:t> of 614,000 men </a:t>
            </a:r>
            <a:br>
              <a:rPr lang="en-US" altLang="en-US" sz="3200" b="1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en-US" altLang="en-US" sz="3200" b="1">
                <a:solidFill>
                  <a:srgbClr val="FFFFFF"/>
                </a:solidFill>
                <a:latin typeface="Times New Roman" panose="02020603050405020304" pitchFamily="18" charset="0"/>
              </a:rPr>
              <a:t>eastward across central Europe </a:t>
            </a:r>
            <a:br>
              <a:rPr lang="en-US" altLang="en-US" sz="3200" b="1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en-US" altLang="en-US" sz="3200" b="1">
                <a:solidFill>
                  <a:srgbClr val="FFFFFF"/>
                </a:solidFill>
                <a:latin typeface="Times New Roman" panose="02020603050405020304" pitchFamily="18" charset="0"/>
              </a:rPr>
              <a:t>and into Russia.</a:t>
            </a:r>
          </a:p>
          <a:p>
            <a:pPr lvl="1">
              <a:spcBef>
                <a:spcPct val="50000"/>
              </a:spcBef>
              <a:buClr>
                <a:srgbClr val="FF9F9F"/>
              </a:buClr>
              <a:buSzPct val="130000"/>
              <a:buFont typeface="Monarchbats" pitchFamily="34" charset="0"/>
              <a:buChar char="§"/>
            </a:pPr>
            <a:r>
              <a:rPr lang="en-US" altLang="en-US" sz="3200" b="1">
                <a:solidFill>
                  <a:srgbClr val="FFFFFF"/>
                </a:solidFill>
                <a:latin typeface="Times New Roman" panose="02020603050405020304" pitchFamily="18" charset="0"/>
                <a:sym typeface="Monarchbats" pitchFamily="34" charset="0"/>
              </a:rPr>
              <a:t>Scorched Earth</a:t>
            </a:r>
          </a:p>
          <a:p>
            <a:pPr lvl="1">
              <a:spcBef>
                <a:spcPct val="50000"/>
              </a:spcBef>
              <a:buClr>
                <a:srgbClr val="FF9F9F"/>
              </a:buClr>
              <a:buSzPct val="130000"/>
              <a:buFont typeface="Monarchbats" pitchFamily="34" charset="0"/>
              <a:buChar char="§"/>
            </a:pPr>
            <a:r>
              <a:rPr lang="en-US" altLang="en-US" sz="3200" b="1">
                <a:solidFill>
                  <a:srgbClr val="FFFFFF"/>
                </a:solidFill>
                <a:latin typeface="Times New Roman" panose="02020603050405020304" pitchFamily="18" charset="0"/>
                <a:sym typeface="Monarchbats" pitchFamily="34" charset="0"/>
              </a:rPr>
              <a:t>Battle of Borodino </a:t>
            </a:r>
          </a:p>
        </p:txBody>
      </p:sp>
      <p:pic>
        <p:nvPicPr>
          <p:cNvPr id="119814" name="Picture 6" descr="Napoleon Entering Russia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" t="1414" r="2197" b="2444"/>
          <a:stretch>
            <a:fillRect/>
          </a:stretch>
        </p:blipFill>
        <p:spPr bwMode="auto">
          <a:xfrm>
            <a:off x="5257800" y="2819400"/>
            <a:ext cx="3581400" cy="3759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Napoleon’s Troops at the Gates of</a:t>
            </a:r>
            <a:r>
              <a:rPr lang="en-US" altLang="en-US" sz="3600" b="1">
                <a:solidFill>
                  <a:schemeClr val="bg1"/>
                </a:solidFill>
                <a:latin typeface="Wingdings" panose="05000000000000000000" pitchFamily="2" charset="2"/>
              </a:rPr>
              <a:t> </a:t>
            </a: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Moscow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838200" y="6248400"/>
            <a:ext cx="7391400" cy="4270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5138" indent="-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84263" indent="-339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60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4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AD20C"/>
              </a:buClr>
              <a:buFont typeface="BlackChancery" pitchFamily="2" charset="0"/>
              <a:buChar char="a"/>
            </a:pPr>
            <a:r>
              <a:rPr lang="en-US" altLang="en-US" sz="2200" b="1">
                <a:solidFill>
                  <a:srgbClr val="FFFFFF"/>
                </a:solidFill>
                <a:latin typeface="Times New Roman" panose="02020603050405020304" pitchFamily="18" charset="0"/>
              </a:rPr>
              <a:t>September 14, 1812</a:t>
            </a:r>
            <a:endParaRPr lang="en-US" altLang="en-US" sz="1900" b="1">
              <a:solidFill>
                <a:srgbClr val="FFFFFF"/>
              </a:solidFill>
              <a:latin typeface="Times New Roman" panose="02020603050405020304" pitchFamily="18" charset="0"/>
              <a:sym typeface="Monarchbats" pitchFamily="34" charset="0"/>
            </a:endParaRPr>
          </a:p>
        </p:txBody>
      </p:sp>
      <p:pic>
        <p:nvPicPr>
          <p:cNvPr id="83975" name="Picture 7" descr="Moscow1"/>
          <p:cNvPicPr>
            <a:picLocks noChangeAspect="1" noChangeArrowheads="1"/>
          </p:cNvPicPr>
          <p:nvPr/>
        </p:nvPicPr>
        <p:blipFill>
          <a:blip r:embed="rId3">
            <a:lum bright="-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"/>
          <a:stretch>
            <a:fillRect/>
          </a:stretch>
        </p:blipFill>
        <p:spPr bwMode="auto">
          <a:xfrm>
            <a:off x="685800" y="1219200"/>
            <a:ext cx="7848600" cy="4953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304800" y="334963"/>
            <a:ext cx="8534400" cy="7318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Moscow Is On Fire</a:t>
            </a:r>
          </a:p>
        </p:txBody>
      </p:sp>
      <p:pic>
        <p:nvPicPr>
          <p:cNvPr id="87044" name="Picture 4" descr="Burning of Moscow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934200" cy="46307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Napoleon’s Downfall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Continental System</a:t>
            </a:r>
          </a:p>
          <a:p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Peninsula War</a:t>
            </a:r>
          </a:p>
          <a:p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Invasion of Russia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5344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Russian General Kutuzov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28600" y="6172200"/>
            <a:ext cx="8763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</a:rPr>
              <a:t>Borodino</a:t>
            </a:r>
          </a:p>
        </p:txBody>
      </p:sp>
      <p:pic>
        <p:nvPicPr>
          <p:cNvPr id="38916" name="Picture 4" descr="Rus General Kutuzov at Borodi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6"/>
          <a:stretch>
            <a:fillRect/>
          </a:stretch>
        </p:blipFill>
        <p:spPr bwMode="auto">
          <a:xfrm>
            <a:off x="1143000" y="1066800"/>
            <a:ext cx="6858000" cy="48990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8839200" cy="1524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Napoleon’s Retreat </a:t>
            </a:r>
            <a:br>
              <a:rPr lang="en-US" altLang="en-US" sz="4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Moscow </a:t>
            </a:r>
            <a:r>
              <a:rPr lang="en-US" altLang="en-US" sz="39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(Early 1813)</a:t>
            </a:r>
          </a:p>
        </p:txBody>
      </p:sp>
      <p:pic>
        <p:nvPicPr>
          <p:cNvPr id="39940" name="Picture 4" descr="Napoleons_retreat_from_moscow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848600" cy="4876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5344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6</a:t>
            </a:r>
            <a:r>
              <a:rPr lang="en-US" altLang="en-US" sz="4800" b="1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Coalition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5791200" y="1766888"/>
            <a:ext cx="3124200" cy="18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sym typeface="Monarchbats" pitchFamily="34" charset="0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sym typeface="Monarchbats" pitchFamily="34" charset="0"/>
              </a:rPr>
              <a:t>Britain, Russia.</a:t>
            </a:r>
            <a:b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sym typeface="Monarchbats" pitchFamily="34" charset="0"/>
              </a:rPr>
            </a:b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sym typeface="Monarchbats" pitchFamily="34" charset="0"/>
              </a:rPr>
              <a:t>    </a:t>
            </a: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Spain, Portugal,</a:t>
            </a:r>
            <a:b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    Prussia, Austria,</a:t>
            </a:r>
            <a:b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    Sweden, smaller</a:t>
            </a:r>
            <a:b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    German states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4495800" y="1736725"/>
            <a:ext cx="121920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endParaRPr lang="en-US" altLang="en-US" sz="24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2286000" y="1736725"/>
            <a:ext cx="201930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France </a:t>
            </a: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647700" y="1736725"/>
            <a:ext cx="201930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r>
              <a:rPr lang="en-US" altLang="en-US" sz="2400" b="1">
                <a:solidFill>
                  <a:srgbClr val="FF8181"/>
                </a:solidFill>
                <a:latin typeface="Times New Roman" panose="02020603050405020304" pitchFamily="18" charset="0"/>
              </a:rPr>
              <a:t>1813-1814:</a:t>
            </a:r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>
            <a:off x="457200" y="1431925"/>
            <a:ext cx="8077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>
            <a:off x="457200" y="2544763"/>
            <a:ext cx="8153400" cy="4603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>
            <a:off x="457200" y="3048000"/>
            <a:ext cx="8077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>
            <a:off x="457200" y="1431925"/>
            <a:ext cx="0" cy="16160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8" name="Line 12"/>
          <p:cNvSpPr>
            <a:spLocks noChangeShapeType="1"/>
          </p:cNvSpPr>
          <p:nvPr/>
        </p:nvSpPr>
        <p:spPr bwMode="auto">
          <a:xfrm>
            <a:off x="2476500" y="1431925"/>
            <a:ext cx="0" cy="16160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9" name="Line 13"/>
          <p:cNvSpPr>
            <a:spLocks noChangeShapeType="1"/>
          </p:cNvSpPr>
          <p:nvPr/>
        </p:nvSpPr>
        <p:spPr bwMode="auto">
          <a:xfrm>
            <a:off x="4495800" y="1431925"/>
            <a:ext cx="0" cy="8080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0" name="Line 14"/>
          <p:cNvSpPr>
            <a:spLocks noChangeShapeType="1"/>
          </p:cNvSpPr>
          <p:nvPr/>
        </p:nvSpPr>
        <p:spPr bwMode="auto">
          <a:xfrm>
            <a:off x="5715000" y="1431925"/>
            <a:ext cx="0" cy="8080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1" name="Line 15"/>
          <p:cNvSpPr>
            <a:spLocks noChangeShapeType="1"/>
          </p:cNvSpPr>
          <p:nvPr/>
        </p:nvSpPr>
        <p:spPr bwMode="auto">
          <a:xfrm>
            <a:off x="8534400" y="1431925"/>
            <a:ext cx="0" cy="16160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2" name="AutoShape 16"/>
          <p:cNvSpPr>
            <a:spLocks noChangeArrowheads="1"/>
          </p:cNvSpPr>
          <p:nvPr/>
        </p:nvSpPr>
        <p:spPr bwMode="auto">
          <a:xfrm>
            <a:off x="4343400" y="1295400"/>
            <a:ext cx="1600200" cy="1295400"/>
          </a:xfrm>
          <a:prstGeom prst="irregularSeal2">
            <a:avLst/>
          </a:prstGeom>
          <a:solidFill>
            <a:srgbClr val="FF8181"/>
          </a:solidFill>
          <a:ln>
            <a:noFill/>
          </a:ln>
          <a:effectLst>
            <a:prstShdw prst="shdw17" dist="17961" dir="2700000">
              <a:srgbClr val="FF8181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1400" b="1">
                <a:solidFill>
                  <a:srgbClr val="000046"/>
                </a:solidFill>
                <a:latin typeface="Times New Roman" panose="02020603050405020304" pitchFamily="18" charset="0"/>
              </a:rPr>
              <a:t>Napoleon's</a:t>
            </a:r>
            <a:br>
              <a:rPr lang="en-US" altLang="en-US" sz="1400" b="1">
                <a:solidFill>
                  <a:srgbClr val="000046"/>
                </a:solidFill>
                <a:latin typeface="Times New Roman" panose="02020603050405020304" pitchFamily="18" charset="0"/>
              </a:rPr>
            </a:br>
            <a:r>
              <a:rPr lang="en-US" altLang="en-US" sz="1400" b="1">
                <a:solidFill>
                  <a:srgbClr val="000046"/>
                </a:solidFill>
                <a:latin typeface="Times New Roman" panose="02020603050405020304" pitchFamily="18" charset="0"/>
              </a:rPr>
              <a:t>Defeat</a:t>
            </a:r>
          </a:p>
        </p:txBody>
      </p:sp>
      <p:pic>
        <p:nvPicPr>
          <p:cNvPr id="60433" name="Picture 17" descr="Russian retreat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9000"/>
            <a:ext cx="4343400" cy="30067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34" name="Picture 18" descr="French troops returning from Russia"/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0"/>
            <a:ext cx="2066925" cy="27813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52400" y="273050"/>
            <a:ext cx="88392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Battle of Dresden (Aug., 26-27, 1813)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609600" y="1624013"/>
            <a:ext cx="8001000" cy="38623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5938" indent="-515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0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AD20C"/>
              </a:buClr>
              <a:buFont typeface="BlackChancery" pitchFamily="2" charset="0"/>
              <a:buChar char="e"/>
            </a:pPr>
            <a:r>
              <a:rPr lang="en-US" altLang="en-US" sz="2600" b="1">
                <a:solidFill>
                  <a:schemeClr val="bg1"/>
                </a:solidFill>
                <a:latin typeface="Times New Roman" panose="02020603050405020304" pitchFamily="18" charset="0"/>
              </a:rPr>
              <a:t>Coalition: </a:t>
            </a:r>
            <a:r>
              <a:rPr lang="en-US" altLang="en-US" sz="2600" b="1">
                <a:solidFill>
                  <a:schemeClr val="bg1"/>
                </a:solidFill>
                <a:latin typeface="Times New Roman" panose="02020603050405020304" pitchFamily="18" charset="0"/>
                <a:sym typeface="Monarchbats" pitchFamily="34" charset="0"/>
              </a:rPr>
              <a:t>Russians, Prussians, Austrians.</a:t>
            </a:r>
            <a:endParaRPr lang="en-US" altLang="en-US" sz="26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>
                <a:srgbClr val="FAD20C"/>
              </a:buClr>
              <a:buFont typeface="BlackChancery" pitchFamily="2" charset="0"/>
              <a:buChar char="e"/>
            </a:pPr>
            <a:r>
              <a:rPr lang="en-US" altLang="en-US" sz="2600" b="1">
                <a:solidFill>
                  <a:schemeClr val="bg1"/>
                </a:solidFill>
                <a:latin typeface="Times New Roman" panose="02020603050405020304" pitchFamily="18" charset="0"/>
              </a:rPr>
              <a:t>Napoleon's forces regrouped with Polish reinforcements.</a:t>
            </a:r>
          </a:p>
          <a:p>
            <a:pPr>
              <a:spcBef>
                <a:spcPct val="50000"/>
              </a:spcBef>
              <a:buClr>
                <a:srgbClr val="FAD20C"/>
              </a:buClr>
              <a:buFont typeface="BlackChancery" pitchFamily="2" charset="0"/>
              <a:buChar char="e"/>
            </a:pPr>
            <a:r>
              <a:rPr lang="en-US" altLang="en-US" sz="2600" b="1">
                <a:solidFill>
                  <a:schemeClr val="bg1"/>
                </a:solidFill>
                <a:latin typeface="Times New Roman" panose="02020603050405020304" pitchFamily="18" charset="0"/>
              </a:rPr>
              <a:t>100,000 coalition </a:t>
            </a:r>
            <a:br>
              <a:rPr lang="en-US" altLang="en-US" sz="2600" b="1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US" altLang="en-US" sz="2600" b="1">
                <a:solidFill>
                  <a:schemeClr val="bg1"/>
                </a:solidFill>
                <a:latin typeface="Times New Roman" panose="02020603050405020304" pitchFamily="18" charset="0"/>
              </a:rPr>
              <a:t>casualties; </a:t>
            </a:r>
            <a:br>
              <a:rPr lang="en-US" altLang="en-US" sz="2600" b="1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US" altLang="en-US" sz="2600" b="1">
                <a:solidFill>
                  <a:schemeClr val="bg1"/>
                </a:solidFill>
                <a:latin typeface="Times New Roman" panose="02020603050405020304" pitchFamily="18" charset="0"/>
              </a:rPr>
              <a:t>30,000 French </a:t>
            </a:r>
            <a:br>
              <a:rPr lang="en-US" altLang="en-US" sz="2600" b="1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US" altLang="en-US" sz="2600" b="1">
                <a:solidFill>
                  <a:schemeClr val="bg1"/>
                </a:solidFill>
                <a:latin typeface="Times New Roman" panose="02020603050405020304" pitchFamily="18" charset="0"/>
              </a:rPr>
              <a:t>casualties.</a:t>
            </a:r>
          </a:p>
          <a:p>
            <a:pPr>
              <a:spcBef>
                <a:spcPct val="50000"/>
              </a:spcBef>
              <a:buClr>
                <a:srgbClr val="FAD20C"/>
              </a:buClr>
              <a:buFont typeface="BlackChancery" pitchFamily="2" charset="0"/>
              <a:buChar char="e"/>
            </a:pPr>
            <a:r>
              <a:rPr lang="en-US" altLang="en-US" sz="2600" b="1">
                <a:solidFill>
                  <a:schemeClr val="bg1"/>
                </a:solidFill>
                <a:latin typeface="Times New Roman" panose="02020603050405020304" pitchFamily="18" charset="0"/>
              </a:rPr>
              <a:t>French victory.</a:t>
            </a:r>
          </a:p>
        </p:txBody>
      </p:sp>
      <p:pic>
        <p:nvPicPr>
          <p:cNvPr id="43015" name="Picture 7" descr="Dresden-1813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06725"/>
            <a:ext cx="4529138" cy="35464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81000" y="166688"/>
            <a:ext cx="8382000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Napoleon’s Defeat at Leipzig</a:t>
            </a:r>
            <a:b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(October 16-17, 1813)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5257800" y="5791200"/>
            <a:ext cx="3581400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“Battle of the Nations” Memorial</a:t>
            </a:r>
          </a:p>
        </p:txBody>
      </p:sp>
      <p:pic>
        <p:nvPicPr>
          <p:cNvPr id="53252" name="Picture 4" descr="Battle of Leipzig-1813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8" y="1295400"/>
            <a:ext cx="3509962" cy="4419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4" name="Picture 6" descr="Battle of Leipzig-1813-1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00250"/>
            <a:ext cx="4648200" cy="36385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152400" y="120650"/>
            <a:ext cx="8839200" cy="869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Napoleon Abdicates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685800" y="1409700"/>
            <a:ext cx="8001000" cy="47926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5938" indent="-515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0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AD20C"/>
              </a:buClr>
              <a:buFont typeface="BlackChancery" pitchFamily="2" charset="0"/>
              <a:buChar char="e"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Allied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sym typeface="Monarchbats" pitchFamily="34" charset="0"/>
              </a:rPr>
              <a:t>forces occupied Paris on March 31, 1814.</a:t>
            </a:r>
          </a:p>
          <a:p>
            <a:pPr>
              <a:spcBef>
                <a:spcPct val="50000"/>
              </a:spcBef>
              <a:buClr>
                <a:srgbClr val="FAD20C"/>
              </a:buClr>
              <a:buFont typeface="BlackChancery" pitchFamily="2" charset="0"/>
              <a:buChar char="e"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sym typeface="Monarchbats" pitchFamily="34" charset="0"/>
              </a:rPr>
              <a:t>Napoleon abdicated on April 6 in favor of his son, but the Allies insisted on unconditional surrender.</a:t>
            </a:r>
          </a:p>
          <a:p>
            <a:pPr>
              <a:spcBef>
                <a:spcPct val="50000"/>
              </a:spcBef>
              <a:buClr>
                <a:srgbClr val="FAD20C"/>
              </a:buClr>
              <a:buFont typeface="BlackChancery" pitchFamily="2" charset="0"/>
              <a:buChar char="e"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sym typeface="Monarchbats" pitchFamily="34" charset="0"/>
              </a:rPr>
              <a:t>Napoleon abdicated again on April 11.</a:t>
            </a:r>
          </a:p>
          <a:p>
            <a:pPr>
              <a:spcBef>
                <a:spcPct val="50000"/>
              </a:spcBef>
              <a:buClr>
                <a:srgbClr val="FAD20C"/>
              </a:buClr>
              <a:buFont typeface="BlackChancery" pitchFamily="2" charset="0"/>
              <a:buChar char="e"/>
            </a:pPr>
            <a:r>
              <a:rPr lang="en-US" altLang="en-US" sz="2800" b="1">
                <a:solidFill>
                  <a:srgbClr val="ABABE3"/>
                </a:solidFill>
                <a:latin typeface="Times New Roman" panose="02020603050405020304" pitchFamily="18" charset="0"/>
                <a:sym typeface="Monarchbats" pitchFamily="34" charset="0"/>
              </a:rPr>
              <a:t>Treaty of Fontainebleau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sym typeface="Monarchbats" pitchFamily="34" charset="0"/>
              </a:rPr>
              <a:t> exiles Napoleon to Elba with an annual income of 2,000,000 francs.</a:t>
            </a:r>
          </a:p>
          <a:p>
            <a:pPr>
              <a:spcBef>
                <a:spcPct val="50000"/>
              </a:spcBef>
              <a:buClr>
                <a:srgbClr val="FAD20C"/>
              </a:buClr>
              <a:buFont typeface="BlackChancery" pitchFamily="2" charset="0"/>
              <a:buChar char="e"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sym typeface="Monarchbats" pitchFamily="34" charset="0"/>
              </a:rPr>
              <a:t>The Congress of Vienna restored</a:t>
            </a:r>
            <a:b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sym typeface="Monarchbats" pitchFamily="34" charset="0"/>
              </a:rPr>
            </a:b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sym typeface="Monarchbats" pitchFamily="34" charset="0"/>
              </a:rPr>
              <a:t> </a:t>
            </a:r>
            <a:r>
              <a:rPr lang="en-US" altLang="en-US" sz="2800" b="1">
                <a:solidFill>
                  <a:srgbClr val="ABABE3"/>
                </a:solidFill>
                <a:latin typeface="Times New Roman" panose="02020603050405020304" pitchFamily="18" charset="0"/>
                <a:sym typeface="Monarchbats" pitchFamily="34" charset="0"/>
              </a:rPr>
              <a:t>Louis XVIII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sym typeface="Monarchbats" pitchFamily="34" charset="0"/>
              </a:rPr>
              <a:t> to the throne.</a:t>
            </a:r>
            <a:endParaRPr lang="en-US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152400" y="425450"/>
            <a:ext cx="8839200" cy="869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Napoleon’s Abdication</a:t>
            </a:r>
          </a:p>
        </p:txBody>
      </p:sp>
      <p:pic>
        <p:nvPicPr>
          <p:cNvPr id="68613" name="Picture 5" descr="Abdication_napoleon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"/>
          <a:stretch>
            <a:fillRect/>
          </a:stretch>
        </p:blipFill>
        <p:spPr bwMode="auto">
          <a:xfrm>
            <a:off x="685800" y="1447800"/>
            <a:ext cx="7391400" cy="5257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839200" cy="869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Napoleon in Exile on Elba</a:t>
            </a:r>
          </a:p>
        </p:txBody>
      </p:sp>
      <p:pic>
        <p:nvPicPr>
          <p:cNvPr id="78851" name="Picture 3" descr="Napoleon in Exile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58" b="1563"/>
          <a:stretch>
            <a:fillRect/>
          </a:stretch>
        </p:blipFill>
        <p:spPr bwMode="auto">
          <a:xfrm>
            <a:off x="685800" y="1143000"/>
            <a:ext cx="3421063" cy="5257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2" name="Picture 4" descr="map-Elba"/>
          <p:cNvPicPr>
            <a:picLocks noChangeAspect="1"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38400"/>
            <a:ext cx="4191000" cy="28797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3" name="Oval 5"/>
          <p:cNvSpPr>
            <a:spLocks noChangeArrowheads="1"/>
          </p:cNvSpPr>
          <p:nvPr/>
        </p:nvSpPr>
        <p:spPr bwMode="auto">
          <a:xfrm>
            <a:off x="5410200" y="3657600"/>
            <a:ext cx="1219200" cy="609600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839200" cy="869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Louis XVIII </a:t>
            </a:r>
            <a:r>
              <a:rPr lang="en-US" altLang="en-US" sz="43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(r. 1814-1824)</a:t>
            </a:r>
          </a:p>
        </p:txBody>
      </p:sp>
      <p:pic>
        <p:nvPicPr>
          <p:cNvPr id="123907" name="Picture 3" descr="Louis XVIII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3" y="1066800"/>
            <a:ext cx="4294187" cy="55165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Congress Of Vienna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pic>
        <p:nvPicPr>
          <p:cNvPr id="229381" name="Picture 5" descr="CongressVien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382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106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Continental System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762000" y="1219200"/>
            <a:ext cx="8001000" cy="4473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5138" indent="-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84263" indent="-339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60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4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AD20C"/>
              </a:buClr>
              <a:buFont typeface="BlackChancery" pitchFamily="2" charset="0"/>
              <a:buChar char="a"/>
            </a:pPr>
            <a:r>
              <a:rPr lang="en-US" altLang="en-US" sz="2400" b="1">
                <a:solidFill>
                  <a:srgbClr val="ABABE3"/>
                </a:solidFill>
                <a:latin typeface="Times New Roman" panose="02020603050405020304" pitchFamily="18" charset="0"/>
              </a:rPr>
              <a:t>Berlin Decrees</a:t>
            </a:r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</a:rPr>
              <a:t> (1806)</a:t>
            </a:r>
          </a:p>
          <a:p>
            <a:pPr lvl="1">
              <a:spcBef>
                <a:spcPct val="50000"/>
              </a:spcBef>
              <a:buClr>
                <a:srgbClr val="FF9F9F"/>
              </a:buClr>
              <a:buSzPct val="130000"/>
              <a:buFont typeface="Monarchbats" pitchFamily="34" charset="0"/>
              <a:buChar char="§"/>
            </a:pPr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</a:rPr>
              <a:t>British ships were not allowed in European ports.</a:t>
            </a:r>
          </a:p>
          <a:p>
            <a:pPr>
              <a:spcBef>
                <a:spcPct val="50000"/>
              </a:spcBef>
              <a:buClr>
                <a:srgbClr val="FFCC00"/>
              </a:buClr>
              <a:buFont typeface="BlackChancery" pitchFamily="2" charset="0"/>
              <a:buChar char="a"/>
            </a:pPr>
            <a:r>
              <a:rPr lang="en-US" altLang="en-US" sz="2400" b="1">
                <a:solidFill>
                  <a:srgbClr val="ABABE3"/>
                </a:solidFill>
                <a:latin typeface="Times New Roman" panose="02020603050405020304" pitchFamily="18" charset="0"/>
              </a:rPr>
              <a:t>“Order in Council”</a:t>
            </a:r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</a:rPr>
              <a:t> (1806)</a:t>
            </a:r>
          </a:p>
          <a:p>
            <a:pPr lvl="1">
              <a:spcBef>
                <a:spcPct val="50000"/>
              </a:spcBef>
              <a:buClr>
                <a:srgbClr val="FF9F9F"/>
              </a:buClr>
              <a:buSzPct val="130000"/>
              <a:buFont typeface="Monarchbats" pitchFamily="34" charset="0"/>
              <a:buChar char="§"/>
            </a:pPr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</a:rPr>
              <a:t>Britain proclaimed any ship stopping in Britain would be seized when it entered the Continent.</a:t>
            </a:r>
          </a:p>
          <a:p>
            <a:pPr>
              <a:spcBef>
                <a:spcPct val="50000"/>
              </a:spcBef>
              <a:buClr>
                <a:srgbClr val="FFCC00"/>
              </a:buClr>
              <a:buFont typeface="BlackChancery" pitchFamily="2" charset="0"/>
              <a:buChar char="a"/>
            </a:pPr>
            <a:r>
              <a:rPr lang="en-US" altLang="en-US" sz="2400" b="1">
                <a:solidFill>
                  <a:srgbClr val="ABABE3"/>
                </a:solidFill>
                <a:latin typeface="Times New Roman" panose="02020603050405020304" pitchFamily="18" charset="0"/>
              </a:rPr>
              <a:t>Milan Decree</a:t>
            </a:r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</a:rPr>
              <a:t> (1807)</a:t>
            </a:r>
          </a:p>
          <a:p>
            <a:pPr lvl="1">
              <a:spcBef>
                <a:spcPct val="50000"/>
              </a:spcBef>
              <a:buClr>
                <a:srgbClr val="FF9F9F"/>
              </a:buClr>
              <a:buSzPct val="130000"/>
              <a:buFont typeface="Monarchbats" pitchFamily="34" charset="0"/>
              <a:buChar char="§"/>
            </a:pPr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</a:rPr>
              <a:t>Napoleon proclaimed any ship stopping in Britain would be seized when it entered the Continent.</a:t>
            </a:r>
          </a:p>
          <a:p>
            <a:pPr>
              <a:spcBef>
                <a:spcPct val="50000"/>
              </a:spcBef>
              <a:buClr>
                <a:srgbClr val="FFCC00"/>
              </a:buClr>
              <a:buFont typeface="BlackChancery" pitchFamily="2" charset="0"/>
              <a:buChar char="a"/>
            </a:pPr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  <a:sym typeface="Monarchbats" pitchFamily="34" charset="0"/>
              </a:rPr>
              <a:t> WAR OF 1812</a:t>
            </a:r>
            <a:endParaRPr lang="en-US" altLang="en-US" sz="2400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en-US" altLang="en-US" sz="66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Hundred Days</a:t>
            </a:r>
          </a:p>
          <a:p>
            <a:pPr algn="ctr">
              <a:buFontTx/>
              <a:buNone/>
            </a:pPr>
            <a:r>
              <a:rPr lang="en-US" altLang="en-US" sz="66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 20-June 22 1815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52400" y="349250"/>
            <a:ext cx="8839200" cy="869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War of the 7</a:t>
            </a:r>
            <a:r>
              <a:rPr lang="en-US" altLang="en-US" sz="5100" b="1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5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Coalition”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5334000" y="2147888"/>
            <a:ext cx="3429000" cy="18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sym typeface="Monarchbats" pitchFamily="34" charset="0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sym typeface="Monarchbats" pitchFamily="34" charset="0"/>
              </a:rPr>
              <a:t>Britain, Russia.</a:t>
            </a:r>
            <a:b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sym typeface="Monarchbats" pitchFamily="34" charset="0"/>
              </a:rPr>
            </a:b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sym typeface="Monarchbats" pitchFamily="34" charset="0"/>
              </a:rPr>
              <a:t>       P</a:t>
            </a: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russia, Austria,</a:t>
            </a:r>
            <a:b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      Sweden, smaller</a:t>
            </a:r>
            <a:b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    German states</a:t>
            </a: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4114800" y="2117725"/>
            <a:ext cx="121920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endParaRPr lang="en-US" altLang="en-US" sz="24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2095500" y="2117725"/>
            <a:ext cx="201930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France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266700" y="2133600"/>
            <a:ext cx="201930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r>
              <a:rPr lang="en-US" altLang="en-US" sz="2400" b="1">
                <a:solidFill>
                  <a:srgbClr val="FF8181"/>
                </a:solidFill>
                <a:latin typeface="Times New Roman" panose="02020603050405020304" pitchFamily="18" charset="0"/>
              </a:rPr>
              <a:t>1815:</a:t>
            </a:r>
          </a:p>
        </p:txBody>
      </p:sp>
      <p:sp>
        <p:nvSpPr>
          <p:cNvPr id="62473" name="Line 9"/>
          <p:cNvSpPr>
            <a:spLocks noChangeShapeType="1"/>
          </p:cNvSpPr>
          <p:nvPr/>
        </p:nvSpPr>
        <p:spPr bwMode="auto">
          <a:xfrm>
            <a:off x="76200" y="2773363"/>
            <a:ext cx="8153400" cy="4603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4" name="AutoShape 10"/>
          <p:cNvSpPr>
            <a:spLocks noChangeArrowheads="1"/>
          </p:cNvSpPr>
          <p:nvPr/>
        </p:nvSpPr>
        <p:spPr bwMode="auto">
          <a:xfrm>
            <a:off x="3962400" y="1676400"/>
            <a:ext cx="1600200" cy="1295400"/>
          </a:xfrm>
          <a:prstGeom prst="irregularSeal2">
            <a:avLst/>
          </a:prstGeom>
          <a:solidFill>
            <a:srgbClr val="FF8181"/>
          </a:solidFill>
          <a:ln>
            <a:noFill/>
          </a:ln>
          <a:effectLst>
            <a:prstShdw prst="shdw17" dist="17961" dir="2700000">
              <a:srgbClr val="FF8181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1400" b="1">
                <a:solidFill>
                  <a:srgbClr val="000046"/>
                </a:solidFill>
                <a:latin typeface="Times New Roman" panose="02020603050405020304" pitchFamily="18" charset="0"/>
              </a:rPr>
              <a:t>Napoleon’s</a:t>
            </a:r>
            <a:br>
              <a:rPr lang="en-US" altLang="en-US" sz="1400" b="1">
                <a:solidFill>
                  <a:srgbClr val="000046"/>
                </a:solidFill>
                <a:latin typeface="Times New Roman" panose="02020603050405020304" pitchFamily="18" charset="0"/>
              </a:rPr>
            </a:br>
            <a:r>
              <a:rPr lang="en-US" altLang="en-US" sz="1400" b="1">
                <a:solidFill>
                  <a:srgbClr val="000046"/>
                </a:solidFill>
                <a:latin typeface="Times New Roman" panose="02020603050405020304" pitchFamily="18" charset="0"/>
              </a:rPr>
              <a:t>“100 Days”</a:t>
            </a:r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609600" y="4294188"/>
            <a:ext cx="8001000" cy="2473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5938" indent="-515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0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AD20C"/>
              </a:buClr>
              <a:buFont typeface="BlackChancery" pitchFamily="2" charset="0"/>
              <a:buChar char="e"/>
            </a:pPr>
            <a:r>
              <a:rPr lang="en-US" altLang="en-US" sz="2600" b="1">
                <a:solidFill>
                  <a:schemeClr val="bg1"/>
                </a:solidFill>
                <a:latin typeface="Times New Roman" panose="02020603050405020304" pitchFamily="18" charset="0"/>
              </a:rPr>
              <a:t>Napoleon escaped Elba and landed in France on March 1, 1815 </a:t>
            </a:r>
            <a:r>
              <a:rPr lang="en-US" altLang="en-US" sz="2600" b="1">
                <a:solidFill>
                  <a:schemeClr val="bg1"/>
                </a:solidFill>
                <a:latin typeface="Times New Roman" panose="02020603050405020304" pitchFamily="18" charset="0"/>
                <a:sym typeface="Monarchbats" pitchFamily="34" charset="0"/>
              </a:rPr>
              <a:t> the beginning of his </a:t>
            </a:r>
            <a:r>
              <a:rPr lang="en-US" altLang="en-US" sz="2600" b="1">
                <a:solidFill>
                  <a:srgbClr val="ABABE3"/>
                </a:solidFill>
                <a:latin typeface="Times New Roman" panose="02020603050405020304" pitchFamily="18" charset="0"/>
                <a:sym typeface="Monarchbats" pitchFamily="34" charset="0"/>
              </a:rPr>
              <a:t>100 Days</a:t>
            </a:r>
            <a:r>
              <a:rPr lang="en-US" altLang="en-US" sz="2600" b="1">
                <a:solidFill>
                  <a:schemeClr val="bg1"/>
                </a:solidFill>
                <a:latin typeface="Times New Roman" panose="02020603050405020304" pitchFamily="18" charset="0"/>
                <a:sym typeface="Monarchbats" pitchFamily="34" charset="0"/>
              </a:rPr>
              <a:t>.</a:t>
            </a:r>
            <a:endParaRPr lang="en-US" altLang="en-US" sz="26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>
                <a:srgbClr val="FAD20C"/>
              </a:buClr>
              <a:buFont typeface="BlackChancery" pitchFamily="2" charset="0"/>
              <a:buChar char="e"/>
            </a:pPr>
            <a:r>
              <a:rPr lang="en-US" altLang="en-US" sz="2600" b="1">
                <a:solidFill>
                  <a:schemeClr val="bg1"/>
                </a:solidFill>
                <a:latin typeface="Times New Roman" panose="02020603050405020304" pitchFamily="18" charset="0"/>
              </a:rPr>
              <a:t>Marie Louise &amp; his son were in the hands of the Austrians.</a:t>
            </a:r>
          </a:p>
          <a:p>
            <a:pPr>
              <a:spcBef>
                <a:spcPct val="50000"/>
              </a:spcBef>
              <a:buClr>
                <a:srgbClr val="FAD20C"/>
              </a:buClr>
              <a:buFont typeface="BlackChancery" pitchFamily="2" charset="0"/>
              <a:buChar char="e"/>
            </a:pPr>
            <a:r>
              <a:rPr lang="en-US" altLang="en-US" sz="2600" b="1">
                <a:solidFill>
                  <a:schemeClr val="bg1"/>
                </a:solidFill>
                <a:latin typeface="Times New Roman" panose="02020603050405020304" pitchFamily="18" charset="0"/>
              </a:rPr>
              <a:t>Klemens Von Metternich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b="1">
                <a:solidFill>
                  <a:schemeClr val="bg1"/>
                </a:solidFill>
              </a:rPr>
              <a:t>Klemens Von Metternich </a:t>
            </a:r>
            <a:br>
              <a:rPr lang="en-US" altLang="en-US" sz="4000" b="1">
                <a:solidFill>
                  <a:schemeClr val="bg1"/>
                </a:solidFill>
              </a:rPr>
            </a:br>
            <a:endParaRPr lang="en-US" altLang="en-US" sz="4000" b="1">
              <a:solidFill>
                <a:schemeClr val="bg1"/>
              </a:solidFill>
            </a:endParaRPr>
          </a:p>
        </p:txBody>
      </p:sp>
      <p:pic>
        <p:nvPicPr>
          <p:cNvPr id="226308" name="Picture 4" descr="Metternich_Croppe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6934200" cy="5410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152400" y="349250"/>
            <a:ext cx="8839200" cy="1403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Napoleon’s Defeat at Waterloo</a:t>
            </a:r>
            <a:br>
              <a:rPr lang="en-US" altLang="en-US" sz="5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(June 18, 1815</a:t>
            </a:r>
            <a:r>
              <a:rPr lang="en-US" altLang="en-US" sz="3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228600" y="5257800"/>
            <a:ext cx="2209800" cy="9588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900" b="1">
                <a:solidFill>
                  <a:schemeClr val="bg1"/>
                </a:solidFill>
                <a:latin typeface="Times New Roman" panose="02020603050405020304" pitchFamily="18" charset="0"/>
              </a:rPr>
              <a:t>Duke</a:t>
            </a:r>
            <a:br>
              <a:rPr lang="en-US" altLang="en-US" sz="1900" b="1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US" altLang="en-US" sz="1900" b="1">
                <a:solidFill>
                  <a:schemeClr val="bg1"/>
                </a:solidFill>
                <a:latin typeface="Times New Roman" panose="02020603050405020304" pitchFamily="18" charset="0"/>
              </a:rPr>
              <a:t>of</a:t>
            </a:r>
            <a:br>
              <a:rPr lang="en-US" altLang="en-US" sz="1900" b="1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US" altLang="en-US" sz="1900" b="1">
                <a:solidFill>
                  <a:schemeClr val="bg1"/>
                </a:solidFill>
                <a:latin typeface="Times New Roman" panose="02020603050405020304" pitchFamily="18" charset="0"/>
              </a:rPr>
              <a:t>Wellington</a:t>
            </a:r>
          </a:p>
        </p:txBody>
      </p:sp>
      <p:pic>
        <p:nvPicPr>
          <p:cNvPr id="70661" name="Picture 5" descr="General Bluc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438400"/>
            <a:ext cx="1676400" cy="2743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3" name="Picture 7" descr="Duke of Wellingt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2147888" cy="2743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5" name="Picture 9" descr="Map of Campaign of Hundred Days"/>
          <p:cNvPicPr>
            <a:picLocks noChangeAspect="1" noChangeArrowheads="1"/>
          </p:cNvPicPr>
          <p:nvPr/>
        </p:nvPicPr>
        <p:blipFill>
          <a:blip r:embed="rId5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09800"/>
            <a:ext cx="4419600" cy="33004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7239000" y="5181600"/>
            <a:ext cx="1676400" cy="9588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900" b="1">
                <a:solidFill>
                  <a:schemeClr val="bg1"/>
                </a:solidFill>
                <a:latin typeface="Times New Roman" panose="02020603050405020304" pitchFamily="18" charset="0"/>
              </a:rPr>
              <a:t>Prussian </a:t>
            </a:r>
            <a:br>
              <a:rPr lang="en-US" altLang="en-US" sz="1900" b="1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US" altLang="en-US" sz="1900" b="1">
                <a:solidFill>
                  <a:schemeClr val="bg1"/>
                </a:solidFill>
                <a:latin typeface="Times New Roman" panose="02020603050405020304" pitchFamily="18" charset="0"/>
              </a:rPr>
              <a:t>General </a:t>
            </a:r>
            <a:br>
              <a:rPr lang="en-US" altLang="en-US" sz="1900" b="1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US" altLang="en-US" sz="1900" b="1">
                <a:solidFill>
                  <a:schemeClr val="bg1"/>
                </a:solidFill>
                <a:latin typeface="Times New Roman" panose="02020603050405020304" pitchFamily="18" charset="0"/>
              </a:rPr>
              <a:t>Blücher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Battle of Waterloo</a:t>
            </a:r>
          </a:p>
        </p:txBody>
      </p:sp>
      <p:pic>
        <p:nvPicPr>
          <p:cNvPr id="231428" name="Picture 4" descr="Waterloo-l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34400" cy="548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457200" y="914400"/>
            <a:ext cx="3276600" cy="3844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Napoleon </a:t>
            </a:r>
            <a:br>
              <a:rPr lang="en-US" altLang="en-US" sz="4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His Way </a:t>
            </a:r>
            <a:br>
              <a:rPr lang="en-US" altLang="en-US" sz="4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His</a:t>
            </a:r>
            <a:br>
              <a:rPr lang="en-US" altLang="en-US" sz="4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Exile on</a:t>
            </a:r>
            <a:br>
              <a:rPr lang="en-US" altLang="en-US" sz="4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St. Helena</a:t>
            </a:r>
          </a:p>
        </p:txBody>
      </p:sp>
      <p:pic>
        <p:nvPicPr>
          <p:cNvPr id="63492" name="Picture 4" descr="Napoleon on the way to St Helena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228600"/>
            <a:ext cx="4487862" cy="6477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St. Helena</a:t>
            </a:r>
          </a:p>
        </p:txBody>
      </p:sp>
      <p:pic>
        <p:nvPicPr>
          <p:cNvPr id="223239" name="Picture 7" descr="st-helen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001000" cy="5638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152400" y="349250"/>
            <a:ext cx="8839200" cy="14954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Napoleon’s Residence on St. Helena</a:t>
            </a:r>
          </a:p>
        </p:txBody>
      </p:sp>
      <p:pic>
        <p:nvPicPr>
          <p:cNvPr id="74758" name="Picture 6" descr="Napoleons_exile_St_Helena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8229600" cy="4876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6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Napoleon in Exile</a:t>
            </a:r>
          </a:p>
        </p:txBody>
      </p:sp>
      <p:pic>
        <p:nvPicPr>
          <p:cNvPr id="234500" name="Picture 4" descr="B-091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153400" cy="5181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6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Death of Napoleon</a:t>
            </a:r>
          </a:p>
        </p:txBody>
      </p:sp>
      <p:pic>
        <p:nvPicPr>
          <p:cNvPr id="237572" name="Picture 4" descr="36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3400" cy="525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106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Continental System</a:t>
            </a:r>
            <a:r>
              <a:rPr lang="en-US" altLang="en-US" sz="4800">
                <a:solidFill>
                  <a:srgbClr val="CACAEE"/>
                </a:solidFill>
                <a:latin typeface="Wingdings" panose="05000000000000000000" pitchFamily="2" charset="2"/>
              </a:rPr>
              <a:t> </a:t>
            </a:r>
          </a:p>
        </p:txBody>
      </p:sp>
      <p:pic>
        <p:nvPicPr>
          <p:cNvPr id="113669" name="Picture 5" descr="map-COntinental System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7061200" cy="50577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6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Death Mask</a:t>
            </a:r>
          </a:p>
        </p:txBody>
      </p:sp>
      <p:pic>
        <p:nvPicPr>
          <p:cNvPr id="242692" name="Picture 4" descr="12385-004-98597FE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5562600" cy="525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839200" cy="869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Napoleon’s Tomb</a:t>
            </a:r>
          </a:p>
        </p:txBody>
      </p:sp>
      <p:pic>
        <p:nvPicPr>
          <p:cNvPr id="89091" name="Picture 3" descr="Napoleon_tomb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" t="7835" r="5653" b="7835"/>
          <a:stretch>
            <a:fillRect/>
          </a:stretch>
        </p:blipFill>
        <p:spPr bwMode="auto">
          <a:xfrm>
            <a:off x="1066800" y="1143000"/>
            <a:ext cx="7162800" cy="53006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229600" cy="1647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Hitler Visits Napoleon’s Tomb</a:t>
            </a: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381000" y="6140450"/>
            <a:ext cx="8534400" cy="488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 b="1">
                <a:solidFill>
                  <a:schemeClr val="bg1"/>
                </a:solidFill>
                <a:latin typeface="Times New Roman" panose="02020603050405020304" pitchFamily="18" charset="0"/>
              </a:rPr>
              <a:t>June 28, 1940</a:t>
            </a:r>
          </a:p>
        </p:txBody>
      </p:sp>
      <p:pic>
        <p:nvPicPr>
          <p:cNvPr id="97284" name="Picture 4" descr="Hitler viewing Napoleon's tomb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6629400" cy="47767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6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Arc de Triumph </a:t>
            </a:r>
          </a:p>
        </p:txBody>
      </p:sp>
      <p:sp>
        <p:nvSpPr>
          <p:cNvPr id="247814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pic>
        <p:nvPicPr>
          <p:cNvPr id="247816" name="Picture 8" descr="ArcTriomphe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382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2057400" y="1524000"/>
            <a:ext cx="5105400" cy="3940175"/>
          </a:xfrm>
          <a:prstGeom prst="rect">
            <a:avLst/>
          </a:prstGeom>
          <a:noFill/>
          <a:ln w="9525">
            <a:solidFill>
              <a:srgbClr val="FF9F9F"/>
            </a:solidFill>
            <a:miter lim="800000"/>
            <a:headEnd/>
            <a:tailEnd/>
          </a:ln>
          <a:effectLst>
            <a:prstShdw prst="shdw17" dist="17961" dir="2700000">
              <a:srgbClr val="FF9F9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tIns="137160" bIns="13716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Napoleon’s Legacy?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106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British Cartoon</a:t>
            </a:r>
            <a:r>
              <a:rPr lang="en-US" altLang="en-US" sz="4800">
                <a:solidFill>
                  <a:srgbClr val="CACAEE"/>
                </a:solidFill>
                <a:latin typeface="Wingdings" panose="05000000000000000000" pitchFamily="2" charset="2"/>
              </a:rPr>
              <a:t> </a:t>
            </a:r>
          </a:p>
        </p:txBody>
      </p:sp>
      <p:pic>
        <p:nvPicPr>
          <p:cNvPr id="115715" name="Picture 3" descr="dev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2" t="21666" r="10005" b="19167"/>
          <a:stretch>
            <a:fillRect/>
          </a:stretch>
        </p:blipFill>
        <p:spPr bwMode="auto">
          <a:xfrm>
            <a:off x="990600" y="1219200"/>
            <a:ext cx="7086600" cy="54864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52400" y="381000"/>
            <a:ext cx="8915400" cy="14335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Napoleon’s Divorce Statement </a:t>
            </a: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(1807)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066800" y="1838325"/>
            <a:ext cx="7620000" cy="3937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600" b="1" i="1">
                <a:solidFill>
                  <a:schemeClr val="bg1"/>
                </a:solidFill>
                <a:latin typeface="Times New Roman" panose="02020603050405020304" pitchFamily="18" charset="0"/>
              </a:rPr>
              <a:t>Far from ever finding cause for complaint, I can to the contrary only congratulate myself on the devotion and tenderness of my beloved wife. She has adorned thirteen years of my life; the memory will always remain engraved on my heart.</a:t>
            </a: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5029200" y="1219200"/>
            <a:ext cx="3962400" cy="45704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Marie Louise</a:t>
            </a:r>
            <a:br>
              <a:rPr lang="en-US" altLang="en-US" sz="4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(of Austria)</a:t>
            </a:r>
            <a:br>
              <a:rPr lang="en-US" altLang="en-US" sz="4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4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married Napoleon on </a:t>
            </a:r>
            <a:br>
              <a:rPr lang="en-US" altLang="en-US" sz="4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 12, 1810 </a:t>
            </a:r>
            <a:br>
              <a:rPr lang="en-US" altLang="en-US" sz="4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Vienna</a:t>
            </a:r>
          </a:p>
        </p:txBody>
      </p:sp>
      <p:pic>
        <p:nvPicPr>
          <p:cNvPr id="34820" name="Picture 4" descr="MarieLouis&amp;Napole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" r="2040" b="9435"/>
          <a:stretch>
            <a:fillRect/>
          </a:stretch>
        </p:blipFill>
        <p:spPr bwMode="auto">
          <a:xfrm>
            <a:off x="381000" y="533400"/>
            <a:ext cx="4392613" cy="5791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04800" y="685800"/>
            <a:ext cx="3962400" cy="57277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Marie Louise</a:t>
            </a:r>
            <a:br>
              <a:rPr lang="en-US" alt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(of Austria)</a:t>
            </a:r>
            <a:br>
              <a:rPr lang="en-US" alt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br>
              <a:rPr lang="en-US" alt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Napoleon’s Son</a:t>
            </a:r>
          </a:p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chemeClr val="bg1"/>
                </a:solidFill>
                <a:latin typeface="Wingdings" panose="05000000000000000000" pitchFamily="2" charset="2"/>
              </a:rPr>
              <a:t/>
            </a:r>
            <a:br>
              <a:rPr lang="en-US" altLang="en-US" sz="4400" b="1">
                <a:solidFill>
                  <a:schemeClr val="bg1"/>
                </a:solidFill>
                <a:latin typeface="Wingdings" panose="05000000000000000000" pitchFamily="2" charset="2"/>
              </a:rPr>
            </a:b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(Napoleon Francis Joseph Charles:  1811-1832)</a:t>
            </a:r>
            <a:endParaRPr lang="en-US" altLang="en-US" sz="4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3" name="Picture 3" descr="marieluise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381000"/>
            <a:ext cx="4100512" cy="62484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304800" y="273050"/>
            <a:ext cx="85344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Peninsular War:  1807-1810</a:t>
            </a: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533400" y="3001963"/>
            <a:ext cx="8153400" cy="339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0238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AD20C"/>
              </a:buClr>
              <a:buFont typeface="BlackChancery" pitchFamily="2" charset="0"/>
              <a:buChar char="e"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Portugal did not comply with the Continental System.</a:t>
            </a:r>
            <a:b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</a:br>
            <a:endParaRPr lang="en-US" altLang="en-US" sz="24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buClr>
                <a:srgbClr val="FAD20C"/>
              </a:buClr>
              <a:buFont typeface="BlackChancery" pitchFamily="2" charset="0"/>
              <a:buChar char="e"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France wanted Spain’s support to invade Portugal.</a:t>
            </a:r>
            <a:b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</a:br>
            <a:endParaRPr lang="en-US" altLang="en-US" sz="24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buClr>
                <a:srgbClr val="FAD20C"/>
              </a:buClr>
              <a:buFont typeface="BlackChancery" pitchFamily="2" charset="0"/>
              <a:buChar char="e"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Spain refused, so Napoleon invaded Spain as well</a:t>
            </a: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5943600" y="1676400"/>
            <a:ext cx="281940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sym typeface="Monarchbats" pitchFamily="34" charset="0"/>
              </a:rPr>
              <a:t>    </a:t>
            </a: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</a:rPr>
              <a:t>Spain</a:t>
            </a:r>
            <a:b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</a:rPr>
              <a:t>     Portugal</a:t>
            </a: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4495800" y="1660525"/>
            <a:ext cx="121920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endParaRPr lang="en-US" altLang="en-US" sz="24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2286000" y="1660525"/>
            <a:ext cx="201930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</a:rPr>
              <a:t>France </a:t>
            </a:r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762000" y="1676400"/>
            <a:ext cx="201930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r>
              <a:rPr lang="en-US" altLang="en-US" sz="2400" b="1">
                <a:solidFill>
                  <a:srgbClr val="FF8181"/>
                </a:solidFill>
                <a:latin typeface="Times New Roman" panose="02020603050405020304" pitchFamily="18" charset="0"/>
              </a:rPr>
              <a:t>1806:</a:t>
            </a:r>
          </a:p>
        </p:txBody>
      </p:sp>
      <p:sp>
        <p:nvSpPr>
          <p:cNvPr id="117768" name="Line 8"/>
          <p:cNvSpPr>
            <a:spLocks noChangeShapeType="1"/>
          </p:cNvSpPr>
          <p:nvPr/>
        </p:nvSpPr>
        <p:spPr bwMode="auto">
          <a:xfrm>
            <a:off x="457200" y="1660525"/>
            <a:ext cx="8077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9" name="Line 9"/>
          <p:cNvSpPr>
            <a:spLocks noChangeShapeType="1"/>
          </p:cNvSpPr>
          <p:nvPr/>
        </p:nvSpPr>
        <p:spPr bwMode="auto">
          <a:xfrm>
            <a:off x="457200" y="2468563"/>
            <a:ext cx="8077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0" name="Line 10"/>
          <p:cNvSpPr>
            <a:spLocks noChangeShapeType="1"/>
          </p:cNvSpPr>
          <p:nvPr/>
        </p:nvSpPr>
        <p:spPr bwMode="auto">
          <a:xfrm>
            <a:off x="457200" y="3276600"/>
            <a:ext cx="8077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1" name="Line 11"/>
          <p:cNvSpPr>
            <a:spLocks noChangeShapeType="1"/>
          </p:cNvSpPr>
          <p:nvPr/>
        </p:nvSpPr>
        <p:spPr bwMode="auto">
          <a:xfrm>
            <a:off x="457200" y="1660525"/>
            <a:ext cx="0" cy="16160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2" name="Line 12"/>
          <p:cNvSpPr>
            <a:spLocks noChangeShapeType="1"/>
          </p:cNvSpPr>
          <p:nvPr/>
        </p:nvSpPr>
        <p:spPr bwMode="auto">
          <a:xfrm>
            <a:off x="2476500" y="1660525"/>
            <a:ext cx="0" cy="16160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3" name="Line 13"/>
          <p:cNvSpPr>
            <a:spLocks noChangeShapeType="1"/>
          </p:cNvSpPr>
          <p:nvPr/>
        </p:nvSpPr>
        <p:spPr bwMode="auto">
          <a:xfrm>
            <a:off x="4495800" y="1660525"/>
            <a:ext cx="0" cy="8080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4" name="Line 14"/>
          <p:cNvSpPr>
            <a:spLocks noChangeShapeType="1"/>
          </p:cNvSpPr>
          <p:nvPr/>
        </p:nvSpPr>
        <p:spPr bwMode="auto">
          <a:xfrm>
            <a:off x="5715000" y="1660525"/>
            <a:ext cx="0" cy="8080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5" name="Line 15"/>
          <p:cNvSpPr>
            <a:spLocks noChangeShapeType="1"/>
          </p:cNvSpPr>
          <p:nvPr/>
        </p:nvSpPr>
        <p:spPr bwMode="auto">
          <a:xfrm>
            <a:off x="8534400" y="1660525"/>
            <a:ext cx="0" cy="16160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6" name="AutoShape 16"/>
          <p:cNvSpPr>
            <a:spLocks noChangeArrowheads="1"/>
          </p:cNvSpPr>
          <p:nvPr/>
        </p:nvSpPr>
        <p:spPr bwMode="auto">
          <a:xfrm>
            <a:off x="4343400" y="1219200"/>
            <a:ext cx="1600200" cy="1295400"/>
          </a:xfrm>
          <a:prstGeom prst="irregularSeal2">
            <a:avLst/>
          </a:prstGeom>
          <a:solidFill>
            <a:srgbClr val="FF8181"/>
          </a:solidFill>
          <a:ln>
            <a:noFill/>
          </a:ln>
          <a:effectLst>
            <a:prstShdw prst="shdw17" dist="17961" dir="2700000">
              <a:srgbClr val="FF8181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1400" b="1">
                <a:solidFill>
                  <a:srgbClr val="000046"/>
                </a:solidFill>
                <a:latin typeface="Times New Roman" panose="02020603050405020304" pitchFamily="18" charset="0"/>
              </a:rPr>
              <a:t>Continental</a:t>
            </a:r>
            <a:br>
              <a:rPr lang="en-US" altLang="en-US" sz="1400" b="1">
                <a:solidFill>
                  <a:srgbClr val="000046"/>
                </a:solidFill>
                <a:latin typeface="Times New Roman" panose="02020603050405020304" pitchFamily="18" charset="0"/>
              </a:rPr>
            </a:br>
            <a:r>
              <a:rPr lang="en-US" altLang="en-US" sz="1400" b="1">
                <a:solidFill>
                  <a:srgbClr val="000046"/>
                </a:solidFill>
                <a:latin typeface="Times New Roman" panose="02020603050405020304" pitchFamily="18" charset="0"/>
              </a:rPr>
              <a:t>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636</Words>
  <Application>Microsoft Office PowerPoint</Application>
  <PresentationFormat>On-screen Show (4:3)</PresentationFormat>
  <Paragraphs>157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Times New Roman</vt:lpstr>
      <vt:lpstr>Monarchbats</vt:lpstr>
      <vt:lpstr>BlackChancery</vt:lpstr>
      <vt:lpstr>Wingdings</vt:lpstr>
      <vt:lpstr>Default Design</vt:lpstr>
      <vt:lpstr>PowerPoint Presentation</vt:lpstr>
      <vt:lpstr>Napoleon’s Downfall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Congress Of Vienna</vt:lpstr>
      <vt:lpstr>PowerPoint Presentation</vt:lpstr>
      <vt:lpstr>PowerPoint Presentation</vt:lpstr>
      <vt:lpstr>Klemens Von Metternich  </vt:lpstr>
      <vt:lpstr>PowerPoint Presentation</vt:lpstr>
      <vt:lpstr>The Battle of Waterloo</vt:lpstr>
      <vt:lpstr>PowerPoint Presentation</vt:lpstr>
      <vt:lpstr>St. Helena</vt:lpstr>
      <vt:lpstr>PowerPoint Presentation</vt:lpstr>
      <vt:lpstr>Napoleon in Exile</vt:lpstr>
      <vt:lpstr>The Death of Napoleon</vt:lpstr>
      <vt:lpstr>Death Mask</vt:lpstr>
      <vt:lpstr>PowerPoint Presentation</vt:lpstr>
      <vt:lpstr>PowerPoint Presentation</vt:lpstr>
      <vt:lpstr>The Arc de Triumph </vt:lpstr>
      <vt:lpstr>PowerPoint Presentation</vt:lpstr>
    </vt:vector>
  </TitlesOfParts>
  <Company>Horace Greeley HS     Chappaqua, 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Napoleon I</dc:title>
  <dc:creator>Ms. Susan M. Pojer</dc:creator>
  <cp:lastModifiedBy>Braun Christine</cp:lastModifiedBy>
  <cp:revision>144</cp:revision>
  <dcterms:created xsi:type="dcterms:W3CDTF">2006-01-13T14:51:26Z</dcterms:created>
  <dcterms:modified xsi:type="dcterms:W3CDTF">2016-01-11T15:40:14Z</dcterms:modified>
</cp:coreProperties>
</file>