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7" r:id="rId2"/>
    <p:sldId id="356" r:id="rId3"/>
    <p:sldId id="357" r:id="rId4"/>
    <p:sldId id="333" r:id="rId5"/>
    <p:sldId id="339" r:id="rId6"/>
    <p:sldId id="358" r:id="rId7"/>
    <p:sldId id="359" r:id="rId8"/>
    <p:sldId id="360" r:id="rId9"/>
    <p:sldId id="361" r:id="rId10"/>
    <p:sldId id="272" r:id="rId11"/>
    <p:sldId id="352" r:id="rId12"/>
    <p:sldId id="341" r:id="rId13"/>
    <p:sldId id="355" r:id="rId14"/>
    <p:sldId id="353" r:id="rId15"/>
    <p:sldId id="345" r:id="rId16"/>
    <p:sldId id="330" r:id="rId17"/>
    <p:sldId id="337" r:id="rId18"/>
    <p:sldId id="332" r:id="rId19"/>
    <p:sldId id="326" r:id="rId20"/>
    <p:sldId id="335" r:id="rId21"/>
    <p:sldId id="338" r:id="rId22"/>
    <p:sldId id="281" r:id="rId23"/>
    <p:sldId id="259" r:id="rId24"/>
    <p:sldId id="343" r:id="rId25"/>
    <p:sldId id="280" r:id="rId26"/>
    <p:sldId id="260" r:id="rId27"/>
    <p:sldId id="305" r:id="rId28"/>
    <p:sldId id="328" r:id="rId29"/>
    <p:sldId id="329" r:id="rId30"/>
    <p:sldId id="306" r:id="rId31"/>
    <p:sldId id="327" r:id="rId32"/>
    <p:sldId id="256" r:id="rId33"/>
    <p:sldId id="274" r:id="rId34"/>
    <p:sldId id="258" r:id="rId35"/>
    <p:sldId id="273" r:id="rId36"/>
    <p:sldId id="322" r:id="rId37"/>
    <p:sldId id="275" r:id="rId38"/>
    <p:sldId id="276" r:id="rId39"/>
    <p:sldId id="372" r:id="rId40"/>
    <p:sldId id="291" r:id="rId41"/>
  </p:sldIdLst>
  <p:sldSz cx="9144000" cy="6858000" type="screen4x3"/>
  <p:notesSz cx="6858000" cy="9144000"/>
  <p:embeddedFontLst>
    <p:embeddedFont>
      <p:font typeface="Monarchbats" panose="020B0604020202020204" pitchFamily="34" charset="0"/>
      <p:regular r:id="rId43"/>
    </p:embeddedFont>
    <p:embeddedFont>
      <p:font typeface="BlackChancery" panose="020B0604020202020204" pitchFamily="2" charset="0"/>
      <p:regular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ACAEE"/>
    <a:srgbClr val="ABABE3"/>
    <a:srgbClr val="FFFFCC"/>
    <a:srgbClr val="FF9F9F"/>
    <a:srgbClr val="FFAFAF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4660"/>
  </p:normalViewPr>
  <p:slideViewPr>
    <p:cSldViewPr>
      <p:cViewPr varScale="1">
        <p:scale>
          <a:sx n="74" d="100"/>
          <a:sy n="74" d="100"/>
        </p:scale>
        <p:origin x="10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80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ECB899-11B4-40AE-BCE1-80B3AA372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1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09D76-E8B8-4AD0-9652-D3F16E2F810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120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E523-73BD-41CF-8B8D-0908AA810C7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48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FF4EA-6456-48EA-BF60-C3AF9BE905F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29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DFE5A-4CDA-4037-BE87-012673DC13F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975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281AF-ECDB-4030-ACB9-90482CF4251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703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710C4-42D9-448F-8A2D-274B22F41B8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21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DFB6D-03B1-47A4-9B5F-3A9B19B3765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71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EED7F-F43D-4D31-A42E-52C2044E037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841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75B54-3909-4A0C-962F-1D0A03330F8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97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ACEE8-8AF0-467F-912C-5377573837A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3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2DB22-0F28-4E4E-97E0-DE0D0DA869A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9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5E33A-B5EB-48ED-87D6-82A35E3C237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21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70B81-EAD9-4390-97DA-80699585F85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481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AD4D8-63E6-453B-88B4-0CD2F13063E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779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D0096-8B30-4E39-B8AE-2EA28B35677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36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86C78-C463-4FC6-985F-21DAE2A0F2C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900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395D5-307C-4261-8866-A1B80C194D8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171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9EB12-0883-4CB7-BD2C-27029BF3DEF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961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015E3-F800-4C77-8C34-B1C24A59E92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03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14901-7E64-4F50-AB4E-466EA97FA83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25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9E603-BDC1-4E90-810C-7310E1558B1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78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242F5-DFDC-4E6B-AC8D-2B4CC32D879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23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7B5B6-FD43-4A49-B2B2-ADF791C73D5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346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94D74-11C3-46B7-A26F-A4CE7831587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965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F9AD6-CEF2-45CC-9B54-DCB431103CA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28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41563-D8B6-4B44-A507-58E949DD0F0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35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A556B-F0AD-4F20-8B34-8ED602D9ED0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91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94D01-CD52-47A4-AE11-959A6828F07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642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B2891-30C6-4961-A752-942226BE0F5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094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A16CF-E853-4AFB-B045-FBF634D23D2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2730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4864-544F-4190-9F25-3CCC5ECA99E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254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3138F-64F2-418B-B848-67FFC6B710D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3074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8B000-2AD7-4C97-94E8-202DAD9B52D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4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4E1AA-7CB0-4492-B7D6-4D0F57082D7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05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49AB3-2A67-4765-BD1B-DB6C9B9CA0E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64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33CB7-DCA6-4112-A41B-3F3610BBD1F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7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99C88-311C-4E16-B717-947AC8196E5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48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D31CF-4716-4351-AF62-9F96E8F78C0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83AC2-ABFF-4F96-88BF-D66B744867B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13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6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7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00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88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18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8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4648200" cy="281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8181"/>
                    </a:gs>
                    <a:gs pos="50000">
                      <a:srgbClr val="ABABE3"/>
                    </a:gs>
                    <a:gs pos="100000">
                      <a:srgbClr val="FF8181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ABABE3">
                      <a:gamma/>
                      <a:shade val="60000"/>
                      <a:invGamma/>
                    </a:srgbClr>
                  </a:prstShdw>
                </a:effectLst>
                <a:latin typeface="BlackChancery"/>
              </a:rPr>
              <a:t>Napoleon I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8181"/>
                    </a:gs>
                    <a:gs pos="50000">
                      <a:srgbClr val="ABABE3"/>
                    </a:gs>
                    <a:gs pos="100000">
                      <a:srgbClr val="FF8181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ABABE3">
                      <a:gamma/>
                      <a:shade val="60000"/>
                      <a:invGamma/>
                    </a:srgbClr>
                  </a:prstShdw>
                </a:effectLst>
                <a:latin typeface="BlackChancery"/>
              </a:rPr>
              <a:t>(1804-1814)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19200" y="5486400"/>
            <a:ext cx="6248400" cy="55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Napoleon I 1799-1815 </a:t>
            </a:r>
          </a:p>
        </p:txBody>
      </p:sp>
      <p:pic>
        <p:nvPicPr>
          <p:cNvPr id="3082" name="Picture 10" descr="napoleon-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76650"/>
            <a:ext cx="1905000" cy="1352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apoleon_bonapar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91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429000" y="319088"/>
            <a:ext cx="53340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Rosetta Stone</a:t>
            </a:r>
          </a:p>
        </p:txBody>
      </p:sp>
      <p:pic>
        <p:nvPicPr>
          <p:cNvPr id="18438" name="Picture 6" descr="Jean Francois Champol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338388" cy="2762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Napoleon before the Sphin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5774" r="3510" b="11086"/>
          <a:stretch>
            <a:fillRect/>
          </a:stretch>
        </p:blipFill>
        <p:spPr bwMode="auto">
          <a:xfrm>
            <a:off x="762000" y="4114800"/>
            <a:ext cx="4038600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Rosetta St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9725"/>
            <a:ext cx="3321050" cy="4181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37338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  <a:t>Jean Francois Champollion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Europe in 1800</a:t>
            </a:r>
          </a:p>
        </p:txBody>
      </p:sp>
      <p:pic>
        <p:nvPicPr>
          <p:cNvPr id="121859" name="Picture 3" descr="map-Europe in 1800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3450"/>
            <a:ext cx="6553200" cy="5619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CACAEE"/>
                </a:solidFill>
                <a:latin typeface="Times New Roman" panose="02020603050405020304" pitchFamily="18" charset="0"/>
              </a:rPr>
              <a:t>Napoleon as “First Consul</a:t>
            </a:r>
            <a:r>
              <a:rPr lang="en-US" altLang="en-US" sz="4600">
                <a:solidFill>
                  <a:srgbClr val="CACAEE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962400" y="1236663"/>
            <a:ext cx="4876800" cy="3749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coup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 November 9, 1799.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First Consul 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Dismissed Assembly- appointed a senate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1802- Consul for Life</a:t>
            </a:r>
          </a:p>
        </p:txBody>
      </p:sp>
      <p:pic>
        <p:nvPicPr>
          <p:cNvPr id="108552" name="Picture 8" descr="NapLogo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2362200" cy="198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3" name="Picture 9" descr="Napoleon-1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657600" cy="3505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CACAEE"/>
                </a:solidFill>
                <a:latin typeface="Times New Roman" panose="02020603050405020304" pitchFamily="18" charset="0"/>
              </a:rPr>
              <a:t>The Government of the Consulate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848600" cy="556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Council of State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Proposed the laws.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Served as a Cabinet &amp; the </a:t>
            </a:r>
            <a:b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highest court.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 typeface="Monarchbats" pitchFamily="34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Tribunate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Debated laws, but did not </a:t>
            </a:r>
            <a:b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vote on them.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 typeface="Monarchbats" pitchFamily="34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Legislature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Voted on laws, but did not discuss or debate them.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 typeface="Monarchbats" pitchFamily="34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Senate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Had the right to review and veto legislation.</a:t>
            </a:r>
          </a:p>
        </p:txBody>
      </p:sp>
      <p:pic>
        <p:nvPicPr>
          <p:cNvPr id="124934" name="Picture 6" descr="Napoleon wearing the star of the Legion of Honor &amp; Iron Cross - Rene Theodore Berthon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428750"/>
            <a:ext cx="2724150" cy="3295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04800" y="242888"/>
            <a:ext cx="8534400" cy="1463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500" b="1">
                <a:solidFill>
                  <a:srgbClr val="CACAEE"/>
                </a:solidFill>
                <a:latin typeface="Times New Roman" panose="02020603050405020304" pitchFamily="18" charset="0"/>
              </a:rPr>
              <a:t>Napoleon Established the </a:t>
            </a:r>
            <a:br>
              <a:rPr lang="en-US" altLang="en-US" sz="4500" b="1">
                <a:solidFill>
                  <a:srgbClr val="CACAEE"/>
                </a:solidFill>
                <a:latin typeface="Times New Roman" panose="02020603050405020304" pitchFamily="18" charset="0"/>
              </a:rPr>
            </a:br>
            <a:r>
              <a:rPr lang="en-US" altLang="en-US" sz="4500" b="1" i="1">
                <a:solidFill>
                  <a:srgbClr val="CACAEE"/>
                </a:solidFill>
                <a:latin typeface="Times New Roman" panose="02020603050405020304" pitchFamily="18" charset="0"/>
              </a:rPr>
              <a:t>Banque de France</a:t>
            </a:r>
            <a:r>
              <a:rPr lang="en-US" altLang="en-US" sz="4500" b="1">
                <a:solidFill>
                  <a:srgbClr val="CACAE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100" b="1">
                <a:solidFill>
                  <a:srgbClr val="CACAEE"/>
                </a:solidFill>
                <a:latin typeface="Times New Roman" panose="02020603050405020304" pitchFamily="18" charset="0"/>
              </a:rPr>
              <a:t>1800</a:t>
            </a:r>
          </a:p>
        </p:txBody>
      </p:sp>
      <p:pic>
        <p:nvPicPr>
          <p:cNvPr id="122884" name="Picture 4" descr="Banque de France-1800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2971800" cy="1905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1800-French bank coin-back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886200" cy="266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 descr="1800-French bank coin-front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962400" cy="274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rgbClr val="CACAEE"/>
                </a:solidFill>
                <a:latin typeface="Times New Roman" panose="02020603050405020304" pitchFamily="18" charset="0"/>
              </a:rPr>
              <a:t>Concordat of 1801</a:t>
            </a:r>
          </a:p>
        </p:txBody>
      </p:sp>
      <p:pic>
        <p:nvPicPr>
          <p:cNvPr id="112644" name="Picture 4" descr="Concordat of 1801 - 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2438400" cy="1619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62000" y="3048000"/>
            <a:ext cx="7772400" cy="3560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6313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Catholicism: Official for most Frenchmen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Papal acceptance of church lands lost </a:t>
            </a:r>
            <a:b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during the Revolution.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Bishops subservient to the regime.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Pope Pius VII renounced </a:t>
            </a:r>
            <a:b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the Concordat, and Napoleon had him </a:t>
            </a:r>
            <a:b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brought to France and placed under </a:t>
            </a:r>
            <a:b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house arrest 1809</a:t>
            </a:r>
          </a:p>
        </p:txBody>
      </p:sp>
      <p:pic>
        <p:nvPicPr>
          <p:cNvPr id="112647" name="Picture 7" descr="Pope Pius VII - David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038600"/>
            <a:ext cx="18796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349250"/>
            <a:ext cx="82296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</a:rPr>
              <a:t>Concordat of 1801</a:t>
            </a:r>
          </a:p>
        </p:txBody>
      </p:sp>
      <p:pic>
        <p:nvPicPr>
          <p:cNvPr id="96260" name="Picture 4" descr="signatureconcordat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3030" r="3650" b="4546"/>
          <a:stretch>
            <a:fillRect/>
          </a:stretch>
        </p:blipFill>
        <p:spPr bwMode="auto">
          <a:xfrm>
            <a:off x="1600200" y="1447800"/>
            <a:ext cx="5943600" cy="518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Lycee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of Education</a:t>
            </a:r>
          </a:p>
        </p:txBody>
      </p:sp>
      <p:pic>
        <p:nvPicPr>
          <p:cNvPr id="103427" name="Picture 3" descr="lycee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648200" cy="3486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33400" y="4648200"/>
            <a:ext cx="8305800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6313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Established by Napoleon in 1801 as an educational reform.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</a:rPr>
              <a:t>Lycées: 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all could attend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</a:rPr>
              <a:t>Lycées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 trained the nation’s future bureaucrats.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04800" y="319088"/>
            <a:ext cx="8534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Legion of  Honor 1802</a:t>
            </a:r>
          </a:p>
        </p:txBody>
      </p:sp>
      <p:pic>
        <p:nvPicPr>
          <p:cNvPr id="98308" name="Picture 4" descr="French Legion of Honor Me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444750" cy="381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Palace of the Legion of Honor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r="5110"/>
          <a:stretch>
            <a:fillRect/>
          </a:stretch>
        </p:blipFill>
        <p:spPr bwMode="auto">
          <a:xfrm>
            <a:off x="3962400" y="1676400"/>
            <a:ext cx="4800600" cy="3108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810000" y="5029200"/>
            <a:ext cx="51054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Palace of the Legion of Honor, Paris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Napoleon 1804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3886200" cy="2073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It divides civil law into: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Monarchbats" pitchFamily="34" charset="0"/>
              <a:buChar char="§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Personal status.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Monarchbats" pitchFamily="34" charset="0"/>
              <a:buChar char="§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Property.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Monarchbats" pitchFamily="34" charset="0"/>
              <a:buChar char="§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The acquisition of property.</a:t>
            </a:r>
          </a:p>
        </p:txBody>
      </p:sp>
      <p:pic>
        <p:nvPicPr>
          <p:cNvPr id="90117" name="Picture 5" descr="Code_Civil_1804 - first pag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733800" cy="3657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Code Civil des Francais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r="8960" b="5556"/>
          <a:stretch>
            <a:fillRect/>
          </a:stretch>
        </p:blipFill>
        <p:spPr bwMode="auto">
          <a:xfrm>
            <a:off x="304800" y="1219200"/>
            <a:ext cx="3352800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343400" y="4953000"/>
            <a:ext cx="4572000" cy="1735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6313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reflected the principles of the Revolution.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Create one law code for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The Beginning</a:t>
            </a:r>
            <a:r>
              <a:rPr lang="en-US" altLang="en-US"/>
              <a:t>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Born on Corsica 1769</a:t>
            </a:r>
          </a:p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Revolt in Toulon 1795</a:t>
            </a:r>
          </a:p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Marries Josephine </a:t>
            </a:r>
          </a:p>
        </p:txBody>
      </p:sp>
      <p:pic>
        <p:nvPicPr>
          <p:cNvPr id="125957" name="Picture 5" descr="corsica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7500"/>
            <a:ext cx="4267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04800" y="319088"/>
            <a:ext cx="86106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 and His Code</a:t>
            </a:r>
          </a:p>
        </p:txBody>
      </p:sp>
      <p:pic>
        <p:nvPicPr>
          <p:cNvPr id="101381" name="Picture 5" descr="Napoleon and his Code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7200" cy="541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90678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the Napoleonic Code</a:t>
            </a:r>
          </a:p>
        </p:txBody>
      </p:sp>
      <p:pic>
        <p:nvPicPr>
          <p:cNvPr id="104452" name="Picture 4" descr="map-influence of the Napoleonic Code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562600" cy="4459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696200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6313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None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Wherever it was implemented [in the conquered territories], the </a:t>
            </a: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</a:rPr>
              <a:t>Code Napoleon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 swept away feudal property relations.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334963"/>
            <a:ext cx="8534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Haitian Independence 1792-1804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51054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Toussaint L’Ouverture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756150" cy="3962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Toussaint-2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143250" cy="419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 Purchase 1803</a:t>
            </a:r>
          </a:p>
        </p:txBody>
      </p:sp>
      <p:pic>
        <p:nvPicPr>
          <p:cNvPr id="5129" name="Picture 9" descr="DIVI156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>
            <a:fillRect/>
          </a:stretch>
        </p:blipFill>
        <p:spPr bwMode="auto">
          <a:xfrm>
            <a:off x="914400" y="1219200"/>
            <a:ext cx="7315200" cy="563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48768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8181"/>
                    </a:gs>
                    <a:gs pos="50000">
                      <a:srgbClr val="ABABE3"/>
                    </a:gs>
                    <a:gs pos="100000">
                      <a:srgbClr val="FF8181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ABABE3">
                      <a:gamma/>
                      <a:shade val="60000"/>
                      <a:invGamma/>
                    </a:srgbClr>
                  </a:prstShdw>
                </a:effectLst>
                <a:latin typeface="BlackChancery"/>
              </a:rPr>
              <a:t>Emperor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8181"/>
                    </a:gs>
                    <a:gs pos="50000">
                      <a:srgbClr val="ABABE3"/>
                    </a:gs>
                    <a:gs pos="100000">
                      <a:srgbClr val="FF8181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ABABE3">
                      <a:gamma/>
                      <a:shade val="60000"/>
                      <a:invGamma/>
                    </a:srgbClr>
                  </a:prstShdw>
                </a:effectLst>
                <a:latin typeface="BlackChancery"/>
              </a:rPr>
              <a:t>Napoleon I</a:t>
            </a:r>
          </a:p>
        </p:txBody>
      </p:sp>
      <p:pic>
        <p:nvPicPr>
          <p:cNvPr id="110595" name="Picture 7" descr="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858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600200" y="5410200"/>
            <a:ext cx="533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Empire 1804-1815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104775"/>
            <a:ext cx="85344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“Consecration of the Emperor Napoleon &amp; the Empress Josephine,” 1806 by David</a:t>
            </a:r>
          </a:p>
        </p:txBody>
      </p:sp>
      <p:pic>
        <p:nvPicPr>
          <p:cNvPr id="29699" name="Picture 3" descr="consecration_of_napoleon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r="1666" b="1637"/>
          <a:stretch>
            <a:fillRect/>
          </a:stretch>
        </p:blipFill>
        <p:spPr bwMode="auto">
          <a:xfrm>
            <a:off x="304800" y="1447800"/>
            <a:ext cx="8458200" cy="46513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December 2, 1804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4267200" cy="4211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“Consecration </a:t>
            </a:r>
            <a:b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Emperor Napoleon &amp; the Empress Josephine,”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1806 </a:t>
            </a:r>
            <a:b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David</a:t>
            </a:r>
          </a:p>
        </p:txBody>
      </p:sp>
      <p:pic>
        <p:nvPicPr>
          <p:cNvPr id="6148" name="Picture 4" descr="consecration_of_napoleon_detail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234"/>
          <a:stretch>
            <a:fillRect/>
          </a:stretch>
        </p:blipFill>
        <p:spPr bwMode="auto">
          <a:xfrm>
            <a:off x="4835525" y="304800"/>
            <a:ext cx="4021138" cy="6400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105400" y="2390775"/>
            <a:ext cx="3657600" cy="1647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Throne</a:t>
            </a:r>
          </a:p>
        </p:txBody>
      </p:sp>
      <p:pic>
        <p:nvPicPr>
          <p:cNvPr id="66563" name="Picture 3" descr="Napoleon-Throne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124325" cy="632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273050"/>
            <a:ext cx="82296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Bed Chamber</a:t>
            </a:r>
          </a:p>
        </p:txBody>
      </p:sp>
      <p:pic>
        <p:nvPicPr>
          <p:cNvPr id="94212" name="Picture 4" descr="Napoleon's Bed Cha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029200" cy="4967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Josephine’s Bedroom</a:t>
            </a:r>
          </a:p>
        </p:txBody>
      </p:sp>
      <p:pic>
        <p:nvPicPr>
          <p:cNvPr id="95236" name="Picture 4" descr="Josephine's Bed Cha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15000" cy="3975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38800" y="274638"/>
            <a:ext cx="3048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Josephine</a:t>
            </a:r>
            <a:r>
              <a:rPr lang="en-US" altLang="en-US" sz="4000">
                <a:solidFill>
                  <a:schemeClr val="bg1"/>
                </a:solidFill>
              </a:rPr>
              <a:t> </a:t>
            </a:r>
            <a:br>
              <a:rPr lang="en-US" altLang="en-US" sz="4000">
                <a:solidFill>
                  <a:schemeClr val="bg1"/>
                </a:solidFill>
              </a:rPr>
            </a:b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1763-1814</a:t>
            </a:r>
          </a:p>
        </p:txBody>
      </p:sp>
      <p:pic>
        <p:nvPicPr>
          <p:cNvPr id="126981" name="Picture 5" descr="josephin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Imperial Image</a:t>
            </a:r>
          </a:p>
        </p:txBody>
      </p:sp>
      <p:pic>
        <p:nvPicPr>
          <p:cNvPr id="67588" name="Picture 4" descr="Napoleon coin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10001"/>
          <a:stretch>
            <a:fillRect/>
          </a:stretch>
        </p:blipFill>
        <p:spPr bwMode="auto">
          <a:xfrm>
            <a:off x="3962400" y="1295400"/>
            <a:ext cx="2133600" cy="1939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Napoleon I bust - Antoine-Denis Chaudet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011488" cy="4495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Napoleon Bust-Antonio Canova-1810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143000"/>
            <a:ext cx="2066925" cy="2925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 descr="Rch de Triumph - 1806-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3348038" cy="2990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Neo-Classical Architecture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72000" y="5378450"/>
            <a:ext cx="4343400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Napoleon’s Tomb</a:t>
            </a:r>
          </a:p>
        </p:txBody>
      </p:sp>
      <p:pic>
        <p:nvPicPr>
          <p:cNvPr id="92165" name="Picture 5" descr="FranceParisNapoleonTombCeiling-102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86200" cy="3273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Napoleon's Tomb-1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19200"/>
            <a:ext cx="3943350" cy="525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apoleonic Europe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5468938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Napoleonic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Major Military Campaigns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791200" y="1676400"/>
            <a:ext cx="2636838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  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Britain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   Austria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    Russia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/>
            </a:r>
            <a:b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(3</a:t>
            </a:r>
            <a:r>
              <a:rPr lang="en-US" altLang="en-US" sz="2400" b="1" baseline="300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rd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Coalition)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038600" y="1981200"/>
            <a:ext cx="1401763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057400" y="1600200"/>
            <a:ext cx="2019300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France 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95300" y="1600200"/>
            <a:ext cx="2019300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400" b="1">
                <a:solidFill>
                  <a:srgbClr val="FF8181"/>
                </a:solidFill>
                <a:latin typeface="Times New Roman" panose="02020603050405020304" pitchFamily="18" charset="0"/>
              </a:rPr>
              <a:t>1805: 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28600" y="1600200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228600" y="3151188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228600" y="3719513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228600" y="1600200"/>
            <a:ext cx="0" cy="2119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2247900" y="1600200"/>
            <a:ext cx="0" cy="2119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8305800" y="1600200"/>
            <a:ext cx="0" cy="2119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4267200" y="1600200"/>
            <a:ext cx="0" cy="2119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5668963" y="1600200"/>
            <a:ext cx="0" cy="2119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AutoShape 31"/>
          <p:cNvSpPr>
            <a:spLocks noChangeArrowheads="1"/>
          </p:cNvSpPr>
          <p:nvPr/>
        </p:nvSpPr>
        <p:spPr bwMode="auto">
          <a:xfrm>
            <a:off x="4191000" y="1219200"/>
            <a:ext cx="1600200" cy="1371600"/>
          </a:xfrm>
          <a:prstGeom prst="irregularSeal2">
            <a:avLst/>
          </a:prstGeom>
          <a:solidFill>
            <a:srgbClr val="FF8181"/>
          </a:solidFill>
          <a:ln>
            <a:noFill/>
          </a:ln>
          <a:effectLst>
            <a:prstShdw prst="shdw17" dist="17961" dir="2700000">
              <a:srgbClr val="FF818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-Danube</a:t>
            </a:r>
            <a:b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-Italy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2667000" y="4051300"/>
            <a:ext cx="6248400" cy="1587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800" b="1">
                <a:solidFill>
                  <a:srgbClr val="ABABE3"/>
                </a:solidFill>
                <a:latin typeface="Times New Roman" panose="02020603050405020304" pitchFamily="18" charset="0"/>
              </a:rPr>
              <a:t>ULM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:  France defeated Austria.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800" b="1">
                <a:solidFill>
                  <a:srgbClr val="ABABE3"/>
                </a:solidFill>
                <a:latin typeface="Times New Roman" panose="02020603050405020304" pitchFamily="18" charset="0"/>
              </a:rPr>
              <a:t>AUSTERLITZ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: France defeated 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Austria &amp; Russia.</a:t>
            </a:r>
          </a:p>
        </p:txBody>
      </p:sp>
      <p:pic>
        <p:nvPicPr>
          <p:cNvPr id="20518" name="Picture 38" descr="Napoleon I King of Italy - Andrea Appiani- 1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"/>
          <a:stretch>
            <a:fillRect/>
          </a:stretch>
        </p:blipFill>
        <p:spPr bwMode="auto">
          <a:xfrm>
            <a:off x="381000" y="3276600"/>
            <a:ext cx="2062163" cy="27432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304800" y="6216650"/>
            <a:ext cx="8534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Crowned “King of Italy” on May 6, 1805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05400" y="1981200"/>
            <a:ext cx="3733800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“Crossing the Alps,”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1805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Delaroche</a:t>
            </a:r>
          </a:p>
        </p:txBody>
      </p:sp>
      <p:pic>
        <p:nvPicPr>
          <p:cNvPr id="4100" name="Picture 4" descr="napolean_crossing_the_alps_18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627563" cy="6019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5344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Major Military Campaigns</a:t>
            </a:r>
          </a:p>
        </p:txBody>
      </p:sp>
      <p:pic>
        <p:nvPicPr>
          <p:cNvPr id="19517" name="Picture 61" descr="Lord Nel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5105400" y="2590800"/>
            <a:ext cx="3733800" cy="426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8" name="Picture 62" descr="Battle of Trafal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810000" cy="4114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1981200" y="1358900"/>
            <a:ext cx="3768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Trafalgar 1805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of Trafalgar</a:t>
            </a:r>
          </a:p>
        </p:txBody>
      </p:sp>
      <p:pic>
        <p:nvPicPr>
          <p:cNvPr id="86036" name="Picture 20" descr="map-Trafalgar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3888" r="3482" b="1747"/>
          <a:stretch>
            <a:fillRect/>
          </a:stretch>
        </p:blipFill>
        <p:spPr bwMode="auto">
          <a:xfrm>
            <a:off x="1066800" y="1295400"/>
            <a:ext cx="7239000" cy="5089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Major Military Campaigns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733800" y="3352800"/>
            <a:ext cx="563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JENA:  French Troops in Berlin</a:t>
            </a:r>
          </a:p>
          <a:p>
            <a:pPr algn="ctr">
              <a:buFontTx/>
              <a:buNone/>
            </a:pPr>
            <a:r>
              <a:rPr lang="en-US" altLang="en-US" sz="2400">
                <a:solidFill>
                  <a:srgbClr val="FFFFCC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400">
                <a:solidFill>
                  <a:srgbClr val="FFFFCC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BERLIN DECREES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(“Continental System”)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057400" y="2941638"/>
            <a:ext cx="20193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162800" y="2163763"/>
            <a:ext cx="17526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Prussia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753100" y="2133600"/>
            <a:ext cx="12192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733800" y="2133600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France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828800" y="2133600"/>
            <a:ext cx="2438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400" b="1">
                <a:solidFill>
                  <a:srgbClr val="FF8181"/>
                </a:solidFill>
                <a:latin typeface="Times New Roman" panose="02020603050405020304" pitchFamily="18" charset="0"/>
              </a:rPr>
              <a:t>1806: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981200" y="2133600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981200" y="2484438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981200" y="3292475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981200" y="1676400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4419600" y="2133600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096000" y="2133600"/>
            <a:ext cx="0" cy="808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315200" y="2133600"/>
            <a:ext cx="0" cy="808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0134600" y="2133600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5791200" y="1676400"/>
            <a:ext cx="1600200" cy="1219200"/>
          </a:xfrm>
          <a:prstGeom prst="irregularSeal2">
            <a:avLst/>
          </a:prstGeom>
          <a:solidFill>
            <a:srgbClr val="FF8181"/>
          </a:solidFill>
          <a:ln>
            <a:noFill/>
          </a:ln>
          <a:effectLst>
            <a:prstShdw prst="shdw17" dist="17961" dir="2700000">
              <a:srgbClr val="FF818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Confed.</a:t>
            </a:r>
            <a:b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</a:br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of the</a:t>
            </a:r>
            <a:b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</a:br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Rhine</a:t>
            </a:r>
          </a:p>
        </p:txBody>
      </p:sp>
      <p:pic>
        <p:nvPicPr>
          <p:cNvPr id="21557" name="Picture 53" descr="map-Consolidation of German and Italian States, 1812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514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3886200" y="5715000"/>
            <a:ext cx="4953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4th Coalition created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288925"/>
            <a:ext cx="8534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Major Military Campaigns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95400" y="3352800"/>
            <a:ext cx="68580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>
                <a:solidFill>
                  <a:srgbClr val="ABABE3"/>
                </a:solidFill>
                <a:latin typeface="Times New Roman" panose="02020603050405020304" pitchFamily="18" charset="0"/>
              </a:rPr>
              <a:t>Grand Duchy of Warsaw</a:t>
            </a:r>
          </a:p>
          <a:p>
            <a:pPr algn="ctr">
              <a:buFontTx/>
              <a:buNone/>
            </a:pPr>
            <a:endParaRPr lang="en-US" altLang="en-US" b="1">
              <a:solidFill>
                <a:srgbClr val="ABABE3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FRIEDLAND: France defeated Russian troops</a:t>
            </a:r>
          </a:p>
          <a:p>
            <a:pPr algn="ctr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: France occupied Konigsberg, 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capital of East Prussia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620963"/>
            <a:ext cx="20193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791200" y="1828800"/>
            <a:ext cx="2819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Russia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95800" y="1812925"/>
            <a:ext cx="12192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14600" y="1828800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France 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14400" y="1828800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400" b="1">
                <a:solidFill>
                  <a:srgbClr val="FF8181"/>
                </a:solidFill>
                <a:latin typeface="Times New Roman" panose="02020603050405020304" pitchFamily="18" charset="0"/>
              </a:rPr>
              <a:t>1806: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57200" y="1660525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57200" y="2468563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57200" y="3276600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57200" y="16605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476500" y="16605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4495800" y="1660525"/>
            <a:ext cx="0" cy="808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715000" y="1660525"/>
            <a:ext cx="0" cy="808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8534400" y="16605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4648200" y="1508125"/>
            <a:ext cx="1143000" cy="1066800"/>
          </a:xfrm>
          <a:prstGeom prst="irregularSeal2">
            <a:avLst/>
          </a:prstGeom>
          <a:solidFill>
            <a:srgbClr val="FF8181"/>
          </a:solidFill>
          <a:ln>
            <a:noFill/>
          </a:ln>
          <a:effectLst>
            <a:prstShdw prst="shdw17" dist="17961" dir="2700000">
              <a:srgbClr val="FF818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Poland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6000" b="1">
                <a:solidFill>
                  <a:schemeClr val="bg1"/>
                </a:solidFill>
                <a:latin typeface="Times New Roman" panose="02020603050405020304" pitchFamily="18" charset="0"/>
              </a:rPr>
              <a:t>Treaty of Tilsit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1807 Napoleon and Alexander </a:t>
            </a:r>
          </a:p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Prussian Emperor Frederick William III</a:t>
            </a:r>
          </a:p>
        </p:txBody>
      </p:sp>
      <p:pic>
        <p:nvPicPr>
          <p:cNvPr id="250885" name="Picture 5" descr="18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6172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chemeClr val="bg1"/>
                </a:solidFill>
                <a:latin typeface="Times New Roman" panose="02020603050405020304" pitchFamily="18" charset="0"/>
              </a:rPr>
              <a:t>Napoleon’s Rise to Power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09600" y="1244600"/>
            <a:ext cx="8229600" cy="2228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Earlier military career 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the Italian Campaigns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1796-1797 </a:t>
            </a:r>
            <a:endParaRPr lang="en-US" altLang="en-US" sz="2800" b="1">
              <a:solidFill>
                <a:srgbClr val="FFFF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suppressed religious orders, end serfdom, and limit age-old noble privilege.</a:t>
            </a:r>
          </a:p>
        </p:txBody>
      </p:sp>
      <p:pic>
        <p:nvPicPr>
          <p:cNvPr id="99340" name="Picture 12" descr="map-early Italian campaign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4114800" cy="24780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800600" y="1752600"/>
            <a:ext cx="3962400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“Napoleon on His Imperial Throne”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1806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Jean Auguste</a:t>
            </a:r>
            <a:b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Dominique Ingres</a:t>
            </a:r>
          </a:p>
        </p:txBody>
      </p:sp>
      <p:pic>
        <p:nvPicPr>
          <p:cNvPr id="41987" name="Picture 3" descr="napoleonthron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r="4672" b="11650"/>
          <a:stretch>
            <a:fillRect/>
          </a:stretch>
        </p:blipFill>
        <p:spPr bwMode="auto">
          <a:xfrm>
            <a:off x="457200" y="533400"/>
            <a:ext cx="3990975" cy="5867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CACAEE"/>
                </a:solidFill>
                <a:latin typeface="Times New Roman" panose="02020603050405020304" pitchFamily="18" charset="0"/>
              </a:rPr>
              <a:t>Napoleon’s Rise to Power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305800" cy="3262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Earlier military career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the Egyptian Campaign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1798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Battle of the Pyramids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Battle of the Nile</a:t>
            </a:r>
          </a:p>
          <a:p>
            <a:pPr lvl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Nelson</a:t>
            </a:r>
            <a:endParaRPr lang="en-US" altLang="en-US" sz="3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of the Pyramids</a:t>
            </a:r>
          </a:p>
        </p:txBody>
      </p:sp>
      <p:pic>
        <p:nvPicPr>
          <p:cNvPr id="202756" name="Picture 4" descr="pyramids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152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of the Pyramids</a:t>
            </a:r>
          </a:p>
        </p:txBody>
      </p:sp>
      <p:pic>
        <p:nvPicPr>
          <p:cNvPr id="205828" name="Picture 4" descr="napoleon_battle_of_pyramid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152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of the Nile</a:t>
            </a:r>
            <a:r>
              <a:rPr lang="en-US" altLang="en-US"/>
              <a:t>  </a:t>
            </a:r>
          </a:p>
        </p:txBody>
      </p:sp>
      <p:pic>
        <p:nvPicPr>
          <p:cNvPr id="208900" name="Picture 4" descr="map-Napoleon's Egyptian Campaig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720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2" name="Picture 6" descr="Battle of the Ni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/>
          <a:stretch>
            <a:fillRect/>
          </a:stretch>
        </p:blipFill>
        <p:spPr bwMode="auto">
          <a:xfrm>
            <a:off x="4724400" y="1143000"/>
            <a:ext cx="41148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7" name="Picture 11" descr="Admiral Horatio Nels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5908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Battle of the Nile</a:t>
            </a:r>
          </a:p>
        </p:txBody>
      </p:sp>
      <p:pic>
        <p:nvPicPr>
          <p:cNvPr id="214020" name="Picture 4" descr="boystood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7818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464</Words>
  <Application>Microsoft Office PowerPoint</Application>
  <PresentationFormat>On-screen Show (4:3)</PresentationFormat>
  <Paragraphs>155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Monarchbats</vt:lpstr>
      <vt:lpstr>BlackChancery</vt:lpstr>
      <vt:lpstr>Wingdings</vt:lpstr>
      <vt:lpstr>Arial</vt:lpstr>
      <vt:lpstr>Times New Roman</vt:lpstr>
      <vt:lpstr>Default Design</vt:lpstr>
      <vt:lpstr>PowerPoint Presentation</vt:lpstr>
      <vt:lpstr>The Beginning </vt:lpstr>
      <vt:lpstr>Josephine  1763-1814</vt:lpstr>
      <vt:lpstr>PowerPoint Presentation</vt:lpstr>
      <vt:lpstr>PowerPoint Presentation</vt:lpstr>
      <vt:lpstr>Battle of the Pyramids</vt:lpstr>
      <vt:lpstr>Battle of the Pyramids</vt:lpstr>
      <vt:lpstr>Battle of the Nile  </vt:lpstr>
      <vt:lpstr>More Battle of the Nile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Treaty of Tilsit</vt:lpstr>
      <vt:lpstr>PowerPoint Presentation</vt:lpstr>
    </vt:vector>
  </TitlesOfParts>
  <Company>Horace Greeley HS 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 I</dc:title>
  <dc:creator>Ms. Susan M. Pojer</dc:creator>
  <cp:lastModifiedBy>Braun Christine</cp:lastModifiedBy>
  <cp:revision>144</cp:revision>
  <dcterms:created xsi:type="dcterms:W3CDTF">2006-01-13T14:51:26Z</dcterms:created>
  <dcterms:modified xsi:type="dcterms:W3CDTF">2016-01-11T15:39:46Z</dcterms:modified>
</cp:coreProperties>
</file>