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0"/>
  </p:notesMasterIdLst>
  <p:sldIdLst>
    <p:sldId id="257" r:id="rId2"/>
    <p:sldId id="335" r:id="rId3"/>
    <p:sldId id="258" r:id="rId4"/>
    <p:sldId id="343" r:id="rId5"/>
    <p:sldId id="260" r:id="rId6"/>
    <p:sldId id="341" r:id="rId7"/>
    <p:sldId id="344" r:id="rId8"/>
    <p:sldId id="345" r:id="rId9"/>
    <p:sldId id="331" r:id="rId10"/>
    <p:sldId id="339" r:id="rId11"/>
    <p:sldId id="273" r:id="rId12"/>
    <p:sldId id="342" r:id="rId13"/>
    <p:sldId id="340" r:id="rId14"/>
    <p:sldId id="306" r:id="rId15"/>
    <p:sldId id="328" r:id="rId16"/>
    <p:sldId id="300" r:id="rId17"/>
    <p:sldId id="301" r:id="rId18"/>
    <p:sldId id="329" r:id="rId19"/>
  </p:sldIdLst>
  <p:sldSz cx="9144000" cy="6858000" type="screen4x3"/>
  <p:notesSz cx="7053263" cy="9372600"/>
  <p:embeddedFontLst>
    <p:embeddedFont>
      <p:font typeface="BlackChancery" panose="020B0604020202020204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CommonBullets" panose="020B0604020202020204"/>
      <p:regular r:id="rId30"/>
    </p:embeddedFont>
    <p:embeddedFont>
      <p:font typeface="Griffin" panose="020B0604020202020204"/>
      <p:regular r:id="rId31"/>
    </p:embeddedFont>
    <p:embeddedFont>
      <p:font typeface="GriffinOne" panose="020B0604020202020204"/>
      <p:regular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BE7F00"/>
    <a:srgbClr val="996600"/>
    <a:srgbClr val="FB8227"/>
    <a:srgbClr val="007C79"/>
    <a:srgbClr val="006600"/>
    <a:srgbClr val="C85804"/>
    <a:srgbClr val="00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19E99A0D-9FD0-4BAF-8FEB-9C0BEE02929E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4" tIns="46927" rIns="93854" bIns="469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51985"/>
            <a:ext cx="5642610" cy="4217670"/>
          </a:xfrm>
          <a:prstGeom prst="rect">
            <a:avLst/>
          </a:prstGeom>
        </p:spPr>
        <p:txBody>
          <a:bodyPr vert="horz" lIns="93854" tIns="46927" rIns="93854" bIns="469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23C51D76-B9BC-45DD-A7EF-D6BDF4433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2564" indent="-2932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3175" indent="-23463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2445" indent="-23463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1715" indent="-23463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0985" indent="-2346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0256" indent="-2346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9526" indent="-2346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8796" indent="-2346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831D08-D8D0-4EB3-871F-B910A5216C0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51D76-B9BC-45DD-A7EF-D6BDF4433D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22A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9pPr>
    </p:titleStyle>
    <p:bodyStyle>
      <a:lvl1pPr marL="396875" indent="-396875" algn="l" rtl="0" fontAlgn="base">
        <a:spcBef>
          <a:spcPct val="20000"/>
        </a:spcBef>
        <a:spcAft>
          <a:spcPct val="0"/>
        </a:spcAft>
        <a:buClr>
          <a:srgbClr val="007C79"/>
        </a:buClr>
        <a:buSzPct val="80000"/>
        <a:buFont typeface="GriffinOne" pitchFamily="2" charset="0"/>
        <a:buChar char=",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36550" algn="l" rtl="0" fontAlgn="base">
        <a:spcBef>
          <a:spcPct val="20000"/>
        </a:spcBef>
        <a:spcAft>
          <a:spcPct val="0"/>
        </a:spcAft>
        <a:buClr>
          <a:srgbClr val="BE7F00"/>
        </a:buClr>
        <a:buFont typeface="Wingdings" pitchFamily="2" charset="2"/>
        <a:buChar char="­"/>
        <a:defRPr sz="2500" b="1">
          <a:solidFill>
            <a:schemeClr val="tx1"/>
          </a:solidFill>
          <a:latin typeface="+mn-lt"/>
        </a:defRPr>
      </a:lvl2pPr>
      <a:lvl3pPr marL="1257300" indent="-27463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Griffin" pitchFamily="2" charset="0"/>
        <a:buChar char="Í"/>
        <a:defRPr sz="2200" b="1">
          <a:solidFill>
            <a:schemeClr val="tx1"/>
          </a:solidFill>
          <a:latin typeface="+mn-lt"/>
        </a:defRPr>
      </a:lvl3pPr>
      <a:lvl4pPr marL="1722438" indent="-290513" algn="l" rtl="0" fontAlgn="base">
        <a:spcBef>
          <a:spcPct val="20000"/>
        </a:spcBef>
        <a:spcAft>
          <a:spcPct val="0"/>
        </a:spcAft>
        <a:buClr>
          <a:srgbClr val="006600"/>
        </a:buClr>
        <a:buSzPct val="140000"/>
        <a:buFont typeface="CommonBullets" pitchFamily="34" charset="2"/>
        <a:buChar char="I"/>
        <a:defRPr sz="2000" b="1">
          <a:solidFill>
            <a:schemeClr val="tx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allery.org.uk/cgi-bin/WebObjects.dll/CollectionPublisher.woa/wa/zoomImage?workNumber=NG186&amp;collectionSection=wor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zzo-mondo.com/arts/mm/holbein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 descr="Dotted diamond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4953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B22A00"/>
                  </a:solidFill>
                  <a:round/>
                  <a:headEnd/>
                  <a:tailEnd/>
                </a:ln>
                <a:pattFill prst="dotDmnd">
                  <a:fgClr>
                    <a:srgbClr val="B22A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B22A00">
                      <a:alpha val="50000"/>
                    </a:srgbClr>
                  </a:outerShdw>
                </a:effectLst>
                <a:latin typeface="BlackChancery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rgbClr val="B22A00"/>
                  </a:solidFill>
                  <a:round/>
                  <a:headEnd/>
                  <a:tailEnd/>
                </a:ln>
                <a:pattFill prst="dotDmnd">
                  <a:fgClr>
                    <a:srgbClr val="B22A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B22A00">
                      <a:alpha val="50000"/>
                    </a:srgbClr>
                  </a:outerShdw>
                </a:effectLst>
                <a:latin typeface="BlackChancery"/>
              </a:rPr>
              <a:t>Northern</a:t>
            </a:r>
          </a:p>
          <a:p>
            <a:pPr algn="ctr"/>
            <a:r>
              <a:rPr lang="en-US" sz="3600" kern="10">
                <a:ln w="19050">
                  <a:solidFill>
                    <a:srgbClr val="B22A00"/>
                  </a:solidFill>
                  <a:round/>
                  <a:headEnd/>
                  <a:tailEnd/>
                </a:ln>
                <a:pattFill prst="dotDmnd">
                  <a:fgClr>
                    <a:srgbClr val="B22A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B22A00">
                      <a:alpha val="50000"/>
                    </a:srgbClr>
                  </a:outerShdw>
                </a:effectLst>
                <a:latin typeface="BlackChancery"/>
              </a:rPr>
              <a:t>Renaissance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5410200" y="593725"/>
            <a:ext cx="33528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Giovanni </a:t>
            </a:r>
            <a:r>
              <a:rPr lang="en-US" sz="4000" b="1" i="1" dirty="0" err="1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Arnolfini</a:t>
            </a:r>
            <a:r>
              <a:rPr lang="en-US" sz="4000" b="1" i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and His Wife</a:t>
            </a:r>
            <a:br>
              <a:rPr lang="en-US" sz="4000" b="1" i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br>
              <a:rPr lang="en-US" sz="1400" b="1" i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400" b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(Wedding Portrait)</a:t>
            </a:r>
            <a:br>
              <a:rPr lang="en-US" sz="3400" b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b="1" i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br>
              <a:rPr lang="en-US" sz="4000" b="1" i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b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Jan Van Eyck</a:t>
            </a:r>
            <a:br>
              <a:rPr lang="en-US" sz="4000" b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br>
              <a:rPr lang="en-US" sz="4000" b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000" b="1" dirty="0">
                <a:solidFill>
                  <a:srgbClr val="B22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1434</a:t>
            </a:r>
          </a:p>
        </p:txBody>
      </p:sp>
      <p:pic>
        <p:nvPicPr>
          <p:cNvPr id="130059" name="Picture 11" descr="'Portrait of Giovanni (?) Arnolfini and his Wife ('The Arnolfini Portrait')'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b="3999"/>
          <a:stretch>
            <a:fillRect/>
          </a:stretch>
        </p:blipFill>
        <p:spPr bwMode="auto">
          <a:xfrm>
            <a:off x="471488" y="228600"/>
            <a:ext cx="4633912" cy="6324600"/>
          </a:xfrm>
          <a:prstGeom prst="rect">
            <a:avLst/>
          </a:prstGeom>
          <a:noFill/>
        </p:spPr>
      </p:pic>
      <p:sp>
        <p:nvSpPr>
          <p:cNvPr id="130060" name="Oval 12"/>
          <p:cNvSpPr>
            <a:spLocks noChangeArrowheads="1"/>
          </p:cNvSpPr>
          <p:nvPr/>
        </p:nvSpPr>
        <p:spPr bwMode="auto">
          <a:xfrm>
            <a:off x="2209800" y="1524000"/>
            <a:ext cx="1219200" cy="1219200"/>
          </a:xfrm>
          <a:prstGeom prst="ellipse">
            <a:avLst/>
          </a:prstGeom>
          <a:noFill/>
          <a:ln w="38100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981200"/>
          </a:xfrm>
        </p:spPr>
        <p:txBody>
          <a:bodyPr/>
          <a:lstStyle/>
          <a:p>
            <a:pPr algn="r"/>
            <a:r>
              <a:rPr lang="en-US" sz="4200"/>
              <a:t>Jan van Eyck</a:t>
            </a:r>
            <a:r>
              <a:rPr lang="en-US" sz="4200" i="1"/>
              <a:t> - Giovanni Arnolfini &amp; His Wife</a:t>
            </a:r>
            <a:r>
              <a:rPr lang="en-US" sz="4200"/>
              <a:t> </a:t>
            </a:r>
            <a:br>
              <a:rPr lang="en-US" sz="4200"/>
            </a:br>
            <a:r>
              <a:rPr lang="en-US" sz="4200"/>
              <a:t>(details)</a:t>
            </a:r>
          </a:p>
        </p:txBody>
      </p:sp>
      <p:pic>
        <p:nvPicPr>
          <p:cNvPr id="131079" name="Picture 7" descr="Van Eyck-Portrait of Giovanni Arnolfini &amp; His Wife-1434-details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446338" y="990600"/>
            <a:ext cx="4030662" cy="5562600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457200"/>
            <a:ext cx="3733800" cy="5943600"/>
          </a:xfrm>
        </p:spPr>
        <p:txBody>
          <a:bodyPr/>
          <a:lstStyle/>
          <a:p>
            <a:r>
              <a:rPr lang="en-US" dirty="0"/>
              <a:t>Albrecht </a:t>
            </a:r>
            <a:r>
              <a:rPr lang="en-US" dirty="0" err="1"/>
              <a:t>Dürer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Four</a:t>
            </a:r>
            <a:br>
              <a:rPr lang="en-US" i="1" dirty="0"/>
            </a:br>
            <a:r>
              <a:rPr lang="en-US" i="1" dirty="0"/>
              <a:t>Horsemen</a:t>
            </a:r>
            <a:br>
              <a:rPr lang="en-US" i="1" dirty="0"/>
            </a:br>
            <a:r>
              <a:rPr lang="en-US" i="1" dirty="0"/>
              <a:t>of the</a:t>
            </a:r>
            <a:br>
              <a:rPr lang="en-US" i="1" dirty="0"/>
            </a:br>
            <a:r>
              <a:rPr lang="en-US" i="1" dirty="0"/>
              <a:t>Apocalypse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woodcut, 1498</a:t>
            </a:r>
          </a:p>
        </p:txBody>
      </p:sp>
      <p:pic>
        <p:nvPicPr>
          <p:cNvPr id="171013" name="Picture 5" descr="The Four Horsemen of the Apocalyps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</a:blip>
          <a:srcRect l="3255" t="2380" r="2373" b="1190"/>
          <a:stretch>
            <a:fillRect/>
          </a:stretch>
        </p:blipFill>
        <p:spPr>
          <a:xfrm>
            <a:off x="381000" y="304800"/>
            <a:ext cx="4622800" cy="63246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/>
          <a:lstStyle/>
          <a:p>
            <a:pPr algn="l"/>
            <a:r>
              <a:rPr lang="en-US" sz="3200" dirty="0"/>
              <a:t>Hieronymus Bosch, </a:t>
            </a:r>
            <a:r>
              <a:rPr lang="en-US" sz="3200" i="1" dirty="0"/>
              <a:t>The Garden of Earthy Delights</a:t>
            </a:r>
            <a:r>
              <a:rPr lang="en-US" sz="3200" dirty="0"/>
              <a:t>, 1500</a:t>
            </a:r>
          </a:p>
        </p:txBody>
      </p:sp>
      <p:pic>
        <p:nvPicPr>
          <p:cNvPr id="1026" name="Picture 2" descr="https://upload.wikimedia.org/wikipedia/commons/a/ae/El_jard%C3%ADn_de_las_Delicias,_de_El_Bo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2590800" cy="6324600"/>
          </a:xfrm>
        </p:spPr>
        <p:txBody>
          <a:bodyPr/>
          <a:lstStyle/>
          <a:p>
            <a:r>
              <a:rPr lang="en-US" sz="3600"/>
              <a:t>Hieronymus</a:t>
            </a:r>
            <a:br>
              <a:rPr lang="en-US" sz="3600"/>
            </a:br>
            <a:r>
              <a:rPr lang="en-US" sz="3600"/>
              <a:t>Bosch</a:t>
            </a:r>
            <a:br>
              <a:rPr lang="en-US" sz="3600"/>
            </a:br>
            <a:br>
              <a:rPr lang="en-US" sz="3600"/>
            </a:br>
            <a:r>
              <a:rPr lang="en-US" sz="3600" i="1"/>
              <a:t>The Garden of Earthy Delights</a:t>
            </a:r>
            <a:br>
              <a:rPr lang="en-US" sz="3600"/>
            </a:br>
            <a:r>
              <a:rPr lang="en-US" sz="3600"/>
              <a:t>(details)</a:t>
            </a:r>
            <a:br>
              <a:rPr lang="en-US" sz="3600"/>
            </a:br>
            <a:br>
              <a:rPr lang="en-US" sz="3600"/>
            </a:br>
            <a:r>
              <a:rPr lang="en-US" sz="3600"/>
              <a:t>1500</a:t>
            </a:r>
          </a:p>
        </p:txBody>
      </p:sp>
      <p:pic>
        <p:nvPicPr>
          <p:cNvPr id="189445" name="Picture 5" descr="Bosch-Garden of Earthly Delight-1500-details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3609975" y="152400"/>
            <a:ext cx="4924425" cy="65532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2590800" cy="6324600"/>
          </a:xfrm>
        </p:spPr>
        <p:txBody>
          <a:bodyPr/>
          <a:lstStyle/>
          <a:p>
            <a:r>
              <a:rPr lang="en-US" sz="3600"/>
              <a:t>Hieronymus</a:t>
            </a:r>
            <a:br>
              <a:rPr lang="en-US" sz="3600"/>
            </a:br>
            <a:r>
              <a:rPr lang="en-US" sz="3600"/>
              <a:t>Bosch</a:t>
            </a:r>
            <a:br>
              <a:rPr lang="en-US" sz="3600"/>
            </a:br>
            <a:br>
              <a:rPr lang="en-US" sz="3600"/>
            </a:br>
            <a:r>
              <a:rPr lang="en-US" sz="3600" i="1"/>
              <a:t>The Garden of Earthy Delights</a:t>
            </a:r>
            <a:br>
              <a:rPr lang="en-US" sz="3600"/>
            </a:br>
            <a:r>
              <a:rPr lang="en-US" sz="3600"/>
              <a:t>(details)</a:t>
            </a:r>
            <a:br>
              <a:rPr lang="en-US" sz="3600"/>
            </a:br>
            <a:br>
              <a:rPr lang="en-US" sz="3600"/>
            </a:br>
            <a:r>
              <a:rPr lang="en-US" sz="3600"/>
              <a:t>1500</a:t>
            </a:r>
          </a:p>
        </p:txBody>
      </p:sp>
      <p:pic>
        <p:nvPicPr>
          <p:cNvPr id="301060" name="Picture 4" descr="http://www.hieronymus-bosch.org/Triptych-of-Garden-of-Earthly-Delights-(right-wing)-(detail-1)-c.-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6" y="0"/>
            <a:ext cx="528637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92163"/>
          </a:xfrm>
        </p:spPr>
        <p:txBody>
          <a:bodyPr/>
          <a:lstStyle/>
          <a:p>
            <a:r>
              <a:rPr lang="en-US" dirty="0"/>
              <a:t>Holbein’s, </a:t>
            </a:r>
            <a:r>
              <a:rPr lang="en-US" i="1" dirty="0"/>
              <a:t>The Ambassadors</a:t>
            </a:r>
            <a:r>
              <a:rPr lang="en-US" dirty="0"/>
              <a:t>, 1533</a:t>
            </a:r>
          </a:p>
        </p:txBody>
      </p:sp>
      <p:pic>
        <p:nvPicPr>
          <p:cNvPr id="179207" name="Picture 7" descr="Holbein - Ambassadors HOH006 ... Image Load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1600200" y="990600"/>
            <a:ext cx="5462588" cy="5372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4624388" y="5067300"/>
            <a:ext cx="2743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356475" y="4743450"/>
            <a:ext cx="1414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Skull</a:t>
            </a:r>
          </a:p>
        </p:txBody>
      </p:sp>
      <p:sp>
        <p:nvSpPr>
          <p:cNvPr id="179210" name="Oval 10"/>
          <p:cNvSpPr>
            <a:spLocks noChangeArrowheads="1"/>
          </p:cNvSpPr>
          <p:nvPr/>
        </p:nvSpPr>
        <p:spPr bwMode="auto">
          <a:xfrm>
            <a:off x="3733800" y="3619500"/>
            <a:ext cx="2438400" cy="1371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 animBg="1"/>
      <p:bldP spid="179209" grpId="0"/>
      <p:bldP spid="1792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438"/>
            <a:ext cx="8686800" cy="792162"/>
          </a:xfrm>
        </p:spPr>
        <p:txBody>
          <a:bodyPr/>
          <a:lstStyle/>
          <a:p>
            <a:r>
              <a:rPr lang="en-US"/>
              <a:t>Multiple Perspectives</a:t>
            </a:r>
          </a:p>
        </p:txBody>
      </p:sp>
      <p:pic>
        <p:nvPicPr>
          <p:cNvPr id="1812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19200"/>
            <a:ext cx="8458200" cy="5205413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533400"/>
            <a:ext cx="3581400" cy="5943600"/>
          </a:xfrm>
        </p:spPr>
        <p:txBody>
          <a:bodyPr/>
          <a:lstStyle/>
          <a:p>
            <a:r>
              <a:rPr lang="en-US" dirty="0" err="1"/>
              <a:t>Dürer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St. Jerome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engraving, 1514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dl.ket.org/webmuseum/wm/paint/auth/durer/engravings/st-je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52" y="228601"/>
            <a:ext cx="5138124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lideplayer.com/4422296/14/images/2/As+these+ideas+spread%2C+this+Northern+Renaissance+developed+its+own+characteris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92163"/>
          </a:xfrm>
        </p:spPr>
        <p:txBody>
          <a:bodyPr/>
          <a:lstStyle/>
          <a:p>
            <a:r>
              <a:rPr lang="en-US"/>
              <a:t>Renaissance Art in Northern Europe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334000"/>
          </a:xfrm>
        </p:spPr>
        <p:txBody>
          <a:bodyPr/>
          <a:lstStyle/>
          <a:p>
            <a:r>
              <a:rPr lang="en-US" sz="2600"/>
              <a:t>Should not be considered an appendage to Italian art.</a:t>
            </a:r>
          </a:p>
          <a:p>
            <a:r>
              <a:rPr lang="en-US" sz="2600"/>
              <a:t>But, Italian influence was strong.</a:t>
            </a:r>
          </a:p>
          <a:p>
            <a:pPr lvl="1"/>
            <a:r>
              <a:rPr lang="en-US" sz="2300"/>
              <a:t>Painting in OIL, developed in Flanders, was widely adopted in Italy</a:t>
            </a:r>
            <a:r>
              <a:rPr lang="en-US" sz="2100"/>
              <a:t>.</a:t>
            </a:r>
          </a:p>
          <a:p>
            <a:r>
              <a:rPr lang="en-US" sz="2600"/>
              <a:t>The differences between the two cultures:</a:t>
            </a:r>
          </a:p>
          <a:p>
            <a:pPr lvl="1"/>
            <a:r>
              <a:rPr lang="en-US" sz="2300" u="sng"/>
              <a:t>Italy</a:t>
            </a:r>
            <a:r>
              <a:rPr lang="en-US" sz="2300"/>
              <a:t> </a:t>
            </a:r>
            <a:r>
              <a:rPr lang="en-US" sz="2300">
                <a:sym typeface="Wingdings" pitchFamily="2" charset="2"/>
              </a:rPr>
              <a:t> change was inspired by humanism with its emphasis on the revival of the values of classical antiquity.</a:t>
            </a:r>
          </a:p>
          <a:p>
            <a:pPr lvl="1"/>
            <a:r>
              <a:rPr lang="en-US" sz="2300" u="sng">
                <a:sym typeface="Wingdings" pitchFamily="2" charset="2"/>
              </a:rPr>
              <a:t>No. Europe</a:t>
            </a:r>
            <a:r>
              <a:rPr lang="en-US" sz="2300">
                <a:sym typeface="Wingdings" pitchFamily="2" charset="2"/>
              </a:rPr>
              <a:t>  change was driven by religious reform, the return to Christian values, and the revolt against the authority of the Church.</a:t>
            </a:r>
          </a:p>
          <a:p>
            <a:r>
              <a:rPr lang="en-US" sz="2600"/>
              <a:t>More princes &amp; kings were patrons of artists.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Characteristics of Northern Renaissance Art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914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The continuation of late medieval attention to details.</a:t>
            </a:r>
          </a:p>
          <a:p>
            <a:pPr eaLnBrk="1" hangingPunct="1"/>
            <a:r>
              <a:rPr lang="en-US" altLang="en-US" dirty="0"/>
              <a:t>Tendency toward realism &amp; naturalism [less emphasis on the “classical ideal”].</a:t>
            </a:r>
          </a:p>
          <a:p>
            <a:pPr eaLnBrk="1" hangingPunct="1"/>
            <a:r>
              <a:rPr lang="en-US" altLang="en-US" dirty="0"/>
              <a:t>Intensely religious scenes &amp; messages</a:t>
            </a:r>
          </a:p>
          <a:p>
            <a:pPr eaLnBrk="1" hangingPunct="1"/>
            <a:r>
              <a:rPr lang="en-US" altLang="en-US" dirty="0"/>
              <a:t>Interest in landscapes.</a:t>
            </a:r>
          </a:p>
          <a:p>
            <a:pPr eaLnBrk="1" hangingPunct="1"/>
            <a:r>
              <a:rPr lang="en-US" altLang="en-US" dirty="0"/>
              <a:t>More emphasis on middle-class and peasant life.</a:t>
            </a:r>
          </a:p>
          <a:p>
            <a:pPr eaLnBrk="1" hangingPunct="1"/>
            <a:r>
              <a:rPr lang="en-US" altLang="en-US" dirty="0"/>
              <a:t>Details of domestic interiors.</a:t>
            </a:r>
          </a:p>
          <a:p>
            <a:pPr eaLnBrk="1" hangingPunct="1"/>
            <a:r>
              <a:rPr lang="en-US" altLang="en-US" dirty="0"/>
              <a:t>Great skill in portraiture.</a:t>
            </a:r>
          </a:p>
        </p:txBody>
      </p:sp>
    </p:spTree>
    <p:extLst>
      <p:ext uri="{BB962C8B-B14F-4D97-AF65-F5344CB8AC3E}">
        <p14:creationId xmlns:p14="http://schemas.microsoft.com/office/powerpoint/2010/main" val="6080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 descr="Dotted diamond"/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7086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B22A00"/>
                  </a:solidFill>
                  <a:round/>
                  <a:headEnd/>
                  <a:tailEnd/>
                </a:ln>
                <a:pattFill prst="dotDmnd">
                  <a:fgClr>
                    <a:srgbClr val="B22A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B22A00">
                      <a:alpha val="50000"/>
                    </a:srgbClr>
                  </a:outerShdw>
                </a:effectLst>
                <a:latin typeface="BlackChancery"/>
              </a:rPr>
              <a:t>The Most</a:t>
            </a:r>
          </a:p>
          <a:p>
            <a:pPr algn="ctr"/>
            <a:r>
              <a:rPr lang="en-US" sz="3600" kern="10" dirty="0">
                <a:ln w="19050">
                  <a:solidFill>
                    <a:srgbClr val="B22A00"/>
                  </a:solidFill>
                  <a:round/>
                  <a:headEnd/>
                  <a:tailEnd/>
                </a:ln>
                <a:pattFill prst="dotDmnd">
                  <a:fgClr>
                    <a:srgbClr val="B22A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B22A00">
                      <a:alpha val="50000"/>
                    </a:srgbClr>
                  </a:outerShdw>
                </a:effectLst>
                <a:latin typeface="BlackChancery"/>
              </a:rPr>
              <a:t>Exemplary</a:t>
            </a:r>
          </a:p>
          <a:p>
            <a:pPr algn="ctr"/>
            <a:r>
              <a:rPr lang="en-US" sz="3600" kern="10" dirty="0">
                <a:ln w="19050">
                  <a:solidFill>
                    <a:srgbClr val="B22A00"/>
                  </a:solidFill>
                  <a:round/>
                  <a:headEnd/>
                  <a:tailEnd/>
                </a:ln>
                <a:pattFill prst="dotDmnd">
                  <a:fgClr>
                    <a:srgbClr val="B22A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B22A00">
                      <a:alpha val="50000"/>
                    </a:srgbClr>
                  </a:outerShdw>
                </a:effectLst>
                <a:latin typeface="BlackChancery"/>
              </a:rPr>
              <a:t>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92163"/>
          </a:xfrm>
        </p:spPr>
        <p:txBody>
          <a:bodyPr/>
          <a:lstStyle/>
          <a:p>
            <a:r>
              <a:rPr lang="en-US" sz="3600" dirty="0"/>
              <a:t> Pieter Bruegel’s, </a:t>
            </a:r>
            <a:r>
              <a:rPr lang="en-US" sz="3600" i="1" dirty="0"/>
              <a:t>The Battle between Carnival and Lent</a:t>
            </a:r>
            <a:r>
              <a:rPr lang="en-US" sz="3600" dirty="0"/>
              <a:t>, 1559</a:t>
            </a:r>
          </a:p>
        </p:txBody>
      </p:sp>
      <p:pic>
        <p:nvPicPr>
          <p:cNvPr id="1026" name="Picture 2" descr="https://upload.wikimedia.org/wikipedia/commons/c/cf/Pieter_Brueghel_the_Younger%2C_The_Battle_Between_Carnival_and_Lent._Oil_on_oak_panel._Sothey%2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7707"/>
            <a:ext cx="7924800" cy="55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92163"/>
          </a:xfrm>
        </p:spPr>
        <p:txBody>
          <a:bodyPr/>
          <a:lstStyle/>
          <a:p>
            <a:r>
              <a:rPr lang="en-US" sz="3600" dirty="0"/>
              <a:t> Pieter Bruegel’s, </a:t>
            </a:r>
            <a:r>
              <a:rPr lang="en-US" sz="3600" i="1" dirty="0"/>
              <a:t>The Battle between Carnival and Lent</a:t>
            </a:r>
            <a:r>
              <a:rPr lang="en-US" sz="3600" dirty="0"/>
              <a:t>, 1559 –detail</a:t>
            </a:r>
          </a:p>
        </p:txBody>
      </p:sp>
      <p:pic>
        <p:nvPicPr>
          <p:cNvPr id="4098" name="Picture 2" descr="https://upload.wikimedia.org/wikipedia/commons/0/04/Pieter_Bruegel_the_Elder-_The_Fight_between_Carnival_and_Lent_detail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9"/>
            <a:ext cx="9043618" cy="42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7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92163"/>
          </a:xfrm>
        </p:spPr>
        <p:txBody>
          <a:bodyPr/>
          <a:lstStyle/>
          <a:p>
            <a:r>
              <a:rPr lang="en-US" sz="3600" dirty="0"/>
              <a:t> Pieter Bruegel’s, </a:t>
            </a:r>
            <a:r>
              <a:rPr lang="en-US" sz="3600" i="1" dirty="0"/>
              <a:t>The Battle between Carnival and Lent</a:t>
            </a:r>
            <a:r>
              <a:rPr lang="en-US" sz="3600" dirty="0"/>
              <a:t>, 1559 –detail</a:t>
            </a:r>
          </a:p>
        </p:txBody>
      </p:sp>
      <p:pic>
        <p:nvPicPr>
          <p:cNvPr id="5122" name="Picture 2" descr="https://upload.wikimedia.org/wikipedia/commons/1/13/Pieter_Bruegel_the_Elder_-_The_Fight_between_Carnival_and_Lent_%28detail%29_-_WGA3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205870"/>
            <a:ext cx="6432595" cy="53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3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 descr="Dotted diamond"/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4648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B22A00"/>
                  </a:solidFill>
                  <a:round/>
                  <a:headEnd/>
                  <a:tailEnd/>
                </a:ln>
                <a:pattFill prst="dotDmnd">
                  <a:fgClr>
                    <a:srgbClr val="B22A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B22A00">
                      <a:alpha val="50000"/>
                    </a:srgbClr>
                  </a:outerShdw>
                </a:effectLst>
                <a:latin typeface="BlackChancery"/>
              </a:rPr>
              <a:t>Honorable </a:t>
            </a:r>
          </a:p>
          <a:p>
            <a:pPr algn="ctr"/>
            <a:r>
              <a:rPr lang="en-US" sz="3600" kern="10" dirty="0">
                <a:ln w="19050">
                  <a:solidFill>
                    <a:srgbClr val="B22A00"/>
                  </a:solidFill>
                  <a:round/>
                  <a:headEnd/>
                  <a:tailEnd/>
                </a:ln>
                <a:pattFill prst="dotDmnd">
                  <a:fgClr>
                    <a:srgbClr val="B22A00"/>
                  </a:fgClr>
                  <a:bgClr>
                    <a:schemeClr val="tx2"/>
                  </a:bgClr>
                </a:pattFill>
                <a:effectLst>
                  <a:outerShdw dist="35921" dir="2700000" algn="ctr" rotWithShape="0">
                    <a:srgbClr val="B22A00">
                      <a:alpha val="50000"/>
                    </a:srgbClr>
                  </a:outerShdw>
                </a:effectLst>
                <a:latin typeface="BlackChancery"/>
              </a:rPr>
              <a:t>Mention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lackChancery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260</Words>
  <Application>Microsoft Office PowerPoint</Application>
  <PresentationFormat>On-screen Show (4:3)</PresentationFormat>
  <Paragraphs>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Comic Sans MS</vt:lpstr>
      <vt:lpstr>BlackChancery</vt:lpstr>
      <vt:lpstr>Arial</vt:lpstr>
      <vt:lpstr>Griffin</vt:lpstr>
      <vt:lpstr>Wingdings</vt:lpstr>
      <vt:lpstr>GriffinOne</vt:lpstr>
      <vt:lpstr>CommonBullets</vt:lpstr>
      <vt:lpstr>Calibri</vt:lpstr>
      <vt:lpstr>Default Design</vt:lpstr>
      <vt:lpstr>PowerPoint Presentation</vt:lpstr>
      <vt:lpstr>PowerPoint Presentation</vt:lpstr>
      <vt:lpstr>Renaissance Art in Northern Europe</vt:lpstr>
      <vt:lpstr>Characteristics of Northern Renaissance Art</vt:lpstr>
      <vt:lpstr>PowerPoint Presentation</vt:lpstr>
      <vt:lpstr> Pieter Bruegel’s, The Battle between Carnival and Lent, 1559</vt:lpstr>
      <vt:lpstr> Pieter Bruegel’s, The Battle between Carnival and Lent, 1559 –detail</vt:lpstr>
      <vt:lpstr> Pieter Bruegel’s, The Battle between Carnival and Lent, 1559 –detail</vt:lpstr>
      <vt:lpstr>PowerPoint Presentation</vt:lpstr>
      <vt:lpstr>PowerPoint Presentation</vt:lpstr>
      <vt:lpstr>Jan van Eyck - Giovanni Arnolfini &amp; His Wife  (details)</vt:lpstr>
      <vt:lpstr>Albrecht Dürer   Four Horsemen of the Apocalypse  woodcut, 1498</vt:lpstr>
      <vt:lpstr>Hieronymus Bosch, The Garden of Earthy Delights, 1500</vt:lpstr>
      <vt:lpstr>Hieronymus Bosch  The Garden of Earthy Delights (details)  1500</vt:lpstr>
      <vt:lpstr>Hieronymus Bosch  The Garden of Earthy Delights (details)  1500</vt:lpstr>
      <vt:lpstr>Holbein’s, The Ambassadors, 1533</vt:lpstr>
      <vt:lpstr>Multiple Perspectives</vt:lpstr>
      <vt:lpstr>Dürer   St. Jerome  engraving, 1514</vt:lpstr>
    </vt:vector>
  </TitlesOfParts>
  <Company>Horace Greeley 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Renaissance Art</dc:title>
  <dc:creator>Susan M. Pojer</dc:creator>
  <cp:lastModifiedBy>Braun Christine</cp:lastModifiedBy>
  <cp:revision>88</cp:revision>
  <cp:lastPrinted>1601-01-01T00:00:00Z</cp:lastPrinted>
  <dcterms:created xsi:type="dcterms:W3CDTF">2003-09-06T21:46:14Z</dcterms:created>
  <dcterms:modified xsi:type="dcterms:W3CDTF">2019-08-26T15:01:11Z</dcterms:modified>
</cp:coreProperties>
</file>