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49" r:id="rId2"/>
  </p:sldMasterIdLst>
  <p:sldIdLst>
    <p:sldId id="256" r:id="rId3"/>
    <p:sldId id="258" r:id="rId4"/>
    <p:sldId id="257" r:id="rId5"/>
    <p:sldId id="276" r:id="rId6"/>
    <p:sldId id="260" r:id="rId7"/>
    <p:sldId id="275" r:id="rId8"/>
    <p:sldId id="259" r:id="rId9"/>
    <p:sldId id="274" r:id="rId10"/>
    <p:sldId id="263" r:id="rId11"/>
    <p:sldId id="291" r:id="rId12"/>
    <p:sldId id="262" r:id="rId13"/>
    <p:sldId id="296" r:id="rId14"/>
    <p:sldId id="264" r:id="rId15"/>
    <p:sldId id="265" r:id="rId16"/>
    <p:sldId id="266" r:id="rId17"/>
    <p:sldId id="267" r:id="rId18"/>
    <p:sldId id="268" r:id="rId19"/>
    <p:sldId id="269" r:id="rId20"/>
    <p:sldId id="293" r:id="rId21"/>
    <p:sldId id="270" r:id="rId22"/>
    <p:sldId id="271" r:id="rId23"/>
    <p:sldId id="292" r:id="rId24"/>
    <p:sldId id="272" r:id="rId25"/>
    <p:sldId id="273" r:id="rId26"/>
    <p:sldId id="277" r:id="rId27"/>
    <p:sldId id="278" r:id="rId28"/>
    <p:sldId id="279" r:id="rId29"/>
    <p:sldId id="294" r:id="rId30"/>
    <p:sldId id="295" r:id="rId31"/>
    <p:sldId id="280" r:id="rId32"/>
    <p:sldId id="297" r:id="rId33"/>
    <p:sldId id="282" r:id="rId34"/>
    <p:sldId id="281" r:id="rId35"/>
    <p:sldId id="299" r:id="rId36"/>
    <p:sldId id="283" r:id="rId37"/>
    <p:sldId id="284" r:id="rId38"/>
    <p:sldId id="285" r:id="rId39"/>
    <p:sldId id="286" r:id="rId40"/>
  </p:sldIdLst>
  <p:sldSz cx="9144000" cy="6858000" type="screen4x3"/>
  <p:notesSz cx="6858000" cy="9144000"/>
  <p:embeddedFontLst>
    <p:embeddedFont>
      <p:font typeface="Adorable" panose="020B0604020202020204" pitchFamily="66" charset="0"/>
      <p:regular r:id="rId41"/>
    </p:embeddedFont>
    <p:embeddedFont>
      <p:font typeface="BlackChancery" panose="020B0604020202020204" pitchFamily="2" charset="0"/>
      <p:regular r:id="rId42"/>
    </p:embeddedFont>
    <p:embeddedFont>
      <p:font typeface="Comic Sans MS" panose="030F0702030302020204" pitchFamily="66" charset="0"/>
      <p:regular r:id="rId43"/>
      <p:bold r:id="rId44"/>
      <p:italic r:id="rId45"/>
      <p:boldItalic r:id="rId46"/>
    </p:embeddedFont>
    <p:embeddedFont>
      <p:font typeface="CommonBullets" panose="05000000000000000000" pitchFamily="34" charset="2"/>
      <p:regular r:id="rId47"/>
    </p:embeddedFont>
    <p:embeddedFont>
      <p:font typeface="GriffinOne" panose="020B0604020202020204" pitchFamily="2" charset="0"/>
      <p:regular r:id="rId48"/>
    </p:embeddedFont>
    <p:embeddedFont>
      <p:font typeface="PressWriter Symbols" panose="05000000000000000000" pitchFamily="2" charset="2"/>
      <p:regular r:id="rId4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8400"/>
    <a:srgbClr val="FF3300"/>
    <a:srgbClr val="993300"/>
    <a:srgbClr val="CC6600"/>
    <a:srgbClr val="FFFF00"/>
    <a:srgbClr val="D6009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5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4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DECFC-17E4-4390-B8C3-B59BBAA2CA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B7B9B4-15B2-4D9A-86FC-FA939BB80C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1086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BFCB5-51AB-4DF7-B710-AF2907744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496637-1191-4B5B-8B53-B50CB1381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2171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C5D68C-59DB-4709-B4E3-5FDE18BBF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612D5F-E543-4B52-AAAA-341D0108C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6324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1115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7D512-F176-4434-87FC-0A13D249A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F969B-DE00-4863-B75A-252C57CFE14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11480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28935-214D-4B63-84EE-93BF57595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11480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5814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FF467-CFB0-406A-81D8-355CE1797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E6F491-CDC8-4070-A01C-F7A6C1247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71769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325A8-AA78-40B2-8FDE-1E9B514A5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9FB5E-E740-46EC-B2B5-072A8C882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376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C11AD-C31A-4971-AE58-B958B1AD3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958FC-3489-4082-A893-60F87DEDD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1655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27862-1A9B-4BF4-9CC8-F7302A227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6F2E2-10C1-410A-BB95-254E62931B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EE498E-1735-4ED3-9411-3740E303F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1534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C8E03-EA6C-4656-ADF8-80FBD88AA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A1479-6274-4471-8243-EB0BC6B11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1A176D-1BE5-4FE3-8149-4726D0608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7D0B2C-3E2B-4C47-BEB2-53AE6EAF67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77F155-B293-4B0D-9142-72D2C5B140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4324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2EDF-334F-4286-A8DA-E39323C00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11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9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06B45-7930-45E3-99CA-EFC427784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B54A8-E30B-4DD8-8B41-0240C7F05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433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A608F-3934-4E1E-9DD2-F76C7125E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3CCD6-90AC-474D-BFB9-71E201AE4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853FF7-AEF4-481F-9BAA-7EE67F83F3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4545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00024-68F9-4F52-AEB0-C4DD40A2E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F39EAD-57A6-44A6-B56F-255CD3AB4F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B227B-3DF3-472A-8225-437BE3B6F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75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AE4D8-F795-4469-8D8C-9422730E2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923E0D-AFC7-4276-9F16-20F4F1778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7935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B33EAC-6BDE-4FC8-8296-3A9914681D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58A58-68B5-4563-84BC-996DED3BD2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342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9431D-8848-4A04-959E-05FFABFA0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6BAB6-BBE4-4E69-BD21-B0DBC0D51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39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53508-CA07-411F-B326-8CD76C69F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EEE54-0EC2-496C-BDC4-7623792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11480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097D41-298B-41EA-A3F4-139DE52DB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11480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7041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564C3-0B49-4FD9-B245-0D29D98BF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0E425-502E-4E59-A4E0-8D944CF17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4EE51-3480-4273-8ABC-5692A0E2C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AC05C2-0006-4D88-8A7C-0F1482FFCC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3011C7-42E6-49BE-9976-E628C3026B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123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86912-C014-4B17-B011-7BFC0231E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780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06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6BFAB-279A-40F4-9AE2-E5CDA2DAD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DEFE0-00D0-41CC-A22F-B236289BD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99060-2953-46AF-BD11-FD4A582ED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393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F7150-7068-4C39-858F-E4A38A979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565069-031C-40FF-B631-AE9EBADC8E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6799E-0524-4F7E-8662-8D3D9052D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4998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7" name="Group 43">
            <a:extLst>
              <a:ext uri="{FF2B5EF4-FFF2-40B4-BE49-F238E27FC236}">
                <a16:creationId xmlns:a16="http://schemas.microsoft.com/office/drawing/2014/main" id="{0AE4BAA4-0777-4C0D-A6B0-30EBF84EFCC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68" name="Group 44">
              <a:extLst>
                <a:ext uri="{FF2B5EF4-FFF2-40B4-BE49-F238E27FC236}">
                  <a16:creationId xmlns:a16="http://schemas.microsoft.com/office/drawing/2014/main" id="{1BA5C711-25D3-43C7-B002-DBE42B21C39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2948" cy="4320"/>
              <a:chOff x="0" y="0"/>
              <a:chExt cx="2948" cy="4320"/>
            </a:xfrm>
          </p:grpSpPr>
          <p:grpSp>
            <p:nvGrpSpPr>
              <p:cNvPr id="1069" name="Group 45">
                <a:extLst>
                  <a:ext uri="{FF2B5EF4-FFF2-40B4-BE49-F238E27FC236}">
                    <a16:creationId xmlns:a16="http://schemas.microsoft.com/office/drawing/2014/main" id="{2F3DD3CD-74DB-4764-8313-C04B528D2454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1508" cy="4320"/>
                <a:chOff x="0" y="0"/>
                <a:chExt cx="1508" cy="4320"/>
              </a:xfrm>
            </p:grpSpPr>
            <p:pic>
              <p:nvPicPr>
                <p:cNvPr id="1070" name="Picture 46" descr="TANANDWHITECRACKEDEDGE">
                  <a:extLst>
                    <a:ext uri="{FF2B5EF4-FFF2-40B4-BE49-F238E27FC236}">
                      <a16:creationId xmlns:a16="http://schemas.microsoft.com/office/drawing/2014/main" id="{C6C94A15-41AC-4B5C-9914-C8ACF32A062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508" cy="15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1" name="Picture 47" descr="TANANDWHITECRACKEDEDGE">
                  <a:extLst>
                    <a:ext uri="{FF2B5EF4-FFF2-40B4-BE49-F238E27FC236}">
                      <a16:creationId xmlns:a16="http://schemas.microsoft.com/office/drawing/2014/main" id="{AEADC590-DFA0-4B39-BDBF-CFFF8E7A903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2832"/>
                  <a:ext cx="1508" cy="14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2" name="Picture 48" descr="TANANDWHITECRACKEDEDGE">
                  <a:extLst>
                    <a:ext uri="{FF2B5EF4-FFF2-40B4-BE49-F238E27FC236}">
                      <a16:creationId xmlns:a16="http://schemas.microsoft.com/office/drawing/2014/main" id="{569630DA-1365-4948-AB61-8B16F8E654FF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392"/>
                  <a:ext cx="1508" cy="14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73" name="Group 49">
                <a:extLst>
                  <a:ext uri="{FF2B5EF4-FFF2-40B4-BE49-F238E27FC236}">
                    <a16:creationId xmlns:a16="http://schemas.microsoft.com/office/drawing/2014/main" id="{4D3E22F4-8EAD-4714-B9DE-018532BE426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440" y="0"/>
                <a:ext cx="1508" cy="4320"/>
                <a:chOff x="0" y="0"/>
                <a:chExt cx="1508" cy="4320"/>
              </a:xfrm>
            </p:grpSpPr>
            <p:pic>
              <p:nvPicPr>
                <p:cNvPr id="1074" name="Picture 50" descr="TANANDWHITECRACKEDEDGE">
                  <a:extLst>
                    <a:ext uri="{FF2B5EF4-FFF2-40B4-BE49-F238E27FC236}">
                      <a16:creationId xmlns:a16="http://schemas.microsoft.com/office/drawing/2014/main" id="{97CD3F89-1689-4830-B1E0-84A3E9BE2F8A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508" cy="15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5" name="Picture 51" descr="TANANDWHITECRACKEDEDGE">
                  <a:extLst>
                    <a:ext uri="{FF2B5EF4-FFF2-40B4-BE49-F238E27FC236}">
                      <a16:creationId xmlns:a16="http://schemas.microsoft.com/office/drawing/2014/main" id="{D77A5166-99F8-458F-BDB6-E2CFFABDA747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2832"/>
                  <a:ext cx="1508" cy="14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6" name="Picture 52" descr="TANANDWHITECRACKEDEDGE">
                  <a:extLst>
                    <a:ext uri="{FF2B5EF4-FFF2-40B4-BE49-F238E27FC236}">
                      <a16:creationId xmlns:a16="http://schemas.microsoft.com/office/drawing/2014/main" id="{8A8EF2B5-3F6A-4284-87B0-A4853C44D9C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392"/>
                  <a:ext cx="1508" cy="14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077" name="Group 53">
              <a:extLst>
                <a:ext uri="{FF2B5EF4-FFF2-40B4-BE49-F238E27FC236}">
                  <a16:creationId xmlns:a16="http://schemas.microsoft.com/office/drawing/2014/main" id="{2825B6A2-D1B9-4701-8506-308D58AB236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812" y="0"/>
              <a:ext cx="2948" cy="4320"/>
              <a:chOff x="0" y="0"/>
              <a:chExt cx="2948" cy="4320"/>
            </a:xfrm>
          </p:grpSpPr>
          <p:grpSp>
            <p:nvGrpSpPr>
              <p:cNvPr id="1078" name="Group 54">
                <a:extLst>
                  <a:ext uri="{FF2B5EF4-FFF2-40B4-BE49-F238E27FC236}">
                    <a16:creationId xmlns:a16="http://schemas.microsoft.com/office/drawing/2014/main" id="{D882E322-A185-48CF-8D08-E80FB2ADDB2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1508" cy="4320"/>
                <a:chOff x="0" y="0"/>
                <a:chExt cx="1508" cy="4320"/>
              </a:xfrm>
            </p:grpSpPr>
            <p:pic>
              <p:nvPicPr>
                <p:cNvPr id="1079" name="Picture 55" descr="TANANDWHITECRACKEDEDGE">
                  <a:extLst>
                    <a:ext uri="{FF2B5EF4-FFF2-40B4-BE49-F238E27FC236}">
                      <a16:creationId xmlns:a16="http://schemas.microsoft.com/office/drawing/2014/main" id="{74F96551-3CE4-4AFF-90E5-A3EA67E5CC0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508" cy="15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80" name="Picture 56" descr="TANANDWHITECRACKEDEDGE">
                  <a:extLst>
                    <a:ext uri="{FF2B5EF4-FFF2-40B4-BE49-F238E27FC236}">
                      <a16:creationId xmlns:a16="http://schemas.microsoft.com/office/drawing/2014/main" id="{0AFCE788-20A0-4432-B2EC-A2BB7AC9AA8C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2832"/>
                  <a:ext cx="1508" cy="14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81" name="Picture 57" descr="TANANDWHITECRACKEDEDGE">
                  <a:extLst>
                    <a:ext uri="{FF2B5EF4-FFF2-40B4-BE49-F238E27FC236}">
                      <a16:creationId xmlns:a16="http://schemas.microsoft.com/office/drawing/2014/main" id="{C1A887EB-26F5-433F-8D41-F5C5AFD2F57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392"/>
                  <a:ext cx="1508" cy="14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82" name="Group 58">
                <a:extLst>
                  <a:ext uri="{FF2B5EF4-FFF2-40B4-BE49-F238E27FC236}">
                    <a16:creationId xmlns:a16="http://schemas.microsoft.com/office/drawing/2014/main" id="{1ED3C5BF-D471-4AC3-9B20-338D30ED088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440" y="0"/>
                <a:ext cx="1508" cy="4320"/>
                <a:chOff x="0" y="0"/>
                <a:chExt cx="1508" cy="4320"/>
              </a:xfrm>
            </p:grpSpPr>
            <p:pic>
              <p:nvPicPr>
                <p:cNvPr id="1083" name="Picture 59" descr="TANANDWHITECRACKEDEDGE">
                  <a:extLst>
                    <a:ext uri="{FF2B5EF4-FFF2-40B4-BE49-F238E27FC236}">
                      <a16:creationId xmlns:a16="http://schemas.microsoft.com/office/drawing/2014/main" id="{C4703BC5-E619-4444-BEFA-C9390A79DDF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508" cy="15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84" name="Picture 60" descr="TANANDWHITECRACKEDEDGE">
                  <a:extLst>
                    <a:ext uri="{FF2B5EF4-FFF2-40B4-BE49-F238E27FC236}">
                      <a16:creationId xmlns:a16="http://schemas.microsoft.com/office/drawing/2014/main" id="{407009F1-A74F-4F73-9CA0-F9F37607CD7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2832"/>
                  <a:ext cx="1508" cy="14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85" name="Picture 61" descr="TANANDWHITECRACKEDEDGE">
                  <a:extLst>
                    <a:ext uri="{FF2B5EF4-FFF2-40B4-BE49-F238E27FC236}">
                      <a16:creationId xmlns:a16="http://schemas.microsoft.com/office/drawing/2014/main" id="{A047C6FF-B29F-4EB5-B3F1-A65F0F21521A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392"/>
                  <a:ext cx="1508" cy="14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1026" name="Rectangle 2">
            <a:extLst>
              <a:ext uri="{FF2B5EF4-FFF2-40B4-BE49-F238E27FC236}">
                <a16:creationId xmlns:a16="http://schemas.microsoft.com/office/drawing/2014/main" id="{A343062A-DACB-4CB6-BC39-86BF531E97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86800" cy="762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A250BB6-CDC5-40FA-BEA9-5E602214DA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382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800" b="1" kern="1200">
          <a:solidFill>
            <a:srgbClr val="9966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 b="1">
          <a:solidFill>
            <a:srgbClr val="996633"/>
          </a:solidFill>
          <a:latin typeface="Adorable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800" b="1">
          <a:solidFill>
            <a:srgbClr val="996633"/>
          </a:solidFill>
          <a:latin typeface="Adorable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800" b="1">
          <a:solidFill>
            <a:srgbClr val="996633"/>
          </a:solidFill>
          <a:latin typeface="Adorable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800" b="1">
          <a:solidFill>
            <a:srgbClr val="996633"/>
          </a:solidFill>
          <a:latin typeface="Adorable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996633"/>
          </a:solidFill>
          <a:latin typeface="Adorable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996633"/>
          </a:solidFill>
          <a:latin typeface="Adorable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996633"/>
          </a:solidFill>
          <a:latin typeface="Adorable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996633"/>
          </a:solidFill>
          <a:latin typeface="Adorable" pitchFamily="66" charset="0"/>
        </a:defRPr>
      </a:lvl9pPr>
    </p:titleStyle>
    <p:bodyStyle>
      <a:lvl1pPr marL="396875" indent="-396875" algn="l" rtl="0" fontAlgn="base">
        <a:spcBef>
          <a:spcPct val="20000"/>
        </a:spcBef>
        <a:spcAft>
          <a:spcPct val="0"/>
        </a:spcAft>
        <a:buClr>
          <a:srgbClr val="CC0000"/>
        </a:buClr>
        <a:buSzPct val="105000"/>
        <a:buFont typeface="PressWriter Symbols" pitchFamily="2" charset="2"/>
        <a:buChar char="¬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922338" indent="-350838" algn="l" rtl="0" fontAlgn="base">
        <a:spcBef>
          <a:spcPct val="20000"/>
        </a:spcBef>
        <a:spcAft>
          <a:spcPct val="0"/>
        </a:spcAft>
        <a:buClr>
          <a:srgbClr val="008400"/>
        </a:buClr>
        <a:buSzPct val="105000"/>
        <a:buFont typeface="PressWriter Symbols" pitchFamily="2" charset="2"/>
        <a:buChar char="´"/>
        <a:defRPr sz="2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3349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GriffinOne" pitchFamily="2" charset="0"/>
        <a:buChar char="/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768475" indent="-282575" algn="l" rtl="0" fontAlgn="base">
        <a:spcBef>
          <a:spcPct val="20000"/>
        </a:spcBef>
        <a:spcAft>
          <a:spcPct val="0"/>
        </a:spcAft>
        <a:buClr>
          <a:srgbClr val="D60093"/>
        </a:buClr>
        <a:buSzPct val="140000"/>
        <a:buFont typeface="CommonBullets" pitchFamily="34" charset="2"/>
        <a:buChar char="I"/>
        <a:defRPr sz="21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7" name="Group 55">
            <a:extLst>
              <a:ext uri="{FF2B5EF4-FFF2-40B4-BE49-F238E27FC236}">
                <a16:creationId xmlns:a16="http://schemas.microsoft.com/office/drawing/2014/main" id="{1194A274-D494-4D9A-B25E-FA0575F3011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117" name="Group 45">
              <a:extLst>
                <a:ext uri="{FF2B5EF4-FFF2-40B4-BE49-F238E27FC236}">
                  <a16:creationId xmlns:a16="http://schemas.microsoft.com/office/drawing/2014/main" id="{023D1004-1D68-4D68-BF84-B976E3CA3AC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2948" cy="4320"/>
              <a:chOff x="0" y="0"/>
              <a:chExt cx="2948" cy="4320"/>
            </a:xfrm>
          </p:grpSpPr>
          <p:grpSp>
            <p:nvGrpSpPr>
              <p:cNvPr id="3112" name="Group 40">
                <a:extLst>
                  <a:ext uri="{FF2B5EF4-FFF2-40B4-BE49-F238E27FC236}">
                    <a16:creationId xmlns:a16="http://schemas.microsoft.com/office/drawing/2014/main" id="{BFD18B1C-D67E-41CF-93AE-BF624FFFB8F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1508" cy="4320"/>
                <a:chOff x="0" y="0"/>
                <a:chExt cx="1508" cy="4320"/>
              </a:xfrm>
            </p:grpSpPr>
            <p:pic>
              <p:nvPicPr>
                <p:cNvPr id="3079" name="Picture 7" descr="TANANDWHITECRACKEDEDGE">
                  <a:extLst>
                    <a:ext uri="{FF2B5EF4-FFF2-40B4-BE49-F238E27FC236}">
                      <a16:creationId xmlns:a16="http://schemas.microsoft.com/office/drawing/2014/main" id="{8FC032D7-C84B-4011-B596-10601A01ABF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508" cy="15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81" name="Picture 9" descr="TANANDWHITECRACKEDEDGE">
                  <a:extLst>
                    <a:ext uri="{FF2B5EF4-FFF2-40B4-BE49-F238E27FC236}">
                      <a16:creationId xmlns:a16="http://schemas.microsoft.com/office/drawing/2014/main" id="{4092E4E2-DBC0-453D-828D-BEB75DE12ADA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2832"/>
                  <a:ext cx="1508" cy="14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80" name="Picture 8" descr="TANANDWHITECRACKEDEDGE">
                  <a:extLst>
                    <a:ext uri="{FF2B5EF4-FFF2-40B4-BE49-F238E27FC236}">
                      <a16:creationId xmlns:a16="http://schemas.microsoft.com/office/drawing/2014/main" id="{1502F8D0-6179-4085-ADF8-9B7CDF9FF68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392"/>
                  <a:ext cx="1508" cy="14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113" name="Group 41">
                <a:extLst>
                  <a:ext uri="{FF2B5EF4-FFF2-40B4-BE49-F238E27FC236}">
                    <a16:creationId xmlns:a16="http://schemas.microsoft.com/office/drawing/2014/main" id="{94D52584-0F1F-4D17-8DFD-B617C63E2FF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440" y="0"/>
                <a:ext cx="1508" cy="4320"/>
                <a:chOff x="0" y="0"/>
                <a:chExt cx="1508" cy="4320"/>
              </a:xfrm>
            </p:grpSpPr>
            <p:pic>
              <p:nvPicPr>
                <p:cNvPr id="3114" name="Picture 42" descr="TANANDWHITECRACKEDEDGE">
                  <a:extLst>
                    <a:ext uri="{FF2B5EF4-FFF2-40B4-BE49-F238E27FC236}">
                      <a16:creationId xmlns:a16="http://schemas.microsoft.com/office/drawing/2014/main" id="{32D15AD6-2DF1-4DD2-879F-ADDE910B57D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508" cy="15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15" name="Picture 43" descr="TANANDWHITECRACKEDEDGE">
                  <a:extLst>
                    <a:ext uri="{FF2B5EF4-FFF2-40B4-BE49-F238E27FC236}">
                      <a16:creationId xmlns:a16="http://schemas.microsoft.com/office/drawing/2014/main" id="{10031A19-D2A2-49B4-9344-6089B6A112D7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2832"/>
                  <a:ext cx="1508" cy="14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16" name="Picture 44" descr="TANANDWHITECRACKEDEDGE">
                  <a:extLst>
                    <a:ext uri="{FF2B5EF4-FFF2-40B4-BE49-F238E27FC236}">
                      <a16:creationId xmlns:a16="http://schemas.microsoft.com/office/drawing/2014/main" id="{187AE6AE-FE33-490D-B154-EAFE380BAB6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392"/>
                  <a:ext cx="1508" cy="14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3118" name="Group 46">
              <a:extLst>
                <a:ext uri="{FF2B5EF4-FFF2-40B4-BE49-F238E27FC236}">
                  <a16:creationId xmlns:a16="http://schemas.microsoft.com/office/drawing/2014/main" id="{4B9020A3-CB09-4498-9CED-4985DB493DC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812" y="0"/>
              <a:ext cx="2948" cy="4320"/>
              <a:chOff x="0" y="0"/>
              <a:chExt cx="2948" cy="4320"/>
            </a:xfrm>
          </p:grpSpPr>
          <p:grpSp>
            <p:nvGrpSpPr>
              <p:cNvPr id="3119" name="Group 47">
                <a:extLst>
                  <a:ext uri="{FF2B5EF4-FFF2-40B4-BE49-F238E27FC236}">
                    <a16:creationId xmlns:a16="http://schemas.microsoft.com/office/drawing/2014/main" id="{117148E5-0E34-4606-8390-BFFC37E000AC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1508" cy="4320"/>
                <a:chOff x="0" y="0"/>
                <a:chExt cx="1508" cy="4320"/>
              </a:xfrm>
            </p:grpSpPr>
            <p:pic>
              <p:nvPicPr>
                <p:cNvPr id="3120" name="Picture 48" descr="TANANDWHITECRACKEDEDGE">
                  <a:extLst>
                    <a:ext uri="{FF2B5EF4-FFF2-40B4-BE49-F238E27FC236}">
                      <a16:creationId xmlns:a16="http://schemas.microsoft.com/office/drawing/2014/main" id="{E2326201-51D5-4F86-8DC1-83195BD9C13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508" cy="15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21" name="Picture 49" descr="TANANDWHITECRACKEDEDGE">
                  <a:extLst>
                    <a:ext uri="{FF2B5EF4-FFF2-40B4-BE49-F238E27FC236}">
                      <a16:creationId xmlns:a16="http://schemas.microsoft.com/office/drawing/2014/main" id="{6CA9DB99-EE76-4F13-B210-34FEA14940D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2832"/>
                  <a:ext cx="1508" cy="14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22" name="Picture 50" descr="TANANDWHITECRACKEDEDGE">
                  <a:extLst>
                    <a:ext uri="{FF2B5EF4-FFF2-40B4-BE49-F238E27FC236}">
                      <a16:creationId xmlns:a16="http://schemas.microsoft.com/office/drawing/2014/main" id="{09D94778-E8FF-4278-8D4D-1D31F6AE9CF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392"/>
                  <a:ext cx="1508" cy="14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123" name="Group 51">
                <a:extLst>
                  <a:ext uri="{FF2B5EF4-FFF2-40B4-BE49-F238E27FC236}">
                    <a16:creationId xmlns:a16="http://schemas.microsoft.com/office/drawing/2014/main" id="{6C2B4FB1-3556-4E05-B7E4-6799B28024CE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440" y="0"/>
                <a:ext cx="1508" cy="4320"/>
                <a:chOff x="0" y="0"/>
                <a:chExt cx="1508" cy="4320"/>
              </a:xfrm>
            </p:grpSpPr>
            <p:pic>
              <p:nvPicPr>
                <p:cNvPr id="3124" name="Picture 52" descr="TANANDWHITECRACKEDEDGE">
                  <a:extLst>
                    <a:ext uri="{FF2B5EF4-FFF2-40B4-BE49-F238E27FC236}">
                      <a16:creationId xmlns:a16="http://schemas.microsoft.com/office/drawing/2014/main" id="{17037421-E45D-40F0-90F9-9DEDF0F7230C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508" cy="15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25" name="Picture 53" descr="TANANDWHITECRACKEDEDGE">
                  <a:extLst>
                    <a:ext uri="{FF2B5EF4-FFF2-40B4-BE49-F238E27FC236}">
                      <a16:creationId xmlns:a16="http://schemas.microsoft.com/office/drawing/2014/main" id="{22B0E5DA-F089-4001-A281-756763906B28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2832"/>
                  <a:ext cx="1508" cy="14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26" name="Picture 54" descr="TANANDWHITECRACKEDEDGE">
                  <a:extLst>
                    <a:ext uri="{FF2B5EF4-FFF2-40B4-BE49-F238E27FC236}">
                      <a16:creationId xmlns:a16="http://schemas.microsoft.com/office/drawing/2014/main" id="{31DD8CF7-B58F-4840-979E-B1261582F0E7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392"/>
                  <a:ext cx="1508" cy="14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ngels_sistine_chapel">
            <a:extLst>
              <a:ext uri="{FF2B5EF4-FFF2-40B4-BE49-F238E27FC236}">
                <a16:creationId xmlns:a16="http://schemas.microsoft.com/office/drawing/2014/main" id="{F96193FD-96D8-4C9D-9C9C-ABB49F7A6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92300"/>
            <a:ext cx="241935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WordArt 4" descr="Divot">
            <a:extLst>
              <a:ext uri="{FF2B5EF4-FFF2-40B4-BE49-F238E27FC236}">
                <a16:creationId xmlns:a16="http://schemas.microsoft.com/office/drawing/2014/main" id="{53C48A68-4F09-47CA-9D2F-E1DB504A91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762000"/>
            <a:ext cx="6172200" cy="388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pattFill prst="divot">
                  <a:fgClr>
                    <a:srgbClr val="CC6600"/>
                  </a:fgClr>
                  <a:bgClr>
                    <a:schemeClr val="tx2"/>
                  </a:bgClr>
                </a:pattFill>
                <a:effectLst>
                  <a:outerShdw dist="35921" dir="2700000" algn="ctr" rotWithShape="0">
                    <a:srgbClr val="996633"/>
                  </a:outerShdw>
                </a:effectLst>
                <a:latin typeface="BlackChancery"/>
              </a:rPr>
              <a:t>Mannerism</a:t>
            </a:r>
          </a:p>
          <a:p>
            <a:pPr algn="ctr"/>
            <a:r>
              <a:rPr lang="en-US" sz="3600" kern="10"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pattFill prst="divot">
                  <a:fgClr>
                    <a:srgbClr val="CC6600"/>
                  </a:fgClr>
                  <a:bgClr>
                    <a:schemeClr val="tx2"/>
                  </a:bgClr>
                </a:pattFill>
                <a:effectLst>
                  <a:outerShdw dist="35921" dir="2700000" algn="ctr" rotWithShape="0">
                    <a:srgbClr val="996633"/>
                  </a:outerShdw>
                </a:effectLst>
                <a:latin typeface="BlackChancery"/>
              </a:rPr>
              <a:t>(1520-1600)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1FF700CA-9699-43F2-ADE0-C56B204B10A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124200" y="5791200"/>
            <a:ext cx="3657600" cy="838200"/>
          </a:xfrm>
        </p:spPr>
        <p:txBody>
          <a:bodyPr/>
          <a:lstStyle/>
          <a:p>
            <a:r>
              <a:rPr lang="en-US" altLang="en-US" sz="2400"/>
              <a:t>“Pietà” by El Greco</a:t>
            </a:r>
          </a:p>
          <a:p>
            <a:r>
              <a:rPr lang="en-US" altLang="en-US" sz="2400"/>
              <a:t>1587-1597</a:t>
            </a:r>
          </a:p>
        </p:txBody>
      </p:sp>
      <p:pic>
        <p:nvPicPr>
          <p:cNvPr id="74759" name="Picture 7" descr="el_greco_pieta">
            <a:extLst>
              <a:ext uri="{FF2B5EF4-FFF2-40B4-BE49-F238E27FC236}">
                <a16:creationId xmlns:a16="http://schemas.microsoft.com/office/drawing/2014/main" id="{BC406339-DA2F-4548-8CF9-E139EEA63FA3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381000"/>
            <a:ext cx="6934200" cy="5256213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903B03B-04B2-4A86-85DB-A3EF40017A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05400" y="381000"/>
            <a:ext cx="3810000" cy="2362200"/>
          </a:xfrm>
        </p:spPr>
        <p:txBody>
          <a:bodyPr anchor="t"/>
          <a:lstStyle/>
          <a:p>
            <a:pPr algn="l"/>
            <a:r>
              <a:rPr lang="en-US" altLang="en-US" sz="4500"/>
              <a:t>3. Replace </a:t>
            </a:r>
            <a:br>
              <a:rPr lang="en-US" altLang="en-US" sz="4500"/>
            </a:br>
            <a:r>
              <a:rPr lang="en-US" altLang="en-US" sz="4500"/>
              <a:t>    Reality with</a:t>
            </a:r>
            <a:br>
              <a:rPr lang="en-US" altLang="en-US" sz="4500"/>
            </a:br>
            <a:r>
              <a:rPr lang="en-US" altLang="en-US" sz="4500"/>
              <a:t>    Imagination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9E54981-1847-41F4-8FD3-8E5DCD19EF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86400" y="3124200"/>
            <a:ext cx="3200400" cy="3048000"/>
          </a:xfrm>
        </p:spPr>
        <p:txBody>
          <a:bodyPr/>
          <a:lstStyle/>
          <a:p>
            <a:r>
              <a:rPr lang="en-US" altLang="en-US" sz="2600"/>
              <a:t>“The Mystic Marriage of St. Catherine”</a:t>
            </a:r>
            <a:br>
              <a:rPr lang="en-US" altLang="en-US" sz="2600"/>
            </a:br>
            <a:endParaRPr lang="en-US" altLang="en-US" sz="2600"/>
          </a:p>
          <a:p>
            <a:r>
              <a:rPr lang="en-US" altLang="en-US" sz="2600"/>
              <a:t>Parmigianino</a:t>
            </a:r>
            <a:br>
              <a:rPr lang="en-US" altLang="en-US" sz="2600"/>
            </a:br>
            <a:endParaRPr lang="en-US" altLang="en-US" sz="2600"/>
          </a:p>
          <a:p>
            <a:r>
              <a:rPr lang="en-US" altLang="en-US" sz="2600"/>
              <a:t>1525-1527</a:t>
            </a:r>
          </a:p>
        </p:txBody>
      </p:sp>
      <p:pic>
        <p:nvPicPr>
          <p:cNvPr id="13319" name="Picture 7" descr="Parmigianino-The Mystic Marriage of St Catherine-1525-27">
            <a:extLst>
              <a:ext uri="{FF2B5EF4-FFF2-40B4-BE49-F238E27FC236}">
                <a16:creationId xmlns:a16="http://schemas.microsoft.com/office/drawing/2014/main" id="{FED7DA88-A586-42DC-897D-D20E3575A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706938" cy="6248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>
            <a:extLst>
              <a:ext uri="{FF2B5EF4-FFF2-40B4-BE49-F238E27FC236}">
                <a16:creationId xmlns:a16="http://schemas.microsoft.com/office/drawing/2014/main" id="{94E666A1-71FD-4BED-950C-8E1A8A4935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2819400" cy="4038600"/>
          </a:xfrm>
        </p:spPr>
        <p:txBody>
          <a:bodyPr/>
          <a:lstStyle/>
          <a:p>
            <a:r>
              <a:rPr lang="en-US" altLang="en-US" sz="2400"/>
              <a:t>“Charity”</a:t>
            </a:r>
            <a:br>
              <a:rPr lang="en-US" altLang="en-US" sz="2400"/>
            </a:br>
            <a:endParaRPr lang="en-US" altLang="en-US" sz="2400"/>
          </a:p>
          <a:p>
            <a:r>
              <a:rPr lang="en-US" altLang="en-US" sz="2400"/>
              <a:t>Andrea del Sarto</a:t>
            </a:r>
            <a:br>
              <a:rPr lang="en-US" altLang="en-US" sz="2400"/>
            </a:br>
            <a:endParaRPr lang="en-US" altLang="en-US" sz="2400"/>
          </a:p>
          <a:p>
            <a:r>
              <a:rPr lang="en-US" altLang="en-US" sz="2400"/>
              <a:t>1518</a:t>
            </a:r>
            <a:br>
              <a:rPr lang="en-US" altLang="en-US" sz="2400"/>
            </a:br>
            <a:endParaRPr lang="en-US" altLang="en-US" sz="2400"/>
          </a:p>
          <a:p>
            <a:r>
              <a:rPr lang="en-US" altLang="en-US" sz="2400"/>
              <a:t>An allegory of the French royal family.</a:t>
            </a:r>
          </a:p>
        </p:txBody>
      </p:sp>
      <p:pic>
        <p:nvPicPr>
          <p:cNvPr id="88070" name="Picture 6" descr="Andrea del Sarto-Charity-1518">
            <a:extLst>
              <a:ext uri="{FF2B5EF4-FFF2-40B4-BE49-F238E27FC236}">
                <a16:creationId xmlns:a16="http://schemas.microsoft.com/office/drawing/2014/main" id="{75A02D02-7452-49A7-96D0-B4ECDDE45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4" t="10464" r="12646" b="9302"/>
          <a:stretch>
            <a:fillRect/>
          </a:stretch>
        </p:blipFill>
        <p:spPr bwMode="auto">
          <a:xfrm>
            <a:off x="3727450" y="228600"/>
            <a:ext cx="4730750" cy="6400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D9A014E-20B6-4519-90C4-732505411D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524000"/>
          </a:xfrm>
        </p:spPr>
        <p:txBody>
          <a:bodyPr/>
          <a:lstStyle/>
          <a:p>
            <a:pPr algn="l"/>
            <a:r>
              <a:rPr lang="en-US" altLang="en-US" sz="4300"/>
              <a:t>4. Create Instability Instead of</a:t>
            </a:r>
            <a:br>
              <a:rPr lang="en-US" altLang="en-US" sz="4300"/>
            </a:br>
            <a:r>
              <a:rPr lang="en-US" altLang="en-US" sz="4300"/>
              <a:t>    Equilibrium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01F42B0-EB76-4DBE-8694-2F648565E0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438400"/>
            <a:ext cx="2514600" cy="3733800"/>
          </a:xfrm>
        </p:spPr>
        <p:txBody>
          <a:bodyPr/>
          <a:lstStyle/>
          <a:p>
            <a:r>
              <a:rPr lang="en-US" altLang="en-US" sz="2600"/>
              <a:t>“The Rape of Helene”</a:t>
            </a:r>
            <a:br>
              <a:rPr lang="en-US" altLang="en-US" sz="2600"/>
            </a:br>
            <a:endParaRPr lang="en-US" altLang="en-US" sz="2600"/>
          </a:p>
          <a:p>
            <a:r>
              <a:rPr lang="en-US" altLang="en-US" sz="2600"/>
              <a:t>Francesco Primaticcio</a:t>
            </a:r>
            <a:br>
              <a:rPr lang="en-US" altLang="en-US" sz="2600"/>
            </a:br>
            <a:endParaRPr lang="en-US" altLang="en-US" sz="2600"/>
          </a:p>
          <a:p>
            <a:r>
              <a:rPr lang="en-US" altLang="en-US" sz="2600"/>
              <a:t>1530-1539</a:t>
            </a:r>
          </a:p>
        </p:txBody>
      </p:sp>
      <p:pic>
        <p:nvPicPr>
          <p:cNvPr id="17413" name="Picture 5" descr="Francesco Primaticcio-The Rape of Helene-1530-39">
            <a:extLst>
              <a:ext uri="{FF2B5EF4-FFF2-40B4-BE49-F238E27FC236}">
                <a16:creationId xmlns:a16="http://schemas.microsoft.com/office/drawing/2014/main" id="{03F447C4-152F-4FB7-9297-09455BB17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70063"/>
            <a:ext cx="5791200" cy="474345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EC30909-EB44-4891-9382-522228A5F6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29200" y="381000"/>
            <a:ext cx="3962400" cy="1676400"/>
          </a:xfrm>
        </p:spPr>
        <p:txBody>
          <a:bodyPr anchor="t"/>
          <a:lstStyle/>
          <a:p>
            <a:pPr algn="l"/>
            <a:r>
              <a:rPr lang="en-US" altLang="en-US" sz="4600"/>
              <a:t>5. Bodies Are   </a:t>
            </a:r>
            <a:br>
              <a:rPr lang="en-US" altLang="en-US" sz="4600"/>
            </a:br>
            <a:r>
              <a:rPr lang="en-US" altLang="en-US" sz="4600"/>
              <a:t>    Distorted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2D93C98-8C86-4CF4-BECB-0C3C502B2C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29200" y="2209800"/>
            <a:ext cx="38100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/>
              <a:t>“Christ in Agony on the Cross”</a:t>
            </a:r>
            <a:br>
              <a:rPr lang="en-US" altLang="en-US" sz="2600"/>
            </a:br>
            <a:endParaRPr lang="en-US" altLang="en-US" sz="2600"/>
          </a:p>
          <a:p>
            <a:pPr>
              <a:lnSpc>
                <a:spcPct val="90000"/>
              </a:lnSpc>
            </a:pPr>
            <a:r>
              <a:rPr lang="en-US" altLang="en-US" sz="2600"/>
              <a:t>El Greco</a:t>
            </a:r>
            <a:br>
              <a:rPr lang="en-US" altLang="en-US" sz="2600"/>
            </a:br>
            <a:endParaRPr lang="en-US" altLang="en-US" sz="2600"/>
          </a:p>
          <a:p>
            <a:pPr>
              <a:lnSpc>
                <a:spcPct val="90000"/>
              </a:lnSpc>
            </a:pPr>
            <a:r>
              <a:rPr lang="en-US" altLang="en-US" sz="2600"/>
              <a:t>1600s.</a:t>
            </a:r>
            <a:br>
              <a:rPr lang="en-US" altLang="en-US" sz="2600"/>
            </a:br>
            <a:endParaRPr lang="en-US" altLang="en-US" sz="2600"/>
          </a:p>
          <a:p>
            <a:pPr>
              <a:lnSpc>
                <a:spcPct val="90000"/>
              </a:lnSpc>
            </a:pPr>
            <a:r>
              <a:rPr lang="en-US" altLang="en-US" sz="2600">
                <a:solidFill>
                  <a:schemeClr val="accent2"/>
                </a:solidFill>
              </a:rPr>
              <a:t>An attempt to express the religious tensions of the times.</a:t>
            </a:r>
          </a:p>
        </p:txBody>
      </p:sp>
      <p:pic>
        <p:nvPicPr>
          <p:cNvPr id="19461" name="Picture 5" descr="El Greco-Christ in Agony on the Cross-1600s">
            <a:extLst>
              <a:ext uri="{FF2B5EF4-FFF2-40B4-BE49-F238E27FC236}">
                <a16:creationId xmlns:a16="http://schemas.microsoft.com/office/drawing/2014/main" id="{BB7D040A-EDD9-47F4-8249-8802523E3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3549650" cy="6096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8D9F61C8-2A34-4138-969D-5ACBA86919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3810000" cy="2971800"/>
          </a:xfrm>
        </p:spPr>
        <p:txBody>
          <a:bodyPr/>
          <a:lstStyle/>
          <a:p>
            <a:r>
              <a:rPr lang="en-US" altLang="en-US" sz="2600"/>
              <a:t>“Adoration of the</a:t>
            </a:r>
            <a:br>
              <a:rPr lang="en-US" altLang="en-US" sz="2600"/>
            </a:br>
            <a:r>
              <a:rPr lang="en-US" altLang="en-US" sz="2600"/>
              <a:t>Name of Jesus”</a:t>
            </a:r>
            <a:br>
              <a:rPr lang="en-US" altLang="en-US" sz="2600"/>
            </a:br>
            <a:endParaRPr lang="en-US" altLang="en-US" sz="2600"/>
          </a:p>
          <a:p>
            <a:r>
              <a:rPr lang="en-US" altLang="en-US" sz="2600"/>
              <a:t>El Greco</a:t>
            </a:r>
            <a:br>
              <a:rPr lang="en-US" altLang="en-US" sz="2600"/>
            </a:br>
            <a:endParaRPr lang="en-US" altLang="en-US" sz="2600"/>
          </a:p>
          <a:p>
            <a:r>
              <a:rPr lang="en-US" altLang="en-US" sz="2600"/>
              <a:t>1578-1580.</a:t>
            </a:r>
          </a:p>
        </p:txBody>
      </p:sp>
      <p:pic>
        <p:nvPicPr>
          <p:cNvPr id="21510" name="Picture 6" descr="El Greco-Adoration of the Name of Jesus-1578-80">
            <a:extLst>
              <a:ext uri="{FF2B5EF4-FFF2-40B4-BE49-F238E27FC236}">
                <a16:creationId xmlns:a16="http://schemas.microsoft.com/office/drawing/2014/main" id="{332B51C0-C00E-4317-82DB-B081B358E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3" y="228600"/>
            <a:ext cx="4002087" cy="6477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F45A4E1-C8D9-49C5-882A-9A159C5317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0" y="1600200"/>
            <a:ext cx="3505200" cy="3962400"/>
          </a:xfrm>
        </p:spPr>
        <p:txBody>
          <a:bodyPr/>
          <a:lstStyle/>
          <a:p>
            <a:r>
              <a:rPr lang="en-US" altLang="en-US" sz="2600"/>
              <a:t>“Adoration of the Name of Jesus”</a:t>
            </a:r>
            <a:br>
              <a:rPr lang="en-US" altLang="en-US" sz="2600"/>
            </a:br>
            <a:r>
              <a:rPr lang="en-US" altLang="en-US" sz="2600"/>
              <a:t>(details)</a:t>
            </a:r>
            <a:br>
              <a:rPr lang="en-US" altLang="en-US" sz="2600"/>
            </a:br>
            <a:endParaRPr lang="en-US" altLang="en-US" sz="2600"/>
          </a:p>
          <a:p>
            <a:r>
              <a:rPr lang="en-US" altLang="en-US" sz="2600"/>
              <a:t>Philip II of Spain</a:t>
            </a:r>
            <a:br>
              <a:rPr lang="en-US" altLang="en-US" sz="2600"/>
            </a:br>
            <a:endParaRPr lang="en-US" altLang="en-US" sz="2600"/>
          </a:p>
          <a:p>
            <a:r>
              <a:rPr lang="en-US" altLang="en-US" sz="2600"/>
              <a:t>El Greco</a:t>
            </a:r>
            <a:br>
              <a:rPr lang="en-US" altLang="en-US" sz="2600"/>
            </a:br>
            <a:endParaRPr lang="en-US" altLang="en-US" sz="2600"/>
          </a:p>
          <a:p>
            <a:r>
              <a:rPr lang="en-US" altLang="en-US" sz="2600"/>
              <a:t>1578-1580</a:t>
            </a:r>
          </a:p>
        </p:txBody>
      </p:sp>
      <p:pic>
        <p:nvPicPr>
          <p:cNvPr id="23556" name="Picture 4" descr="El Greco-Adoration of the Name of Jesus-1578-80-details-Philip II">
            <a:extLst>
              <a:ext uri="{FF2B5EF4-FFF2-40B4-BE49-F238E27FC236}">
                <a16:creationId xmlns:a16="http://schemas.microsoft.com/office/drawing/2014/main" id="{D872A062-7CF2-4A0E-A2CF-D73057CED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4710113" cy="5715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B2A5BECC-069B-4803-8EE9-E94924A182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2971800" cy="3429000"/>
          </a:xfrm>
        </p:spPr>
        <p:txBody>
          <a:bodyPr/>
          <a:lstStyle/>
          <a:p>
            <a:r>
              <a:rPr lang="en-US" altLang="en-US" sz="2600"/>
              <a:t>“The Baptism of Christ”</a:t>
            </a:r>
            <a:br>
              <a:rPr lang="en-US" altLang="en-US" sz="2600"/>
            </a:br>
            <a:endParaRPr lang="en-US" altLang="en-US" sz="2600"/>
          </a:p>
          <a:p>
            <a:r>
              <a:rPr lang="en-US" altLang="en-US" sz="2600"/>
              <a:t>El Greco</a:t>
            </a:r>
            <a:br>
              <a:rPr lang="en-US" altLang="en-US" sz="2600"/>
            </a:br>
            <a:endParaRPr lang="en-US" altLang="en-US" sz="2600"/>
          </a:p>
          <a:p>
            <a:r>
              <a:rPr lang="en-US" altLang="en-US" sz="2600"/>
              <a:t>1608-1628.</a:t>
            </a:r>
          </a:p>
        </p:txBody>
      </p:sp>
      <p:pic>
        <p:nvPicPr>
          <p:cNvPr id="25604" name="Picture 4" descr="El Greco-The Baptism of Christ-1608-28">
            <a:extLst>
              <a:ext uri="{FF2B5EF4-FFF2-40B4-BE49-F238E27FC236}">
                <a16:creationId xmlns:a16="http://schemas.microsoft.com/office/drawing/2014/main" id="{8714A1D3-0434-4A3B-A2A4-92F0DF283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152400"/>
            <a:ext cx="3590925" cy="6477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12074DA-F5EA-42B0-AB1F-EE395DDAE9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10200" y="2209800"/>
            <a:ext cx="2971800" cy="3429000"/>
          </a:xfrm>
        </p:spPr>
        <p:txBody>
          <a:bodyPr/>
          <a:lstStyle/>
          <a:p>
            <a:r>
              <a:rPr lang="en-US" altLang="en-US" sz="2600"/>
              <a:t>“Portrait of a Cardinal”</a:t>
            </a:r>
            <a:br>
              <a:rPr lang="en-US" altLang="en-US" sz="2600"/>
            </a:br>
            <a:endParaRPr lang="en-US" altLang="en-US" sz="2600"/>
          </a:p>
          <a:p>
            <a:r>
              <a:rPr lang="en-US" altLang="en-US" sz="2600"/>
              <a:t>El Greco</a:t>
            </a:r>
            <a:br>
              <a:rPr lang="en-US" altLang="en-US" sz="2600"/>
            </a:br>
            <a:endParaRPr lang="en-US" altLang="en-US" sz="2600"/>
          </a:p>
          <a:p>
            <a:r>
              <a:rPr lang="en-US" altLang="en-US" sz="2600"/>
              <a:t>1600</a:t>
            </a:r>
          </a:p>
        </p:txBody>
      </p:sp>
      <p:pic>
        <p:nvPicPr>
          <p:cNvPr id="27652" name="Picture 4" descr="El Greco-Portrait of a Cardinal-1600">
            <a:extLst>
              <a:ext uri="{FF2B5EF4-FFF2-40B4-BE49-F238E27FC236}">
                <a16:creationId xmlns:a16="http://schemas.microsoft.com/office/drawing/2014/main" id="{9DD0A6F5-8335-487E-A8B7-EF7931424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304800"/>
            <a:ext cx="3938587" cy="6324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2E2331AB-A4AF-4CB4-A413-67E437ED5D1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362200" y="5715000"/>
            <a:ext cx="4876800" cy="1066800"/>
          </a:xfrm>
        </p:spPr>
        <p:txBody>
          <a:bodyPr/>
          <a:lstStyle/>
          <a:p>
            <a:r>
              <a:rPr lang="en-US" altLang="en-US" sz="2600"/>
              <a:t>“St. Jerome” by El Greco</a:t>
            </a:r>
          </a:p>
          <a:p>
            <a:r>
              <a:rPr lang="en-US" altLang="en-US" sz="2600"/>
              <a:t>1587-1597</a:t>
            </a:r>
          </a:p>
        </p:txBody>
      </p:sp>
      <p:pic>
        <p:nvPicPr>
          <p:cNvPr id="79876" name="Picture 4" descr="el_greco_jerome">
            <a:extLst>
              <a:ext uri="{FF2B5EF4-FFF2-40B4-BE49-F238E27FC236}">
                <a16:creationId xmlns:a16="http://schemas.microsoft.com/office/drawing/2014/main" id="{E9324052-E250-4E5F-BF95-F07EE9B9ADA1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304800"/>
            <a:ext cx="4257675" cy="533400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4969FE2-46C3-47DE-ADF6-9ED99597F6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Changing Role of the Artist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4544870-5C38-4BF7-9B4C-91BD51C9F0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5638800"/>
          </a:xfrm>
        </p:spPr>
        <p:txBody>
          <a:bodyPr/>
          <a:lstStyle/>
          <a:p>
            <a:r>
              <a:rPr lang="en-US" altLang="en-US" sz="2700"/>
              <a:t>Giorgio Vasari’s </a:t>
            </a:r>
            <a:r>
              <a:rPr lang="en-US" altLang="en-US" sz="2700" i="1"/>
              <a:t>Lives of </a:t>
            </a:r>
            <a:br>
              <a:rPr lang="en-US" altLang="en-US" sz="2700" i="1"/>
            </a:br>
            <a:r>
              <a:rPr lang="en-US" altLang="en-US" sz="2700" i="1"/>
              <a:t>the Artists</a:t>
            </a:r>
            <a:r>
              <a:rPr lang="en-US" altLang="en-US" sz="2700"/>
              <a:t>, 1568.</a:t>
            </a:r>
          </a:p>
          <a:p>
            <a:r>
              <a:rPr lang="en-US" altLang="en-US" sz="2700"/>
              <a:t>He believed that the</a:t>
            </a:r>
            <a:br>
              <a:rPr lang="en-US" altLang="en-US" sz="2700"/>
            </a:br>
            <a:r>
              <a:rPr lang="en-US" altLang="en-US" sz="2700"/>
              <a:t>artist was no longer just a</a:t>
            </a:r>
            <a:br>
              <a:rPr lang="en-US" altLang="en-US" sz="2700"/>
            </a:br>
            <a:r>
              <a:rPr lang="en-US" altLang="en-US" sz="2700"/>
              <a:t>member of a crafts guild.</a:t>
            </a:r>
          </a:p>
          <a:p>
            <a:r>
              <a:rPr lang="en-US" altLang="en-US" sz="2700"/>
              <a:t>The artist was an equal in</a:t>
            </a:r>
            <a:br>
              <a:rPr lang="en-US" altLang="en-US" sz="2700"/>
            </a:br>
            <a:r>
              <a:rPr lang="en-US" altLang="en-US" sz="2700"/>
              <a:t>the courts of Europe </a:t>
            </a:r>
            <a:br>
              <a:rPr lang="en-US" altLang="en-US" sz="2700"/>
            </a:br>
            <a:r>
              <a:rPr lang="en-US" altLang="en-US" sz="2700"/>
              <a:t>with scholars, poets, </a:t>
            </a:r>
            <a:br>
              <a:rPr lang="en-US" altLang="en-US" sz="2700"/>
            </a:br>
            <a:r>
              <a:rPr lang="en-US" altLang="en-US" sz="2700"/>
              <a:t>and humanists.</a:t>
            </a:r>
          </a:p>
          <a:p>
            <a:r>
              <a:rPr lang="en-US" altLang="en-US" sz="2700"/>
              <a:t>Therefore, the artist should</a:t>
            </a:r>
            <a:br>
              <a:rPr lang="en-US" altLang="en-US" sz="2700"/>
            </a:br>
            <a:r>
              <a:rPr lang="en-US" altLang="en-US" sz="2700"/>
              <a:t>be recognized and rewarded for his unique artistic technique [</a:t>
            </a:r>
            <a:r>
              <a:rPr lang="en-US" altLang="en-US" sz="2700" i="1">
                <a:solidFill>
                  <a:schemeClr val="accent2"/>
                </a:solidFill>
              </a:rPr>
              <a:t>maneria</a:t>
            </a:r>
            <a:r>
              <a:rPr lang="en-US" altLang="en-US" sz="2700"/>
              <a:t>].</a:t>
            </a:r>
          </a:p>
        </p:txBody>
      </p:sp>
      <p:pic>
        <p:nvPicPr>
          <p:cNvPr id="5124" name="Picture 4" descr="Giorgio Vasari Self-Portrait-1568">
            <a:extLst>
              <a:ext uri="{FF2B5EF4-FFF2-40B4-BE49-F238E27FC236}">
                <a16:creationId xmlns:a16="http://schemas.microsoft.com/office/drawing/2014/main" id="{C28842BE-80C3-4B3E-987E-011A6F859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1219200"/>
            <a:ext cx="3000375" cy="4267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758F618-2138-4E36-8651-A7283CBA22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3429000" cy="1600200"/>
          </a:xfrm>
        </p:spPr>
        <p:txBody>
          <a:bodyPr anchor="t"/>
          <a:lstStyle/>
          <a:p>
            <a:pPr algn="l"/>
            <a:r>
              <a:rPr lang="en-US" altLang="en-US" sz="4600"/>
              <a:t>6. Colors are </a:t>
            </a:r>
            <a:br>
              <a:rPr lang="en-US" altLang="en-US" sz="4600"/>
            </a:br>
            <a:r>
              <a:rPr lang="en-US" altLang="en-US" sz="4600"/>
              <a:t>    Lurid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57E06BC-6802-4D09-BDFB-3A4AE23A4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2590800"/>
            <a:ext cx="2438400" cy="3048000"/>
          </a:xfrm>
        </p:spPr>
        <p:txBody>
          <a:bodyPr/>
          <a:lstStyle/>
          <a:p>
            <a:r>
              <a:rPr lang="en-US" altLang="en-US"/>
              <a:t>“The Tempest”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Giorgione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1510</a:t>
            </a:r>
          </a:p>
        </p:txBody>
      </p:sp>
      <p:pic>
        <p:nvPicPr>
          <p:cNvPr id="29700" name="Picture 4" descr="Giorgione-The Tempest-1510">
            <a:extLst>
              <a:ext uri="{FF2B5EF4-FFF2-40B4-BE49-F238E27FC236}">
                <a16:creationId xmlns:a16="http://schemas.microsoft.com/office/drawing/2014/main" id="{66C8315F-1D35-4E7F-A2FE-7B2669E1A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33400"/>
            <a:ext cx="5133975" cy="5791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id="{DED87F2C-E3B0-40C1-B4BA-D30A09BEED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24600" y="2438400"/>
            <a:ext cx="2514600" cy="3048000"/>
          </a:xfrm>
        </p:spPr>
        <p:txBody>
          <a:bodyPr/>
          <a:lstStyle/>
          <a:p>
            <a:r>
              <a:rPr lang="en-US" altLang="en-US" sz="2600"/>
              <a:t>“The Calling of St. Matthew”</a:t>
            </a:r>
            <a:br>
              <a:rPr lang="en-US" altLang="en-US" sz="2600"/>
            </a:br>
            <a:endParaRPr lang="en-US" altLang="en-US" sz="2600"/>
          </a:p>
          <a:p>
            <a:r>
              <a:rPr lang="en-US" altLang="en-US" sz="2600"/>
              <a:t>Caravaggio</a:t>
            </a:r>
            <a:br>
              <a:rPr lang="en-US" altLang="en-US" sz="2600"/>
            </a:br>
            <a:endParaRPr lang="en-US" altLang="en-US" sz="2600"/>
          </a:p>
        </p:txBody>
      </p:sp>
      <p:pic>
        <p:nvPicPr>
          <p:cNvPr id="31753" name="Picture 9" descr="Caravaggio-Calling of St Matthew">
            <a:extLst>
              <a:ext uri="{FF2B5EF4-FFF2-40B4-BE49-F238E27FC236}">
                <a16:creationId xmlns:a16="http://schemas.microsoft.com/office/drawing/2014/main" id="{3031AC52-F8C0-4629-893F-CE9406605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7538"/>
            <a:ext cx="5791200" cy="55546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38D06630-D76A-40D3-A3D2-48250BC73BE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3124200" cy="3505200"/>
          </a:xfrm>
        </p:spPr>
        <p:txBody>
          <a:bodyPr/>
          <a:lstStyle/>
          <a:p>
            <a:r>
              <a:rPr lang="en-US" altLang="en-US"/>
              <a:t>“The View from Toledo”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El Greco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1597</a:t>
            </a:r>
          </a:p>
        </p:txBody>
      </p:sp>
      <p:pic>
        <p:nvPicPr>
          <p:cNvPr id="77828" name="Picture 4" descr="toledo">
            <a:extLst>
              <a:ext uri="{FF2B5EF4-FFF2-40B4-BE49-F238E27FC236}">
                <a16:creationId xmlns:a16="http://schemas.microsoft.com/office/drawing/2014/main" id="{18D9EF3E-782A-4723-BEE3-2F3F1A294D71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609600"/>
            <a:ext cx="4964113" cy="556260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8163589-CF58-4FF8-B5ED-7D688E8973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0" y="381000"/>
            <a:ext cx="4419600" cy="1676400"/>
          </a:xfrm>
        </p:spPr>
        <p:txBody>
          <a:bodyPr anchor="t"/>
          <a:lstStyle/>
          <a:p>
            <a:pPr algn="l"/>
            <a:r>
              <a:rPr lang="en-US" altLang="en-US" sz="4600"/>
              <a:t>7. Pictoral Space </a:t>
            </a:r>
            <a:br>
              <a:rPr lang="en-US" altLang="en-US" sz="4600"/>
            </a:br>
            <a:r>
              <a:rPr lang="en-US" altLang="en-US" sz="4600"/>
              <a:t>    is Crowded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DEF76627-9927-45BC-819C-76A7DD7FE1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62600" y="2667000"/>
            <a:ext cx="3352800" cy="3200400"/>
          </a:xfrm>
        </p:spPr>
        <p:txBody>
          <a:bodyPr/>
          <a:lstStyle/>
          <a:p>
            <a:r>
              <a:rPr lang="en-US" altLang="en-US" sz="2600"/>
              <a:t>“Madonna with the Long Neck”</a:t>
            </a:r>
            <a:br>
              <a:rPr lang="en-US" altLang="en-US" sz="2600"/>
            </a:br>
            <a:endParaRPr lang="en-US" altLang="en-US" sz="2600"/>
          </a:p>
          <a:p>
            <a:r>
              <a:rPr lang="en-US" altLang="en-US" sz="2600"/>
              <a:t>Parmagianino</a:t>
            </a:r>
            <a:br>
              <a:rPr lang="en-US" altLang="en-US" sz="2600"/>
            </a:br>
            <a:endParaRPr lang="en-US" altLang="en-US" sz="2600"/>
          </a:p>
          <a:p>
            <a:r>
              <a:rPr lang="en-US" altLang="en-US" sz="2600"/>
              <a:t>1534-1540</a:t>
            </a:r>
          </a:p>
        </p:txBody>
      </p:sp>
      <p:pic>
        <p:nvPicPr>
          <p:cNvPr id="34821" name="Picture 5" descr="Parmigianino-The Madonna with the Long Neck-1534-40">
            <a:extLst>
              <a:ext uri="{FF2B5EF4-FFF2-40B4-BE49-F238E27FC236}">
                <a16:creationId xmlns:a16="http://schemas.microsoft.com/office/drawing/2014/main" id="{F72F189E-4DD0-492B-8BE1-99476775C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3827463" cy="6172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F55E4AAB-BD99-4B4E-94AD-7C691128A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362200"/>
            <a:ext cx="2438400" cy="3200400"/>
          </a:xfrm>
        </p:spPr>
        <p:txBody>
          <a:bodyPr/>
          <a:lstStyle/>
          <a:p>
            <a:r>
              <a:rPr lang="en-US" altLang="en-US" sz="2600"/>
              <a:t>“Joseph in Egypt”</a:t>
            </a:r>
            <a:br>
              <a:rPr lang="en-US" altLang="en-US" sz="2600"/>
            </a:br>
            <a:endParaRPr lang="en-US" altLang="en-US" sz="2600"/>
          </a:p>
          <a:p>
            <a:r>
              <a:rPr lang="en-US" altLang="en-US" sz="2600"/>
              <a:t>Jacomo</a:t>
            </a:r>
            <a:br>
              <a:rPr lang="en-US" altLang="en-US" sz="2600"/>
            </a:br>
            <a:r>
              <a:rPr lang="en-US" altLang="en-US" sz="2600"/>
              <a:t>Pontormo</a:t>
            </a:r>
          </a:p>
        </p:txBody>
      </p:sp>
      <p:pic>
        <p:nvPicPr>
          <p:cNvPr id="36876" name="Picture 12" descr="Jacopo Pontormo-Joseph in Egypt">
            <a:extLst>
              <a:ext uri="{FF2B5EF4-FFF2-40B4-BE49-F238E27FC236}">
                <a16:creationId xmlns:a16="http://schemas.microsoft.com/office/drawing/2014/main" id="{0106AA00-634E-4D27-B61E-81D2677D9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38200"/>
            <a:ext cx="5943600" cy="52498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3030A74C-E9DF-4998-BE96-1CAD0663EC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0" y="5410200"/>
            <a:ext cx="4038600" cy="1219200"/>
          </a:xfr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altLang="en-US" sz="2400"/>
              <a:t>“The Last Supper”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Tintoretto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1594</a:t>
            </a:r>
          </a:p>
        </p:txBody>
      </p:sp>
      <p:pic>
        <p:nvPicPr>
          <p:cNvPr id="47108" name="Picture 4" descr="Tintoretto-The Last Supper-1594">
            <a:extLst>
              <a:ext uri="{FF2B5EF4-FFF2-40B4-BE49-F238E27FC236}">
                <a16:creationId xmlns:a16="http://schemas.microsoft.com/office/drawing/2014/main" id="{2A9F4167-3DE2-4834-8FCF-D5296B5D8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543800" cy="48148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8C05844B-9705-4AF8-85A7-194DE3E4F7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1600200"/>
          </a:xfrm>
        </p:spPr>
        <p:txBody>
          <a:bodyPr anchor="t"/>
          <a:lstStyle/>
          <a:p>
            <a:r>
              <a:rPr lang="en-US" altLang="en-US" sz="4600"/>
              <a:t>8. A Void in the Center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A5D99C6B-4644-439F-B059-9B2FC61985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24600" y="2286000"/>
            <a:ext cx="2438400" cy="3048000"/>
          </a:xfrm>
        </p:spPr>
        <p:txBody>
          <a:bodyPr/>
          <a:lstStyle/>
          <a:p>
            <a:r>
              <a:rPr lang="en-US" altLang="en-US" sz="2600"/>
              <a:t>“Bacchus &amp; Ariadne”</a:t>
            </a:r>
            <a:br>
              <a:rPr lang="en-US" altLang="en-US" sz="2600"/>
            </a:br>
            <a:endParaRPr lang="en-US" altLang="en-US" sz="2600"/>
          </a:p>
          <a:p>
            <a:r>
              <a:rPr lang="en-US" altLang="en-US" sz="2600"/>
              <a:t>Titian</a:t>
            </a:r>
            <a:br>
              <a:rPr lang="en-US" altLang="en-US" sz="2600"/>
            </a:br>
            <a:endParaRPr lang="en-US" altLang="en-US" sz="2600"/>
          </a:p>
          <a:p>
            <a:r>
              <a:rPr lang="en-US" altLang="en-US" sz="2600"/>
              <a:t>1522-1523</a:t>
            </a:r>
          </a:p>
        </p:txBody>
      </p:sp>
      <p:pic>
        <p:nvPicPr>
          <p:cNvPr id="49157" name="Picture 5" descr="Titian-Bacchus &amp; Ariadne - 1522-23">
            <a:extLst>
              <a:ext uri="{FF2B5EF4-FFF2-40B4-BE49-F238E27FC236}">
                <a16:creationId xmlns:a16="http://schemas.microsoft.com/office/drawing/2014/main" id="{FF060C28-AB4E-450B-B3E3-EFDB0DFC9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5791200" cy="52800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9" name="Line 7">
            <a:extLst>
              <a:ext uri="{FF2B5EF4-FFF2-40B4-BE49-F238E27FC236}">
                <a16:creationId xmlns:a16="http://schemas.microsoft.com/office/drawing/2014/main" id="{BBCF9999-802C-422C-AEAA-F81D436AF2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3657600"/>
            <a:ext cx="5791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1" name="Line 9">
            <a:extLst>
              <a:ext uri="{FF2B5EF4-FFF2-40B4-BE49-F238E27FC236}">
                <a16:creationId xmlns:a16="http://schemas.microsoft.com/office/drawing/2014/main" id="{457FEC56-9BF2-418E-A1D3-B502CC8CFC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1143000"/>
            <a:ext cx="0" cy="5257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2" name="Text Box 10">
            <a:extLst>
              <a:ext uri="{FF2B5EF4-FFF2-40B4-BE49-F238E27FC236}">
                <a16:creationId xmlns:a16="http://schemas.microsoft.com/office/drawing/2014/main" id="{B2673681-61F5-44E7-BCCC-67577B5D6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276600"/>
            <a:ext cx="6096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>
                <a:solidFill>
                  <a:srgbClr val="FF3300"/>
                </a:solidFill>
                <a:latin typeface="Comic Sans MS" panose="030F0702030302020204" pitchFamily="66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>
            <a:extLst>
              <a:ext uri="{FF2B5EF4-FFF2-40B4-BE49-F238E27FC236}">
                <a16:creationId xmlns:a16="http://schemas.microsoft.com/office/drawing/2014/main" id="{1BDE0DB1-144A-4C7A-A391-B6853ACB71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2514600" cy="3048000"/>
          </a:xfrm>
        </p:spPr>
        <p:txBody>
          <a:bodyPr/>
          <a:lstStyle/>
          <a:p>
            <a:r>
              <a:rPr lang="en-US" altLang="en-US" sz="2600"/>
              <a:t>“Pastoral Concert”</a:t>
            </a:r>
            <a:br>
              <a:rPr lang="en-US" altLang="en-US" sz="2600"/>
            </a:br>
            <a:endParaRPr lang="en-US" altLang="en-US" sz="2600"/>
          </a:p>
          <a:p>
            <a:r>
              <a:rPr lang="en-US" altLang="en-US" sz="2600"/>
              <a:t>Giorgione</a:t>
            </a:r>
            <a:br>
              <a:rPr lang="en-US" altLang="en-US" sz="2600"/>
            </a:br>
            <a:endParaRPr lang="en-US" altLang="en-US" sz="2600"/>
          </a:p>
          <a:p>
            <a:r>
              <a:rPr lang="en-US" altLang="en-US" sz="2600"/>
              <a:t>1508-1510</a:t>
            </a:r>
          </a:p>
        </p:txBody>
      </p:sp>
      <p:pic>
        <p:nvPicPr>
          <p:cNvPr id="51209" name="Picture 9" descr="Giorgione-Pastoral Concert-1508-10">
            <a:extLst>
              <a:ext uri="{FF2B5EF4-FFF2-40B4-BE49-F238E27FC236}">
                <a16:creationId xmlns:a16="http://schemas.microsoft.com/office/drawing/2014/main" id="{83480F3A-8491-4667-8063-1B58F1655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6096000" cy="455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2" name="Line 12">
            <a:extLst>
              <a:ext uri="{FF2B5EF4-FFF2-40B4-BE49-F238E27FC236}">
                <a16:creationId xmlns:a16="http://schemas.microsoft.com/office/drawing/2014/main" id="{B29DF98F-AD04-4C81-965F-7C9B2C8F63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352800"/>
            <a:ext cx="6096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3" name="Line 13">
            <a:extLst>
              <a:ext uri="{FF2B5EF4-FFF2-40B4-BE49-F238E27FC236}">
                <a16:creationId xmlns:a16="http://schemas.microsoft.com/office/drawing/2014/main" id="{BF0E7613-7DA5-444C-A7BA-25284ED4085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1143000"/>
            <a:ext cx="0" cy="457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5" name="Text Box 15">
            <a:extLst>
              <a:ext uri="{FF2B5EF4-FFF2-40B4-BE49-F238E27FC236}">
                <a16:creationId xmlns:a16="http://schemas.microsoft.com/office/drawing/2014/main" id="{EBE8ED0F-2E23-4BC7-82BA-A95C874D9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971800"/>
            <a:ext cx="6096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>
                <a:solidFill>
                  <a:srgbClr val="FF3300"/>
                </a:solidFill>
                <a:latin typeface="Comic Sans MS" panose="030F0702030302020204" pitchFamily="66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BFFB7493-E42E-4EBF-9618-44306FFEE4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914400"/>
          </a:xfrm>
        </p:spPr>
        <p:txBody>
          <a:bodyPr anchor="t"/>
          <a:lstStyle/>
          <a:p>
            <a:r>
              <a:rPr lang="en-US" altLang="en-US"/>
              <a:t>9.  Hanging Figures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4254FC1E-1075-417D-9976-5BBE5C0683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7000" y="2286000"/>
            <a:ext cx="2590800" cy="3048000"/>
          </a:xfrm>
        </p:spPr>
        <p:txBody>
          <a:bodyPr/>
          <a:lstStyle/>
          <a:p>
            <a:r>
              <a:rPr lang="en-US" altLang="en-US" sz="2400"/>
              <a:t>“The Annunciation”</a:t>
            </a:r>
            <a:br>
              <a:rPr lang="en-US" altLang="en-US" sz="2400"/>
            </a:br>
            <a:endParaRPr lang="en-US" altLang="en-US" sz="2400"/>
          </a:p>
          <a:p>
            <a:r>
              <a:rPr lang="en-US" altLang="en-US" sz="2400"/>
              <a:t>Jacopo Tintoretto</a:t>
            </a:r>
            <a:br>
              <a:rPr lang="en-US" altLang="en-US" sz="2400"/>
            </a:br>
            <a:endParaRPr lang="en-US" altLang="en-US" sz="2400"/>
          </a:p>
          <a:p>
            <a:r>
              <a:rPr lang="en-US" altLang="en-US" sz="2400"/>
              <a:t>1583-1587</a:t>
            </a:r>
          </a:p>
        </p:txBody>
      </p:sp>
      <p:pic>
        <p:nvPicPr>
          <p:cNvPr id="83976" name="Picture 8" descr="Tintoretto-The Annunciation-1583-87">
            <a:extLst>
              <a:ext uri="{FF2B5EF4-FFF2-40B4-BE49-F238E27FC236}">
                <a16:creationId xmlns:a16="http://schemas.microsoft.com/office/drawing/2014/main" id="{E33A5595-2BBE-4758-8CDA-C86DD64C9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/>
          <a:stretch>
            <a:fillRect/>
          </a:stretch>
        </p:blipFill>
        <p:spPr bwMode="auto">
          <a:xfrm>
            <a:off x="228600" y="1635125"/>
            <a:ext cx="6096000" cy="44624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>
            <a:extLst>
              <a:ext uri="{FF2B5EF4-FFF2-40B4-BE49-F238E27FC236}">
                <a16:creationId xmlns:a16="http://schemas.microsoft.com/office/drawing/2014/main" id="{3D25FC42-8C1C-4BAC-BA54-6F63F79131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2971800" cy="3886200"/>
          </a:xfrm>
        </p:spPr>
        <p:txBody>
          <a:bodyPr/>
          <a:lstStyle/>
          <a:p>
            <a:r>
              <a:rPr lang="en-US" altLang="en-US" sz="2600"/>
              <a:t>“Moses Drawing Water form the Rock”</a:t>
            </a:r>
            <a:br>
              <a:rPr lang="en-US" altLang="en-US" sz="2600"/>
            </a:br>
            <a:endParaRPr lang="en-US" altLang="en-US" sz="2600"/>
          </a:p>
          <a:p>
            <a:r>
              <a:rPr lang="en-US" altLang="en-US" sz="2600"/>
              <a:t>Jacopo Tintoretto</a:t>
            </a:r>
            <a:br>
              <a:rPr lang="en-US" altLang="en-US" sz="2600"/>
            </a:br>
            <a:endParaRPr lang="en-US" altLang="en-US" sz="2600"/>
          </a:p>
          <a:p>
            <a:r>
              <a:rPr lang="en-US" altLang="en-US" sz="2600"/>
              <a:t>1577</a:t>
            </a:r>
          </a:p>
        </p:txBody>
      </p:sp>
      <p:pic>
        <p:nvPicPr>
          <p:cNvPr id="86021" name="Picture 5" descr="Tintoretto-Moses Drawing Water from the Rock-1577">
            <a:extLst>
              <a:ext uri="{FF2B5EF4-FFF2-40B4-BE49-F238E27FC236}">
                <a16:creationId xmlns:a16="http://schemas.microsoft.com/office/drawing/2014/main" id="{2AFECD09-6527-4F73-82A7-E7BCF9696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"/>
            <a:ext cx="4268788" cy="6248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3F26ECA-D290-4985-A909-66343AE02C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Background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0DB4305-0C49-4600-A96E-4A140AA8BB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2296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700"/>
              <a:t>Late Renaissance [Pre-Baroque].</a:t>
            </a:r>
          </a:p>
          <a:p>
            <a:pPr>
              <a:lnSpc>
                <a:spcPct val="90000"/>
              </a:lnSpc>
            </a:pPr>
            <a:r>
              <a:rPr lang="en-US" altLang="en-US" sz="2700"/>
              <a:t>Art was at an impasse after the perfection and harmony of the Renaissance.</a:t>
            </a:r>
          </a:p>
          <a:p>
            <a:pPr>
              <a:lnSpc>
                <a:spcPct val="90000"/>
              </a:lnSpc>
            </a:pPr>
            <a:r>
              <a:rPr lang="en-US" altLang="en-US" sz="2700"/>
              <a:t>Antithetical to the principles of the High Renaissance.</a:t>
            </a:r>
          </a:p>
          <a:p>
            <a:pPr>
              <a:lnSpc>
                <a:spcPct val="90000"/>
              </a:lnSpc>
            </a:pPr>
            <a:r>
              <a:rPr lang="en-US" altLang="en-US" sz="2700"/>
              <a:t>From the Italian </a:t>
            </a:r>
            <a:r>
              <a:rPr lang="en-US" altLang="en-US" sz="2700" i="1">
                <a:solidFill>
                  <a:schemeClr val="accent2"/>
                </a:solidFill>
              </a:rPr>
              <a:t>de maneria</a:t>
            </a:r>
            <a:r>
              <a:rPr lang="en-US" altLang="en-US" sz="2700"/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en-US" sz="2700"/>
              <a:t>A work of art done in the artist’s characteristic “touch” or recognizable “manner.”</a:t>
            </a:r>
          </a:p>
          <a:p>
            <a:pPr>
              <a:lnSpc>
                <a:spcPct val="90000"/>
              </a:lnSpc>
            </a:pPr>
            <a:r>
              <a:rPr lang="en-US" altLang="en-US" sz="2700"/>
              <a:t>First used by the German art historian, Heinrich Wölfflin in the early 20c.</a:t>
            </a:r>
          </a:p>
          <a:p>
            <a:pPr>
              <a:lnSpc>
                <a:spcPct val="90000"/>
              </a:lnSpc>
            </a:pPr>
            <a:r>
              <a:rPr lang="en-US" altLang="en-US" sz="2700"/>
              <a:t>Influenced by Michelangelo’s later works.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WordArt 2" descr="Dotted diamond">
            <a:extLst>
              <a:ext uri="{FF2B5EF4-FFF2-40B4-BE49-F238E27FC236}">
                <a16:creationId xmlns:a16="http://schemas.microsoft.com/office/drawing/2014/main" id="{083162F2-966A-4A7D-84D0-E0346F28EF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1371600"/>
            <a:ext cx="65532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pattFill prst="dotDmnd">
                  <a:fgClr>
                    <a:srgbClr val="CC6600"/>
                  </a:fgClr>
                  <a:bgClr>
                    <a:schemeClr val="tx2"/>
                  </a:bgClr>
                </a:pattFill>
                <a:effectLst>
                  <a:outerShdw dist="35921" dir="2700000" algn="ctr" rotWithShape="0">
                    <a:srgbClr val="996633"/>
                  </a:outerShdw>
                </a:effectLst>
                <a:latin typeface="BlackChancery"/>
              </a:rPr>
              <a:t>Manneristic</a:t>
            </a:r>
          </a:p>
          <a:p>
            <a:pPr algn="ctr"/>
            <a:r>
              <a:rPr lang="en-US" sz="3600" kern="10"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pattFill prst="dotDmnd">
                  <a:fgClr>
                    <a:srgbClr val="CC6600"/>
                  </a:fgClr>
                  <a:bgClr>
                    <a:schemeClr val="tx2"/>
                  </a:bgClr>
                </a:pattFill>
                <a:effectLst>
                  <a:outerShdw dist="35921" dir="2700000" algn="ctr" rotWithShape="0">
                    <a:srgbClr val="996633"/>
                  </a:outerShdw>
                </a:effectLst>
                <a:latin typeface="BlackChancery"/>
              </a:rPr>
              <a:t>Architecture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7ADD89BE-D3AE-4EDF-94DF-217AE1ED99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15400" cy="1143000"/>
          </a:xfrm>
        </p:spPr>
        <p:txBody>
          <a:bodyPr/>
          <a:lstStyle/>
          <a:p>
            <a:r>
              <a:rPr lang="en-US" altLang="en-US" sz="4200"/>
              <a:t>Characteristics of Mannerist Architecture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34B359BC-0A09-40BB-8D2D-496DD09DA2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01000" cy="4800600"/>
          </a:xfrm>
        </p:spPr>
        <p:txBody>
          <a:bodyPr/>
          <a:lstStyle/>
          <a:p>
            <a:pPr marL="457200" indent="-457200"/>
            <a:r>
              <a:rPr lang="en-US" altLang="en-US" sz="2400"/>
              <a:t>Stylishness in design could be applied to a building as well as to a painting.</a:t>
            </a:r>
            <a:br>
              <a:rPr lang="en-US" altLang="en-US" sz="2400"/>
            </a:br>
            <a:endParaRPr lang="en-US" altLang="en-US" sz="2400"/>
          </a:p>
          <a:p>
            <a:pPr marL="457200" indent="-457200"/>
            <a:r>
              <a:rPr lang="en-US" altLang="en-US" sz="2400"/>
              <a:t>Showed extensive knowledge of Roman architectural style.</a:t>
            </a:r>
            <a:br>
              <a:rPr lang="en-US" altLang="en-US" sz="2400"/>
            </a:br>
            <a:endParaRPr lang="en-US" altLang="en-US" sz="2400"/>
          </a:p>
          <a:p>
            <a:pPr marL="457200" indent="-457200"/>
            <a:r>
              <a:rPr lang="en-US" altLang="en-US" sz="2400"/>
              <a:t>Complex, out of step style </a:t>
            </a:r>
            <a:r>
              <a:rPr lang="en-US" altLang="en-US" sz="2400">
                <a:sym typeface="Wingdings" panose="05000000000000000000" pitchFamily="2" charset="2"/>
              </a:rPr>
              <a:t> taking “liberties” with classical architecture.</a:t>
            </a:r>
            <a:br>
              <a:rPr lang="en-US" altLang="en-US" sz="2400">
                <a:sym typeface="Wingdings" panose="05000000000000000000" pitchFamily="2" charset="2"/>
              </a:rPr>
            </a:br>
            <a:endParaRPr lang="en-US" altLang="en-US" sz="2400">
              <a:sym typeface="Wingdings" panose="05000000000000000000" pitchFamily="2" charset="2"/>
            </a:endParaRPr>
          </a:p>
          <a:p>
            <a:pPr marL="457200" indent="-457200"/>
            <a:r>
              <a:rPr lang="en-US" altLang="en-US" sz="2400">
                <a:sym typeface="Wingdings" panose="05000000000000000000" pitchFamily="2" charset="2"/>
              </a:rPr>
              <a:t>Architecture, sculpture, and walled gardens were seen as a complex, but not necessary unified whole.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F1AF2E17-1B75-4568-B8AA-9D5B60477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10600" cy="4038600"/>
          </a:xfrm>
        </p:spPr>
        <p:txBody>
          <a:bodyPr/>
          <a:lstStyle/>
          <a:p>
            <a:r>
              <a:rPr lang="en-US" altLang="en-US" sz="2400"/>
              <a:t>Villa Capra</a:t>
            </a:r>
            <a:br>
              <a:rPr lang="en-US" altLang="en-US" sz="2400"/>
            </a:br>
            <a:r>
              <a:rPr lang="en-US" altLang="en-US" sz="2400"/>
              <a:t>[or Villa </a:t>
            </a:r>
            <a:br>
              <a:rPr lang="en-US" altLang="en-US" sz="2400"/>
            </a:br>
            <a:r>
              <a:rPr lang="en-US" altLang="en-US" sz="2400"/>
              <a:t>Rotunda]</a:t>
            </a:r>
            <a:br>
              <a:rPr lang="en-US" altLang="en-US" sz="2400"/>
            </a:br>
            <a:endParaRPr lang="en-US" altLang="en-US" sz="2400"/>
          </a:p>
          <a:p>
            <a:r>
              <a:rPr lang="en-US" altLang="en-US" sz="2400"/>
              <a:t>By Andrea</a:t>
            </a:r>
            <a:br>
              <a:rPr lang="en-US" altLang="en-US" sz="2400"/>
            </a:br>
            <a:r>
              <a:rPr lang="en-US" altLang="en-US" sz="2400"/>
              <a:t>Palladio</a:t>
            </a:r>
            <a:br>
              <a:rPr lang="en-US" altLang="en-US" sz="2400"/>
            </a:br>
            <a:endParaRPr lang="en-US" altLang="en-US" sz="2400"/>
          </a:p>
          <a:p>
            <a:r>
              <a:rPr lang="en-US" altLang="en-US" sz="2400"/>
              <a:t>1566-1571</a:t>
            </a:r>
            <a:br>
              <a:rPr lang="en-US" altLang="en-US" sz="2400"/>
            </a:br>
            <a:endParaRPr lang="en-US" altLang="en-US" sz="2400"/>
          </a:p>
          <a:p>
            <a:r>
              <a:rPr lang="en-US" altLang="en-US" sz="2400">
                <a:solidFill>
                  <a:schemeClr val="accent2"/>
                </a:solidFill>
              </a:rPr>
              <a:t>“Palladian” architectural style</a:t>
            </a:r>
            <a:r>
              <a:rPr lang="en-US" altLang="en-US" sz="2400"/>
              <a:t> [popular in England]</a:t>
            </a:r>
          </a:p>
        </p:txBody>
      </p:sp>
      <p:pic>
        <p:nvPicPr>
          <p:cNvPr id="56330" name="Picture 10" descr="Andrea Palladio - Villa Capra or Villa Rotunda-1566-71">
            <a:extLst>
              <a:ext uri="{FF2B5EF4-FFF2-40B4-BE49-F238E27FC236}">
                <a16:creationId xmlns:a16="http://schemas.microsoft.com/office/drawing/2014/main" id="{DBA135D0-096F-4A06-8F10-89FF573E0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" r="5305" b="5980"/>
          <a:stretch>
            <a:fillRect/>
          </a:stretch>
        </p:blipFill>
        <p:spPr bwMode="auto">
          <a:xfrm>
            <a:off x="2590800" y="1066800"/>
            <a:ext cx="6324600" cy="41925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01FAFD3B-2042-4729-B553-D4C6BBCB32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91200" y="1905000"/>
            <a:ext cx="2667000" cy="373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/>
              <a:t>Entrance to the Villa Farnese at Caprarola</a:t>
            </a:r>
            <a:br>
              <a:rPr lang="en-US" altLang="en-US" sz="2600"/>
            </a:br>
            <a:endParaRPr lang="en-US" altLang="en-US" sz="2600"/>
          </a:p>
          <a:p>
            <a:pPr>
              <a:lnSpc>
                <a:spcPct val="90000"/>
              </a:lnSpc>
            </a:pPr>
            <a:r>
              <a:rPr lang="en-US" altLang="en-US" sz="2600"/>
              <a:t>By Giacomo Vignola</a:t>
            </a:r>
            <a:br>
              <a:rPr lang="en-US" altLang="en-US" sz="2600"/>
            </a:br>
            <a:endParaRPr lang="en-US" altLang="en-US" sz="2600"/>
          </a:p>
          <a:p>
            <a:pPr>
              <a:lnSpc>
                <a:spcPct val="90000"/>
              </a:lnSpc>
            </a:pPr>
            <a:r>
              <a:rPr lang="en-US" altLang="en-US" sz="2600"/>
              <a:t>1560</a:t>
            </a:r>
          </a:p>
        </p:txBody>
      </p:sp>
      <p:pic>
        <p:nvPicPr>
          <p:cNvPr id="54276" name="Picture 4" descr="Villa Farnese at Caprarola-Giacomo Vignola-1560">
            <a:extLst>
              <a:ext uri="{FF2B5EF4-FFF2-40B4-BE49-F238E27FC236}">
                <a16:creationId xmlns:a16="http://schemas.microsoft.com/office/drawing/2014/main" id="{44E678FE-3D45-463C-A3FC-769008BFC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7"/>
          <a:stretch>
            <a:fillRect/>
          </a:stretch>
        </p:blipFill>
        <p:spPr bwMode="auto">
          <a:xfrm>
            <a:off x="914400" y="152400"/>
            <a:ext cx="4422775" cy="6586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3652B0DC-71E5-4871-AE9E-0A80F6E9B2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762000"/>
            <a:ext cx="3200400" cy="5486400"/>
          </a:xfr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altLang="en-US" sz="2700"/>
              <a:t>Giacomo da Vignola</a:t>
            </a:r>
            <a:br>
              <a:rPr lang="en-US" altLang="en-US" sz="2700"/>
            </a:br>
            <a:endParaRPr lang="en-US" altLang="en-US" sz="2700"/>
          </a:p>
          <a:p>
            <a:pPr>
              <a:lnSpc>
                <a:spcPct val="90000"/>
              </a:lnSpc>
            </a:pPr>
            <a:r>
              <a:rPr lang="en-US" altLang="en-US" sz="2700"/>
              <a:t>Wrote </a:t>
            </a:r>
            <a:r>
              <a:rPr lang="en-US" altLang="en-US" sz="2700" i="1"/>
              <a:t>The Rule of the Five Orders of Architecture</a:t>
            </a:r>
            <a:br>
              <a:rPr lang="en-US" altLang="en-US" sz="2700"/>
            </a:br>
            <a:endParaRPr lang="en-US" altLang="en-US" sz="2700"/>
          </a:p>
          <a:p>
            <a:pPr>
              <a:lnSpc>
                <a:spcPct val="90000"/>
              </a:lnSpc>
            </a:pPr>
            <a:r>
              <a:rPr lang="en-US" altLang="en-US" sz="2700"/>
              <a:t>1563</a:t>
            </a:r>
            <a:br>
              <a:rPr lang="en-US" altLang="en-US" sz="2700"/>
            </a:br>
            <a:endParaRPr lang="en-US" altLang="en-US" sz="2700"/>
          </a:p>
          <a:p>
            <a:pPr>
              <a:lnSpc>
                <a:spcPct val="90000"/>
              </a:lnSpc>
            </a:pPr>
            <a:r>
              <a:rPr lang="en-US" altLang="en-US" sz="2700"/>
              <a:t>Became a key reference work for architects.</a:t>
            </a:r>
          </a:p>
        </p:txBody>
      </p:sp>
      <p:pic>
        <p:nvPicPr>
          <p:cNvPr id="93187" name="Picture 3" descr="Vignolafiveorders">
            <a:extLst>
              <a:ext uri="{FF2B5EF4-FFF2-40B4-BE49-F238E27FC236}">
                <a16:creationId xmlns:a16="http://schemas.microsoft.com/office/drawing/2014/main" id="{BE6E9250-0D28-4487-994D-B8815134B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" t="1297" r="1497"/>
          <a:stretch>
            <a:fillRect/>
          </a:stretch>
        </p:blipFill>
        <p:spPr bwMode="auto">
          <a:xfrm>
            <a:off x="4419600" y="304800"/>
            <a:ext cx="3908425" cy="6324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8393C59A-6560-414A-9E0F-33EA3FEA2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Fontainebleau School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AFD9FB70-0916-4663-BB85-8A037F520B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7467600" cy="5410200"/>
          </a:xfr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altLang="en-US"/>
              <a:t>French Mannerism </a:t>
            </a:r>
            <a:r>
              <a:rPr lang="en-US" altLang="en-US">
                <a:sym typeface="Wingdings" panose="05000000000000000000" pitchFamily="2" charset="2"/>
              </a:rPr>
              <a:t> flourished from </a:t>
            </a:r>
            <a:br>
              <a:rPr lang="en-US" altLang="en-US">
                <a:sym typeface="Wingdings" panose="05000000000000000000" pitchFamily="2" charset="2"/>
              </a:rPr>
            </a:br>
            <a:r>
              <a:rPr lang="en-US" altLang="en-US">
                <a:sym typeface="Wingdings" panose="05000000000000000000" pitchFamily="2" charset="2"/>
              </a:rPr>
              <a:t>                         1531 to the</a:t>
            </a:r>
            <a:br>
              <a:rPr lang="en-US" altLang="en-US">
                <a:sym typeface="Wingdings" panose="05000000000000000000" pitchFamily="2" charset="2"/>
              </a:rPr>
            </a:br>
            <a:r>
              <a:rPr lang="en-US" altLang="en-US">
                <a:sym typeface="Wingdings" panose="05000000000000000000" pitchFamily="2" charset="2"/>
              </a:rPr>
              <a:t>                         early 17c.</a:t>
            </a:r>
          </a:p>
          <a:p>
            <a:pPr>
              <a:lnSpc>
                <a:spcPct val="90000"/>
              </a:lnSpc>
            </a:pPr>
            <a:r>
              <a:rPr lang="en-US" altLang="en-US" u="sng">
                <a:sym typeface="Wingdings" panose="05000000000000000000" pitchFamily="2" charset="2"/>
              </a:rPr>
              <a:t>Characteristics</a:t>
            </a:r>
            <a:r>
              <a:rPr lang="en-US" altLang="en-US">
                <a:sym typeface="Wingdings" panose="05000000000000000000" pitchFamily="2" charset="2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Extensive use of stucco in moldings &amp; picture frames.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Frescoes.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An elaborate [often mysterious] system of allegories and mythical iconography.</a:t>
            </a:r>
          </a:p>
          <a:p>
            <a:pPr>
              <a:lnSpc>
                <a:spcPct val="90000"/>
              </a:lnSpc>
            </a:pPr>
            <a:r>
              <a:rPr lang="en-US" altLang="en-US"/>
              <a:t>Centered around the Royal Chateau of Fontainebleau.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3B844527-EDC5-4A47-83EC-B9B59DB6E1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/>
              <a:t>The Royal Chateau at Fontainebleau</a:t>
            </a:r>
          </a:p>
        </p:txBody>
      </p:sp>
      <p:pic>
        <p:nvPicPr>
          <p:cNvPr id="60421" name="Picture 5" descr="Chateau_Fontainebleau">
            <a:extLst>
              <a:ext uri="{FF2B5EF4-FFF2-40B4-BE49-F238E27FC236}">
                <a16:creationId xmlns:a16="http://schemas.microsoft.com/office/drawing/2014/main" id="{93B9B44B-6966-4388-B569-1BBCF108FB89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143000"/>
            <a:ext cx="4724400" cy="2835275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23" name="Picture 7" descr="Galerie of Chateau_Fontainebleau-Rosso Fiorentino &amp; Francesco Primaticcio-1528-37">
            <a:extLst>
              <a:ext uri="{FF2B5EF4-FFF2-40B4-BE49-F238E27FC236}">
                <a16:creationId xmlns:a16="http://schemas.microsoft.com/office/drawing/2014/main" id="{BB8F430C-18E7-41F2-83FD-F3286DA515A2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1775" y="1828800"/>
            <a:ext cx="3527425" cy="4114800"/>
          </a:xfrm>
          <a:noFill/>
          <a:ln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25" name="Rectangle 9">
            <a:extLst>
              <a:ext uri="{FF2B5EF4-FFF2-40B4-BE49-F238E27FC236}">
                <a16:creationId xmlns:a16="http://schemas.microsoft.com/office/drawing/2014/main" id="{CF600306-1983-44EB-88C7-EA63D06E0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495800"/>
            <a:ext cx="4724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96875" indent="-396875">
              <a:spcBef>
                <a:spcPct val="20000"/>
              </a:spcBef>
              <a:buClr>
                <a:srgbClr val="CC0000"/>
              </a:buClr>
              <a:buSzPct val="105000"/>
              <a:buFont typeface="PressWriter Symbols" pitchFamily="2" charset="2"/>
              <a:buChar char="¬"/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22338" indent="-350838">
              <a:spcBef>
                <a:spcPct val="20000"/>
              </a:spcBef>
              <a:buClr>
                <a:srgbClr val="008400"/>
              </a:buClr>
              <a:buSzPct val="105000"/>
              <a:buFont typeface="PressWriter Symbols" pitchFamily="2" charset="2"/>
              <a:buChar char="´"/>
              <a:defRPr sz="26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334963">
              <a:spcBef>
                <a:spcPct val="20000"/>
              </a:spcBef>
              <a:buClr>
                <a:schemeClr val="accent2"/>
              </a:buClr>
              <a:buFont typeface="GriffinOne" pitchFamily="2" charset="0"/>
              <a:buChar char="/"/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68475" indent="-282575">
              <a:spcBef>
                <a:spcPct val="20000"/>
              </a:spcBef>
              <a:buClr>
                <a:srgbClr val="D60093"/>
              </a:buClr>
              <a:buSzPct val="140000"/>
              <a:buFont typeface="CommonBullets" pitchFamily="34" charset="2"/>
              <a:buChar char="I"/>
              <a:defRPr sz="21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717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289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861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433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005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600"/>
              <a:t>Gallery [right] by Rosso Fiorentino &amp; Francesco Primaticcio</a:t>
            </a:r>
            <a:br>
              <a:rPr lang="en-US" altLang="en-US" sz="2600"/>
            </a:br>
            <a:endParaRPr lang="en-US" altLang="en-US" sz="2600"/>
          </a:p>
          <a:p>
            <a:pPr>
              <a:lnSpc>
                <a:spcPct val="90000"/>
              </a:lnSpc>
            </a:pPr>
            <a:r>
              <a:rPr lang="en-US" altLang="en-US" sz="2600"/>
              <a:t>1528-1537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CF964D27-3C12-4544-933C-DD843D19F5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609600"/>
            <a:ext cx="5181600" cy="762000"/>
          </a:xfrm>
        </p:spPr>
        <p:txBody>
          <a:bodyPr/>
          <a:lstStyle/>
          <a:p>
            <a:r>
              <a:rPr lang="en-US" altLang="en-US"/>
              <a:t>Jean Goujon</a:t>
            </a:r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EA87F008-8CF7-4634-B94C-6EBCE410E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791200"/>
            <a:ext cx="266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96875" indent="-396875">
              <a:spcBef>
                <a:spcPct val="20000"/>
              </a:spcBef>
              <a:buClr>
                <a:srgbClr val="CC0000"/>
              </a:buClr>
              <a:buSzPct val="105000"/>
              <a:buFont typeface="PressWriter Symbols" pitchFamily="2" charset="2"/>
              <a:buChar char="¬"/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22338" indent="-350838">
              <a:spcBef>
                <a:spcPct val="20000"/>
              </a:spcBef>
              <a:buClr>
                <a:srgbClr val="008400"/>
              </a:buClr>
              <a:buSzPct val="105000"/>
              <a:buFont typeface="PressWriter Symbols" pitchFamily="2" charset="2"/>
              <a:buChar char="´"/>
              <a:defRPr sz="26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334963">
              <a:spcBef>
                <a:spcPct val="20000"/>
              </a:spcBef>
              <a:buClr>
                <a:schemeClr val="accent2"/>
              </a:buClr>
              <a:buFont typeface="GriffinOne" pitchFamily="2" charset="0"/>
              <a:buChar char="/"/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68475" indent="-282575">
              <a:spcBef>
                <a:spcPct val="20000"/>
              </a:spcBef>
              <a:buClr>
                <a:srgbClr val="D60093"/>
              </a:buClr>
              <a:buSzPct val="140000"/>
              <a:buFont typeface="CommonBullets" pitchFamily="34" charset="2"/>
              <a:buChar char="I"/>
              <a:defRPr sz="21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717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289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861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433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005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  <a:buFont typeface="PressWriter Symbols" pitchFamily="2" charset="2"/>
              <a:buNone/>
            </a:pPr>
            <a:r>
              <a:rPr lang="en-US" altLang="en-US" sz="2200"/>
              <a:t>“Nymph,”</a:t>
            </a:r>
          </a:p>
          <a:p>
            <a:pPr algn="ctr">
              <a:lnSpc>
                <a:spcPct val="90000"/>
              </a:lnSpc>
              <a:buFont typeface="PressWriter Symbols" pitchFamily="2" charset="2"/>
              <a:buNone/>
            </a:pPr>
            <a:r>
              <a:rPr lang="en-US" altLang="en-US" sz="2200"/>
              <a:t>1548-1549</a:t>
            </a:r>
          </a:p>
        </p:txBody>
      </p:sp>
      <p:pic>
        <p:nvPicPr>
          <p:cNvPr id="62470" name="Picture 6" descr="Jean Goujon-Nymph-1548-49">
            <a:extLst>
              <a:ext uri="{FF2B5EF4-FFF2-40B4-BE49-F238E27FC236}">
                <a16:creationId xmlns:a16="http://schemas.microsoft.com/office/drawing/2014/main" id="{A8141452-660D-4BE1-86AC-C384B480F58A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914400"/>
            <a:ext cx="2524125" cy="480060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74" name="Rectangle 10">
            <a:extLst>
              <a:ext uri="{FF2B5EF4-FFF2-40B4-BE49-F238E27FC236}">
                <a16:creationId xmlns:a16="http://schemas.microsoft.com/office/drawing/2014/main" id="{93482E89-1C4B-4D6D-A282-053F380A4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572000"/>
            <a:ext cx="5867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96875" indent="-396875">
              <a:spcBef>
                <a:spcPct val="20000"/>
              </a:spcBef>
              <a:buClr>
                <a:srgbClr val="CC0000"/>
              </a:buClr>
              <a:buSzPct val="105000"/>
              <a:buFont typeface="PressWriter Symbols" pitchFamily="2" charset="2"/>
              <a:buChar char="¬"/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22338" indent="-350838">
              <a:spcBef>
                <a:spcPct val="20000"/>
              </a:spcBef>
              <a:buClr>
                <a:srgbClr val="008400"/>
              </a:buClr>
              <a:buSzPct val="105000"/>
              <a:buFont typeface="PressWriter Symbols" pitchFamily="2" charset="2"/>
              <a:buChar char="´"/>
              <a:defRPr sz="26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334963">
              <a:spcBef>
                <a:spcPct val="20000"/>
              </a:spcBef>
              <a:buClr>
                <a:schemeClr val="accent2"/>
              </a:buClr>
              <a:buFont typeface="GriffinOne" pitchFamily="2" charset="0"/>
              <a:buChar char="/"/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68475" indent="-282575">
              <a:spcBef>
                <a:spcPct val="20000"/>
              </a:spcBef>
              <a:buClr>
                <a:srgbClr val="D60093"/>
              </a:buClr>
              <a:buSzPct val="140000"/>
              <a:buFont typeface="CommonBullets" pitchFamily="34" charset="2"/>
              <a:buChar char="I"/>
              <a:defRPr sz="21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717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289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861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433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005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  <a:buFont typeface="PressWriter Symbols" pitchFamily="2" charset="2"/>
              <a:buNone/>
            </a:pPr>
            <a:r>
              <a:rPr lang="en-US" altLang="en-US" sz="2200"/>
              <a:t>“Nymph &amp; Putto,”</a:t>
            </a:r>
          </a:p>
          <a:p>
            <a:pPr algn="ctr">
              <a:lnSpc>
                <a:spcPct val="90000"/>
              </a:lnSpc>
              <a:buFont typeface="PressWriter Symbols" pitchFamily="2" charset="2"/>
              <a:buNone/>
            </a:pPr>
            <a:r>
              <a:rPr lang="en-US" altLang="en-US" sz="2200"/>
              <a:t>1547-1549</a:t>
            </a:r>
          </a:p>
        </p:txBody>
      </p:sp>
      <p:pic>
        <p:nvPicPr>
          <p:cNvPr id="62475" name="Picture 11" descr="Jean Goujon-Nymph &amp; Putto-1547-49">
            <a:extLst>
              <a:ext uri="{FF2B5EF4-FFF2-40B4-BE49-F238E27FC236}">
                <a16:creationId xmlns:a16="http://schemas.microsoft.com/office/drawing/2014/main" id="{92D5B88E-63AE-4F95-B1B6-454A5EE81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" r="1234"/>
          <a:stretch>
            <a:fillRect/>
          </a:stretch>
        </p:blipFill>
        <p:spPr bwMode="auto">
          <a:xfrm>
            <a:off x="3048000" y="2362200"/>
            <a:ext cx="5943600" cy="2149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6B555559-5C45-4C1C-A362-8D52DEB085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3810000" cy="1600200"/>
          </a:xfrm>
        </p:spPr>
        <p:txBody>
          <a:bodyPr/>
          <a:lstStyle/>
          <a:p>
            <a:r>
              <a:rPr lang="en-US" altLang="en-US"/>
              <a:t>Germain</a:t>
            </a:r>
            <a:br>
              <a:rPr lang="en-US" altLang="en-US"/>
            </a:br>
            <a:r>
              <a:rPr lang="en-US" altLang="en-US"/>
              <a:t>Pilon</a:t>
            </a:r>
          </a:p>
        </p:txBody>
      </p:sp>
      <p:pic>
        <p:nvPicPr>
          <p:cNvPr id="65544" name="Picture 8" descr="Germain Pilon-Caryatids-1550s">
            <a:extLst>
              <a:ext uri="{FF2B5EF4-FFF2-40B4-BE49-F238E27FC236}">
                <a16:creationId xmlns:a16="http://schemas.microsoft.com/office/drawing/2014/main" id="{B02E3F04-FFF7-44F1-94C9-04CEA1C2258D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4850" y="304800"/>
            <a:ext cx="3562350" cy="624840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546" name="Rectangle 10">
            <a:extLst>
              <a:ext uri="{FF2B5EF4-FFF2-40B4-BE49-F238E27FC236}">
                <a16:creationId xmlns:a16="http://schemas.microsoft.com/office/drawing/2014/main" id="{A7BA0AB1-9A07-4D0C-A302-DCE861743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657600"/>
            <a:ext cx="3200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96875" indent="-396875">
              <a:spcBef>
                <a:spcPct val="20000"/>
              </a:spcBef>
              <a:buClr>
                <a:srgbClr val="CC0000"/>
              </a:buClr>
              <a:buSzPct val="105000"/>
              <a:buFont typeface="PressWriter Symbols" pitchFamily="2" charset="2"/>
              <a:buChar char="¬"/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22338" indent="-350838">
              <a:spcBef>
                <a:spcPct val="20000"/>
              </a:spcBef>
              <a:buClr>
                <a:srgbClr val="008400"/>
              </a:buClr>
              <a:buSzPct val="105000"/>
              <a:buFont typeface="PressWriter Symbols" pitchFamily="2" charset="2"/>
              <a:buChar char="´"/>
              <a:defRPr sz="26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334963">
              <a:spcBef>
                <a:spcPct val="20000"/>
              </a:spcBef>
              <a:buClr>
                <a:schemeClr val="accent2"/>
              </a:buClr>
              <a:buFont typeface="GriffinOne" pitchFamily="2" charset="0"/>
              <a:buChar char="/"/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68475" indent="-282575">
              <a:spcBef>
                <a:spcPct val="20000"/>
              </a:spcBef>
              <a:buClr>
                <a:srgbClr val="D60093"/>
              </a:buClr>
              <a:buSzPct val="140000"/>
              <a:buFont typeface="CommonBullets" pitchFamily="34" charset="2"/>
              <a:buChar char="I"/>
              <a:defRPr sz="21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717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289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861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433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005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3000"/>
              <a:t>“Caryatids”</a:t>
            </a:r>
            <a:br>
              <a:rPr lang="en-US" altLang="en-US" sz="3000"/>
            </a:br>
            <a:endParaRPr lang="en-US" altLang="en-US" sz="3000"/>
          </a:p>
          <a:p>
            <a:pPr>
              <a:lnSpc>
                <a:spcPct val="90000"/>
              </a:lnSpc>
            </a:pPr>
            <a:r>
              <a:rPr lang="en-US" altLang="en-US" sz="3000"/>
              <a:t>1550s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F70F71C1-E680-402F-A595-30DAB70E03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91200" y="2133600"/>
            <a:ext cx="3276600" cy="3048000"/>
          </a:xfrm>
        </p:spPr>
        <p:txBody>
          <a:bodyPr anchor="t"/>
          <a:lstStyle/>
          <a:p>
            <a:r>
              <a:rPr lang="en-US" altLang="en-US" sz="3600"/>
              <a:t>Michelangelo’s </a:t>
            </a:r>
            <a:br>
              <a:rPr lang="en-US" altLang="en-US" sz="3600"/>
            </a:br>
            <a:r>
              <a:rPr lang="en-US" altLang="en-US" sz="3600"/>
              <a:t>“Last </a:t>
            </a:r>
            <a:br>
              <a:rPr lang="en-US" altLang="en-US" sz="3600"/>
            </a:br>
            <a:r>
              <a:rPr lang="en-US" altLang="en-US" sz="3600"/>
              <a:t>Judgment”</a:t>
            </a:r>
            <a:br>
              <a:rPr lang="en-US" altLang="en-US" sz="3600"/>
            </a:br>
            <a:br>
              <a:rPr lang="en-US" altLang="en-US" sz="3600"/>
            </a:br>
            <a:r>
              <a:rPr lang="en-US" altLang="en-US" sz="2800"/>
              <a:t>(Sistine Chapel)</a:t>
            </a:r>
          </a:p>
        </p:txBody>
      </p:sp>
      <p:pic>
        <p:nvPicPr>
          <p:cNvPr id="45070" name="Picture 14" descr="Michelangelo - Lat Judgment">
            <a:extLst>
              <a:ext uri="{FF2B5EF4-FFF2-40B4-BE49-F238E27FC236}">
                <a16:creationId xmlns:a16="http://schemas.microsoft.com/office/drawing/2014/main" id="{45A62FCB-0F0F-408D-8F42-0ADA22168CB7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81000"/>
            <a:ext cx="5481638" cy="6096000"/>
          </a:xfrm>
          <a:noFill/>
          <a:ln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670C189-0C3B-4428-A63B-49E007F7C0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371600"/>
          </a:xfrm>
        </p:spPr>
        <p:txBody>
          <a:bodyPr anchor="t"/>
          <a:lstStyle/>
          <a:p>
            <a:r>
              <a:rPr lang="en-US" altLang="en-US" sz="4000"/>
              <a:t>Michelangelo’s “Last Judgment”</a:t>
            </a:r>
            <a:br>
              <a:rPr lang="en-US" altLang="en-US" sz="4000"/>
            </a:br>
            <a:r>
              <a:rPr lang="en-US" altLang="en-US" sz="3200"/>
              <a:t>(Sistine Chapel – left side)</a:t>
            </a:r>
          </a:p>
        </p:txBody>
      </p:sp>
      <p:pic>
        <p:nvPicPr>
          <p:cNvPr id="8199" name="Picture 7" descr="Michelangelo-Last Judgment-left side details-1">
            <a:extLst>
              <a:ext uri="{FF2B5EF4-FFF2-40B4-BE49-F238E27FC236}">
                <a16:creationId xmlns:a16="http://schemas.microsoft.com/office/drawing/2014/main" id="{C2DEAB15-BF32-46D7-A90E-D9335F67A1EB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525588"/>
            <a:ext cx="5791200" cy="4951412"/>
          </a:xfrm>
          <a:noFill/>
          <a:ln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E8276E86-ABD7-4026-8071-DAD8219728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1371600"/>
          </a:xfrm>
        </p:spPr>
        <p:txBody>
          <a:bodyPr anchor="t"/>
          <a:lstStyle/>
          <a:p>
            <a:r>
              <a:rPr lang="en-US" altLang="en-US" sz="4000"/>
              <a:t>Michelangelo’s “Last Judgment”</a:t>
            </a:r>
            <a:br>
              <a:rPr lang="en-US" altLang="en-US" sz="4000"/>
            </a:br>
            <a:r>
              <a:rPr lang="en-US" altLang="en-US" sz="3200"/>
              <a:t>(Sistine Chapel – right side)</a:t>
            </a:r>
          </a:p>
        </p:txBody>
      </p:sp>
      <p:pic>
        <p:nvPicPr>
          <p:cNvPr id="43016" name="Picture 8" descr="Last Jusgment - details-2">
            <a:extLst>
              <a:ext uri="{FF2B5EF4-FFF2-40B4-BE49-F238E27FC236}">
                <a16:creationId xmlns:a16="http://schemas.microsoft.com/office/drawing/2014/main" id="{47E07ADE-59F7-42B8-BF19-D963EDBC9FEA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404938"/>
            <a:ext cx="6019800" cy="5224462"/>
          </a:xfrm>
          <a:noFill/>
          <a:ln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 descr="Dotted diamond">
            <a:extLst>
              <a:ext uri="{FF2B5EF4-FFF2-40B4-BE49-F238E27FC236}">
                <a16:creationId xmlns:a16="http://schemas.microsoft.com/office/drawing/2014/main" id="{599B2516-4DDF-4443-9EA5-B2FEB3F2D6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990600"/>
            <a:ext cx="5562600" cy="487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pattFill prst="dotDmnd">
                  <a:fgClr>
                    <a:srgbClr val="CC6600"/>
                  </a:fgClr>
                  <a:bgClr>
                    <a:schemeClr val="tx2"/>
                  </a:bgClr>
                </a:pattFill>
                <a:effectLst>
                  <a:outerShdw dist="35921" dir="2700000" algn="ctr" rotWithShape="0">
                    <a:srgbClr val="996633"/>
                  </a:outerShdw>
                </a:effectLst>
                <a:latin typeface="BlackChancery"/>
              </a:rPr>
              <a:t>Features</a:t>
            </a:r>
          </a:p>
          <a:p>
            <a:pPr algn="ctr"/>
            <a:r>
              <a:rPr lang="en-US" sz="3600" kern="10"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pattFill prst="dotDmnd">
                  <a:fgClr>
                    <a:srgbClr val="CC6600"/>
                  </a:fgClr>
                  <a:bgClr>
                    <a:schemeClr val="tx2"/>
                  </a:bgClr>
                </a:pattFill>
                <a:effectLst>
                  <a:outerShdw dist="35921" dir="2700000" algn="ctr" rotWithShape="0">
                    <a:srgbClr val="996633"/>
                  </a:outerShdw>
                </a:effectLst>
                <a:latin typeface="BlackChancery"/>
              </a:rPr>
              <a:t>of</a:t>
            </a:r>
          </a:p>
          <a:p>
            <a:pPr algn="ctr"/>
            <a:r>
              <a:rPr lang="en-US" sz="3600" kern="10"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pattFill prst="dotDmnd">
                  <a:fgClr>
                    <a:srgbClr val="CC6600"/>
                  </a:fgClr>
                  <a:bgClr>
                    <a:schemeClr val="tx2"/>
                  </a:bgClr>
                </a:pattFill>
                <a:effectLst>
                  <a:outerShdw dist="35921" dir="2700000" algn="ctr" rotWithShape="0">
                    <a:srgbClr val="996633"/>
                  </a:outerShdw>
                </a:effectLst>
                <a:latin typeface="BlackChancery"/>
              </a:rPr>
              <a:t>Mannerism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2F58EB6A-8212-4C5C-9467-3EA0C6DF56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43400" y="457200"/>
            <a:ext cx="4724400" cy="1905000"/>
          </a:xfrm>
        </p:spPr>
        <p:txBody>
          <a:bodyPr/>
          <a:lstStyle/>
          <a:p>
            <a:pPr algn="l"/>
            <a:r>
              <a:rPr lang="en-US" altLang="en-US" sz="4000"/>
              <a:t>1. Replace Harmony</a:t>
            </a:r>
            <a:br>
              <a:rPr lang="en-US" altLang="en-US" sz="4000"/>
            </a:br>
            <a:r>
              <a:rPr lang="en-US" altLang="en-US" sz="4000"/>
              <a:t>    With Dissonance</a:t>
            </a:r>
            <a:br>
              <a:rPr lang="en-US" altLang="en-US" sz="4000"/>
            </a:br>
            <a:r>
              <a:rPr lang="en-US" altLang="en-US" sz="4000"/>
              <a:t>    &amp; Discord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E09678CA-B3C9-4090-9152-4591D224C9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29200" y="2819400"/>
            <a:ext cx="3429000" cy="3429000"/>
          </a:xfrm>
        </p:spPr>
        <p:txBody>
          <a:bodyPr/>
          <a:lstStyle/>
          <a:p>
            <a:r>
              <a:rPr lang="en-US" altLang="en-US" sz="2600"/>
              <a:t>“Susanna &amp; the Elders”</a:t>
            </a:r>
            <a:br>
              <a:rPr lang="en-US" altLang="en-US" sz="2600"/>
            </a:br>
            <a:endParaRPr lang="en-US" altLang="en-US" sz="2600"/>
          </a:p>
          <a:p>
            <a:r>
              <a:rPr lang="en-US" altLang="en-US" sz="2600"/>
              <a:t>Alessandro Allori</a:t>
            </a:r>
            <a:br>
              <a:rPr lang="en-US" altLang="en-US" sz="2600"/>
            </a:br>
            <a:endParaRPr lang="en-US" altLang="en-US" sz="2600"/>
          </a:p>
          <a:p>
            <a:r>
              <a:rPr lang="en-US" altLang="en-US" sz="2600"/>
              <a:t>Twisted bodies or “weight shift” [</a:t>
            </a:r>
            <a:r>
              <a:rPr lang="en-US" altLang="en-US" sz="2600" i="1">
                <a:solidFill>
                  <a:schemeClr val="accent2"/>
                </a:solidFill>
              </a:rPr>
              <a:t>contrapposto</a:t>
            </a:r>
            <a:r>
              <a:rPr lang="en-US" altLang="en-US" sz="2600"/>
              <a:t>]</a:t>
            </a:r>
          </a:p>
        </p:txBody>
      </p:sp>
      <p:pic>
        <p:nvPicPr>
          <p:cNvPr id="40964" name="Picture 4" descr="Alessandro Allori - Susanna and the Elders">
            <a:extLst>
              <a:ext uri="{FF2B5EF4-FFF2-40B4-BE49-F238E27FC236}">
                <a16:creationId xmlns:a16="http://schemas.microsoft.com/office/drawing/2014/main" id="{3E8E809C-E7C7-4114-8AF8-612462A8D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3835400" cy="6477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26823A2-A0CE-4551-BCBB-C9F3274625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914400"/>
          </a:xfrm>
        </p:spPr>
        <p:txBody>
          <a:bodyPr anchor="t"/>
          <a:lstStyle/>
          <a:p>
            <a:pPr algn="l"/>
            <a:r>
              <a:rPr lang="en-US" altLang="en-US" sz="4600"/>
              <a:t>2. Replace Reason with Emotion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635C393-6BCA-406D-8AAB-B568984240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8400" y="5791200"/>
            <a:ext cx="51054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500"/>
              <a:t>“Pietà” by Rosso Fiorentino</a:t>
            </a:r>
          </a:p>
          <a:p>
            <a:pPr>
              <a:lnSpc>
                <a:spcPct val="90000"/>
              </a:lnSpc>
            </a:pPr>
            <a:r>
              <a:rPr lang="en-US" altLang="en-US" sz="2500"/>
              <a:t>1530-1540</a:t>
            </a:r>
          </a:p>
        </p:txBody>
      </p:sp>
      <p:pic>
        <p:nvPicPr>
          <p:cNvPr id="16389" name="Picture 5" descr="Rosso Fiorentino-Pieta-1530-40">
            <a:extLst>
              <a:ext uri="{FF2B5EF4-FFF2-40B4-BE49-F238E27FC236}">
                <a16:creationId xmlns:a16="http://schemas.microsoft.com/office/drawing/2014/main" id="{E825A098-DCAC-4F53-87F2-57AF844AE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7356" r="7353" b="8046"/>
          <a:stretch>
            <a:fillRect/>
          </a:stretch>
        </p:blipFill>
        <p:spPr bwMode="auto">
          <a:xfrm>
            <a:off x="1828800" y="1106488"/>
            <a:ext cx="5715000" cy="45323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rable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355</Words>
  <Application>Microsoft Office PowerPoint</Application>
  <PresentationFormat>On-screen Show (4:3)</PresentationFormat>
  <Paragraphs>132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GriffinOne</vt:lpstr>
      <vt:lpstr>CommonBullets</vt:lpstr>
      <vt:lpstr>Adorable</vt:lpstr>
      <vt:lpstr>Arial</vt:lpstr>
      <vt:lpstr>Wingdings</vt:lpstr>
      <vt:lpstr>BlackChancery</vt:lpstr>
      <vt:lpstr>Comic Sans MS</vt:lpstr>
      <vt:lpstr>PressWriter Symbols</vt:lpstr>
      <vt:lpstr>Default Design</vt:lpstr>
      <vt:lpstr>1_Default Design</vt:lpstr>
      <vt:lpstr>PowerPoint Presentation</vt:lpstr>
      <vt:lpstr>The Changing Role of the Artist</vt:lpstr>
      <vt:lpstr>Background</vt:lpstr>
      <vt:lpstr>Michelangelo’s  “Last  Judgment”  (Sistine Chapel)</vt:lpstr>
      <vt:lpstr>Michelangelo’s “Last Judgment” (Sistine Chapel – left side)</vt:lpstr>
      <vt:lpstr>Michelangelo’s “Last Judgment” (Sistine Chapel – right side)</vt:lpstr>
      <vt:lpstr>PowerPoint Presentation</vt:lpstr>
      <vt:lpstr>1. Replace Harmony     With Dissonance     &amp; Discord</vt:lpstr>
      <vt:lpstr>2. Replace Reason with Emotion</vt:lpstr>
      <vt:lpstr>PowerPoint Presentation</vt:lpstr>
      <vt:lpstr>3. Replace      Reality with     Imagination</vt:lpstr>
      <vt:lpstr>PowerPoint Presentation</vt:lpstr>
      <vt:lpstr>4. Create Instability Instead of     Equilibrium</vt:lpstr>
      <vt:lpstr>5. Bodies Are        Distorted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6. Colors are      Lurid</vt:lpstr>
      <vt:lpstr>PowerPoint Presentation</vt:lpstr>
      <vt:lpstr>PowerPoint Presentation</vt:lpstr>
      <vt:lpstr>7. Pictoral Space      is Crowded</vt:lpstr>
      <vt:lpstr>PowerPoint Presentation</vt:lpstr>
      <vt:lpstr>PowerPoint Presentation</vt:lpstr>
      <vt:lpstr>8. A Void in the Center</vt:lpstr>
      <vt:lpstr>PowerPoint Presentation</vt:lpstr>
      <vt:lpstr>9.  Hanging Figures</vt:lpstr>
      <vt:lpstr>PowerPoint Presentation</vt:lpstr>
      <vt:lpstr>PowerPoint Presentation</vt:lpstr>
      <vt:lpstr>Characteristics of Mannerist Architecture</vt:lpstr>
      <vt:lpstr>PowerPoint Presentation</vt:lpstr>
      <vt:lpstr>PowerPoint Presentation</vt:lpstr>
      <vt:lpstr>PowerPoint Presentation</vt:lpstr>
      <vt:lpstr>The Fontainebleau School</vt:lpstr>
      <vt:lpstr>The Royal Chateau at Fontainebleau</vt:lpstr>
      <vt:lpstr>Jean Goujon</vt:lpstr>
      <vt:lpstr>Germain Pilon</vt:lpstr>
    </vt:vector>
  </TitlesOfParts>
  <Company>Horace Greeley 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Mannerism</dc:title>
  <dc:creator>Susan M. Pojer</dc:creator>
  <cp:lastModifiedBy>Duane</cp:lastModifiedBy>
  <cp:revision>47</cp:revision>
  <dcterms:created xsi:type="dcterms:W3CDTF">2005-08-23T19:47:24Z</dcterms:created>
  <dcterms:modified xsi:type="dcterms:W3CDTF">2018-09-30T18:34:49Z</dcterms:modified>
</cp:coreProperties>
</file>