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8" r:id="rId16"/>
    <p:sldId id="285" r:id="rId17"/>
    <p:sldId id="269" r:id="rId18"/>
    <p:sldId id="270" r:id="rId19"/>
    <p:sldId id="271" r:id="rId20"/>
    <p:sldId id="286" r:id="rId21"/>
    <p:sldId id="272" r:id="rId22"/>
    <p:sldId id="287" r:id="rId23"/>
    <p:sldId id="273" r:id="rId24"/>
    <p:sldId id="288" r:id="rId25"/>
    <p:sldId id="274" r:id="rId26"/>
    <p:sldId id="275" r:id="rId27"/>
    <p:sldId id="276" r:id="rId28"/>
    <p:sldId id="277" r:id="rId29"/>
    <p:sldId id="278" r:id="rId30"/>
    <p:sldId id="279" r:id="rId31"/>
    <p:sldId id="289" r:id="rId32"/>
    <p:sldId id="280" r:id="rId33"/>
    <p:sldId id="281" r:id="rId34"/>
    <p:sldId id="290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C7E6-75AC-4908-8F96-1C1517D2829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EBCB-B479-4E7F-9B33-B287CB77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In the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Care – Lower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Child care and nursing</a:t>
            </a:r>
          </a:p>
          <a:p>
            <a:pPr lvl="1"/>
            <a:r>
              <a:rPr lang="en-US" dirty="0"/>
              <a:t>Poorer women generally breast-fed their  infants for much longer periods than in the 20th century.</a:t>
            </a:r>
          </a:p>
          <a:p>
            <a:pPr lvl="2"/>
            <a:r>
              <a:rPr lang="en-US" sz="2400" dirty="0"/>
              <a:t>Resulted in spacing births of children from 2 to 3 years apart due to decreased fertility.</a:t>
            </a:r>
          </a:p>
          <a:p>
            <a:pPr lvl="2"/>
            <a:r>
              <a:rPr lang="en-US" sz="2400" dirty="0"/>
              <a:t>Infants more likely to survive on mother's milk than on artificial foods.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atherinedelors.com/blog/wp-content/uploads/Louis-14-n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8" y="1027906"/>
            <a:ext cx="4205282" cy="5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9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Care – Upper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Women of aristocracy and upper-middle class seldom breast-fed</a:t>
            </a:r>
          </a:p>
          <a:p>
            <a:pPr lvl="1"/>
            <a:r>
              <a:rPr lang="en-US" dirty="0"/>
              <a:t>This was also true of wives of artisans who lived comfortably</a:t>
            </a:r>
          </a:p>
          <a:p>
            <a:pPr lvl="2"/>
            <a:r>
              <a:rPr lang="en-US" dirty="0"/>
              <a:t>Believed it was crude, common and beneath their dignity.</a:t>
            </a:r>
          </a:p>
          <a:p>
            <a:pPr lvl="2"/>
            <a:r>
              <a:rPr lang="en-US" dirty="0"/>
              <a:t>Wet-nurses hired to breast-feed their children.</a:t>
            </a:r>
          </a:p>
          <a:p>
            <a:pPr lvl="3"/>
            <a:r>
              <a:rPr lang="en-US" dirty="0"/>
              <a:t>Many babies sent to countryside</a:t>
            </a:r>
          </a:p>
          <a:p>
            <a:pPr lvl="3"/>
            <a:r>
              <a:rPr lang="en-US" dirty="0"/>
              <a:t>Wet-nursing took two to three years.</a:t>
            </a:r>
          </a:p>
          <a:p>
            <a:pPr lvl="1"/>
            <a:r>
              <a:rPr lang="en-US" dirty="0"/>
              <a:t>"Killing nurses" were negligent, resulting in the death of many or most babies in their custody.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42" name="Picture 2" descr="http://www.christies.com/lotfinderimages/d47816/d4781655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5" y="1419726"/>
            <a:ext cx="4053853" cy="4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2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medieval church denounced infanticide; viewed each human life as sacred.</a:t>
            </a:r>
          </a:p>
          <a:p>
            <a:r>
              <a:rPr lang="en-US" dirty="0"/>
              <a:t>Yet, infanticide was rampant due to severe poverty.</a:t>
            </a:r>
          </a:p>
          <a:p>
            <a:r>
              <a:rPr lang="en-US" dirty="0"/>
              <a:t>"Overlaying" occurred in many cases with a parent rolling over and suffocating a child in bed.</a:t>
            </a:r>
          </a:p>
          <a:p>
            <a:r>
              <a:rPr lang="en-US" dirty="0"/>
              <a:t>Half of all babies died within a year anyway; at worst, 90% died.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268" name="Picture 4" descr="http://www.psychohistory.com/originsofwar/images_originsOfWar/09_03_MothersTossBab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63" y="1044703"/>
            <a:ext cx="4729247" cy="53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9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Foundling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Foundling hospitals emerged, first in Paris then throughout Europe</a:t>
            </a:r>
          </a:p>
          <a:p>
            <a:pPr lvl="1"/>
            <a:r>
              <a:rPr lang="en-US" dirty="0"/>
              <a:t>Many poor women left babies on the doorstep of churches.</a:t>
            </a:r>
          </a:p>
          <a:p>
            <a:pPr lvl="1"/>
            <a:r>
              <a:rPr lang="en-US" dirty="0"/>
              <a:t>By 1770, 1/3 of all babies born in Paris were immediately abandoned to the foundling home; 1/3 of those came from married couples.</a:t>
            </a:r>
          </a:p>
          <a:p>
            <a:pPr lvl="1"/>
            <a:r>
              <a:rPr lang="en-US" dirty="0"/>
              <a:t>Foundling home in St. Petersburg cared for 25,000 babies in the early 19</a:t>
            </a:r>
            <a:r>
              <a:rPr lang="en-US" sz="1400" dirty="0"/>
              <a:t>th </a:t>
            </a:r>
            <a:r>
              <a:rPr lang="en-US" dirty="0"/>
              <a:t>century; receiving 5,000 new babies a year.</a:t>
            </a:r>
          </a:p>
          <a:p>
            <a:pPr lvl="1"/>
            <a:r>
              <a:rPr lang="en-US" dirty="0"/>
              <a:t>Some social critics claimed that foundling hospitals promoted "legalized infanticide."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2290" name="Picture 2" descr="http://www.gottfried-helnwein-child.com/child_in_art/artists_images/Greuze_The_Spoiled_Child_1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28" y="842211"/>
            <a:ext cx="4655943" cy="57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1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Child-rearing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Children were often treated indifferently and with strict physical discipline.</a:t>
            </a:r>
          </a:p>
          <a:p>
            <a:pPr lvl="1"/>
            <a:r>
              <a:rPr lang="en-US" dirty="0"/>
              <a:t>The use of wet-nurses is a good example.</a:t>
            </a:r>
          </a:p>
          <a:p>
            <a:pPr lvl="1"/>
            <a:r>
              <a:rPr lang="en-US" dirty="0"/>
              <a:t>Because of such high mortality rates, parents were reluctant to become too emotionally attached to their children.</a:t>
            </a:r>
          </a:p>
          <a:p>
            <a:r>
              <a:rPr lang="en-US" dirty="0"/>
              <a:t>Doctors often declined to care for sick children believing there was little that could be done.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3314" name="Picture 2" descr="https://www.mtholyoke.edu/courses/rschwart/hist151/children/Greuze_depart_nourrice1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1" y="365125"/>
            <a:ext cx="4488614" cy="63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7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"Spare the rod and spoil the child" - term coined by novelist Daniel Defoe</a:t>
            </a:r>
          </a:p>
          <a:p>
            <a:pPr lvl="1"/>
            <a:r>
              <a:rPr lang="en-US" dirty="0"/>
              <a:t>Many children worked in factories at a young age and were severely disciplined.</a:t>
            </a:r>
          </a:p>
          <a:p>
            <a:pPr lvl="1"/>
            <a:r>
              <a:rPr lang="en-US" dirty="0"/>
              <a:t>Many believed the task of parents was to break their will to make them obedient.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4338" name="Picture 2" descr="http://usercontent1.hubimg.com/1777338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02" y="527999"/>
            <a:ext cx="3502024" cy="60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Enlightened Child-rearing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Humanitarianism and Enlightenment optimism regarding human progress emphasized better treatment of children.</a:t>
            </a:r>
          </a:p>
          <a:p>
            <a:pPr lvl="1"/>
            <a:r>
              <a:rPr lang="en-US" dirty="0"/>
              <a:t>Rousseau encouraged greater love and understanding toward children.</a:t>
            </a:r>
          </a:p>
          <a:p>
            <a:pPr lvl="1"/>
            <a:r>
              <a:rPr lang="en-US" dirty="0"/>
              <a:t>Increasingly, parents grew closer to their children.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hoocher.com/Thomas_Gainsborough/The_Baillie_Family_circa_1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207306"/>
            <a:ext cx="4752975" cy="53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9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the Young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young people worked within their families until they could start their own households.</a:t>
            </a:r>
          </a:p>
          <a:p>
            <a:pPr lvl="1"/>
            <a:r>
              <a:rPr lang="en-US" dirty="0"/>
              <a:t>Boys typically ploughed and wove (as part of the cottage industry).</a:t>
            </a:r>
          </a:p>
          <a:p>
            <a:pPr lvl="1"/>
            <a:r>
              <a:rPr lang="en-US" dirty="0"/>
              <a:t>Girls spun thread and tended to the animals.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knowledgecircle.cifar.ca/wp-content/uploads/2013/03/EX-lab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567966" cy="4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5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Boys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Increasingly, many boys worked away from home</a:t>
            </a:r>
          </a:p>
          <a:p>
            <a:pPr lvl="1"/>
            <a:r>
              <a:rPr lang="en-US" dirty="0"/>
              <a:t>Boys in towns might be apprenticed to a craftsman for 7 or 14 years to learn a trade and perhaps be admitted to a guild.</a:t>
            </a:r>
          </a:p>
          <a:p>
            <a:pPr lvl="2"/>
            <a:r>
              <a:rPr lang="en-US" dirty="0"/>
              <a:t>Not allowed to marry during this period.</a:t>
            </a:r>
          </a:p>
          <a:p>
            <a:pPr lvl="1"/>
            <a:r>
              <a:rPr lang="en-US" dirty="0"/>
              <a:t>More often, young men would drift from one tough job to another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710808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https://janeaustensworld.files.wordpress.com/2012/08/18th-century-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14" y="528588"/>
            <a:ext cx="5231586" cy="60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2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Girls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numbers of girls also worked away from home at an early age.</a:t>
            </a:r>
          </a:p>
          <a:p>
            <a:pPr lvl="1"/>
            <a:r>
              <a:rPr lang="en-US" dirty="0"/>
              <a:t>Opportunities more limited than for men.</a:t>
            </a:r>
          </a:p>
          <a:p>
            <a:pPr lvl="1"/>
            <a:r>
              <a:rPr lang="en-US" dirty="0"/>
              <a:t>Domestic service in another family's household was most common job.</a:t>
            </a:r>
          </a:p>
          <a:p>
            <a:pPr lvl="1"/>
            <a:r>
              <a:rPr lang="en-US" dirty="0"/>
              <a:t>Most hoped to save money for their parents and for marriage.</a:t>
            </a:r>
          </a:p>
          <a:p>
            <a:pPr lvl="1"/>
            <a:r>
              <a:rPr lang="en-US" dirty="0"/>
              <a:t>Working away from home benefited parents who had one less mouth to feed.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2" descr="https://lifetakeslemons.files.wordpress.com/2010/02/henry-robert-morland-laun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42210"/>
            <a:ext cx="4781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5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The Family prior to 1750</a:t>
            </a:r>
          </a:p>
          <a:p>
            <a:pPr lvl="1"/>
            <a:r>
              <a:rPr lang="en-US" sz="2500" dirty="0"/>
              <a:t>The nuclear family was the most common in pre- industrial Europe.</a:t>
            </a:r>
          </a:p>
          <a:p>
            <a:pPr lvl="2"/>
            <a:r>
              <a:rPr lang="en-US" sz="2500" dirty="0"/>
              <a:t>Young married European couples established their homes apart from their parents.</a:t>
            </a:r>
          </a:p>
          <a:p>
            <a:pPr lvl="2"/>
            <a:r>
              <a:rPr lang="en-US" sz="2500" dirty="0"/>
              <a:t>3-generation households usually entailed a parent moving in with a married child.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odtwRR40CWE/ToMOgBT2juI/AAAAAAAAuPc/YrS7nE8_YUg/s1600/1790s%2B1790s%2BJos%25C3%25A8%2BFrancisco%2BXavier%2Bde%2BSalazar%2By%2BMendoza%2B%2528Mexican-born%2BLouisiana%2Bartist%252C%2B1750%25E2%2580%25931802%2529%2BFamily%2Bof%2BDon%2BAntonio%2BMendez%2B%25281750-1829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96269"/>
            <a:ext cx="5715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9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Servant Girls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Servant girls had little real independence</a:t>
            </a:r>
          </a:p>
          <a:p>
            <a:pPr lvl="1"/>
            <a:r>
              <a:rPr lang="en-US" dirty="0"/>
              <a:t>Girls were vulnerable to physical mistreatment by their mistresses.</a:t>
            </a:r>
          </a:p>
          <a:p>
            <a:pPr lvl="1"/>
            <a:r>
              <a:rPr lang="en-US" dirty="0"/>
              <a:t>Often became sexual victims</a:t>
            </a:r>
          </a:p>
          <a:p>
            <a:pPr lvl="2"/>
            <a:r>
              <a:rPr lang="en-US" dirty="0"/>
              <a:t>Upper classes commonly exploited servants sexually</a:t>
            </a:r>
          </a:p>
          <a:p>
            <a:pPr lvl="2"/>
            <a:r>
              <a:rPr lang="en-US" dirty="0"/>
              <a:t>If girl became pregnant she was quickly fired.</a:t>
            </a:r>
          </a:p>
          <a:p>
            <a:pPr lvl="2"/>
            <a:r>
              <a:rPr lang="en-US" dirty="0"/>
              <a:t>Prostitution and petty thievery often became only alternatives.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http://upload.wikimedia.org/wikipedia/commons/thumb/c/c0/A_Woman_doing_Laundry_by_Henry_Robert_Morland.jpg/503px-A_Woman_doing_Laundry_by_Henry_Robert_Mo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818147"/>
            <a:ext cx="4791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9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beginnings of formal education for the masses took root; largely inspired by Protestantism.</a:t>
            </a:r>
          </a:p>
          <a:p>
            <a:r>
              <a:rPr lang="en-US" dirty="0"/>
              <a:t>Aristocracy and the rich had a two-century head start beginning in the 16</a:t>
            </a:r>
            <a:r>
              <a:rPr lang="en-US" sz="1800" dirty="0"/>
              <a:t>th </a:t>
            </a:r>
            <a:r>
              <a:rPr lang="en-US" dirty="0"/>
              <a:t>century with special colleges, often run by Jesuits.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http://www.photographyblog.com/gallery/data/3211/3459Holdenhurst_Village_Church_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689978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6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Educating the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"Little schools" of elementary education began to appear in 17th century</a:t>
            </a:r>
          </a:p>
          <a:p>
            <a:pPr lvl="1"/>
            <a:r>
              <a:rPr lang="en-US" dirty="0"/>
              <a:t>Boys and girls from age 7 to 12 were instructed in basic literacy and religion.</a:t>
            </a:r>
          </a:p>
          <a:p>
            <a:pPr lvl="1"/>
            <a:r>
              <a:rPr lang="en-US" dirty="0"/>
              <a:t>The Church of England and "dissenting groups" such as the Puritans founded "charity schools" to instruct poor children.</a:t>
            </a:r>
          </a:p>
          <a:p>
            <a:pPr lvl="1"/>
            <a:r>
              <a:rPr lang="en-US" dirty="0"/>
              <a:t>Scotland created a network of parish schools for all citizens to teach reading of the Scriptures.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https://janeaustensworld.files.wordpress.com/2012/08/18th-century-school-room.jpg?w=500&amp;h=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9412"/>
            <a:ext cx="5468106" cy="48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3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Educating the Poor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France established Christian schools starting in 1682 which taught religion as well as reading and writing.</a:t>
            </a:r>
          </a:p>
          <a:p>
            <a:r>
              <a:rPr lang="en-US" dirty="0"/>
              <a:t>Starting in 1717, Prussia led the way with universal compulsory education.</a:t>
            </a:r>
          </a:p>
          <a:p>
            <a:pPr lvl="0"/>
            <a:r>
              <a:rPr lang="en-US" dirty="0"/>
              <a:t>Inspired by old Protestant idea that every Christian should be able to read the Bible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 descr="http://www.umich.edu/~ece/student_projects/money/schoo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430253" cy="41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2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Educate the Poor?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Education also seen as way to make the population effectively serve the state.</a:t>
            </a:r>
          </a:p>
          <a:p>
            <a:r>
              <a:rPr lang="en-US" dirty="0"/>
              <a:t>Enlightenment commitment to greater knowledge through critical thinking reinforced interest in education during 18th century.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tsallaboutculture.com/wp-content/uploads/2014/03/Oer-Weimarer_Musenh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8628"/>
            <a:ext cx="5775032" cy="44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1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Literacy by 1800:</a:t>
            </a:r>
          </a:p>
          <a:p>
            <a:pPr lvl="1"/>
            <a:r>
              <a:rPr lang="en-US" dirty="0"/>
              <a:t>Almost 90% of Scottish male population; only 1 in 6 in 1600.</a:t>
            </a:r>
          </a:p>
          <a:p>
            <a:pPr lvl="1"/>
            <a:r>
              <a:rPr lang="en-US" dirty="0"/>
              <a:t>2 out of 3 males in France; in Normandy, 90%;  only 1 in 6 in 1600.</a:t>
            </a:r>
          </a:p>
          <a:p>
            <a:pPr lvl="1"/>
            <a:r>
              <a:rPr lang="en-US" dirty="0"/>
              <a:t>Over 50% of male Brits; only 25% in 1600.</a:t>
            </a:r>
          </a:p>
          <a:p>
            <a:pPr lvl="1"/>
            <a:r>
              <a:rPr lang="en-US" dirty="0"/>
              <a:t>Women were increasingly literate but lagged behind men in general.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66" y="1167063"/>
            <a:ext cx="4398097" cy="5209397"/>
          </a:xfrm>
        </p:spPr>
      </p:pic>
      <p:sp>
        <p:nvSpPr>
          <p:cNvPr id="5" name="AutoShape 2" descr="data:image/png;base64,iVBORw0KGgoAAAANSUhEUgAAAM4AAAD0CAMAAADkIOk9AAAB41BMVEX///+3t7fl5eVQUFBUVFT6+vr8/Pz39/fw8PDt7e0AAAD19fXy8vLo6Ojr6+ve3t6/v7/MzMzb29uXl5ehoaHS0tLGxsapqamvr69tbW2AgIBycnKLi4t8fHzLy8vDw8OampphYWGIiIhJSUllZWVaWlo4ODg/Pz81NTX///QnJyc+Pj4gICClxtP//+js+v+ZXjEjIyOny/b/9+jP3O99jrduPUjV7//q8Pl8s8nl0rIQEBD438f49NyZrMKTiItIXnqgsK22w9fKwLLfx7OZoa7FuLa5zujBpWbduZKPhmgAJGd9Tz7i/v9yTzZRQl+9knKs1NuVhHTp3KqCoc3/789lbovTz6Rva3mxsb3IsZ+0m4vBzuSmsc+7yrTN3uWHiaO0qJ1iQjiKmrjFu5GGrdTbysTv/eJYYo7zxqKFameUd19egbJhUWNoeJZfkLhsZnnPqIDqzZ2LXlzAlV5Idaqph3GVXR1oRE2VyNefwe/R9uFMYZ6qkGG+3daEbFrOoH7//9GicUbOv4t/gHFFU5HM9P8nOGaOj3lSlLVyhJSvnYAsLkh1hZ731bdoLi44MhAqNio7Fzd6YDwiJFZuRUI4YpOorpSQilSjeDy4kVGRY0BKM0xQWHJIe6rB6uh2PyVjYULlAAAXr0lEQVR4nO1di4PcxHn/pF2NpJW0eoxGb6200ure9oHP9AxnAwEbY9oEYmxjHsFQOMcBBwIJtOGRljil1G7oI32lJG3/1H6z99o935456w7vXfZn3652NJqZ38w3mm9mvpkBOLLQCxtA5h8j4URO/5tF7f53p1CA1YvViXaLcO8o0qTht/iVS/FDoJt39PaWryDvf7n+2s+eI9lr33IIzoC/bVBUD1OsKAxknz9qu3exD1wAzWAav5IxftfE3667dpNNJbSUdg7a2dHZAlbgB1lPq7VJh8xbW756M/0vP1j7GTvKHP8OeZhRNpKO5GJGFTMFgRLMLngJPrnNi4ApJ8KKCqEhR5BnMK1zz/HaXRSHGY8nbhMb150YdnDlNwpMl1CB34tCTocGoYLObriVTGbPMCCxUApii8QFJspfEDgd02uZzcL0aCKwhch3/a4DhdAQWoaf9J9E1i4j4GEuzUAsAkNnKRa6IKxkDUOKhKpf4A0FwijLYIaA79vop7VOh7EZUlixHFeVEvnNNhVivWgKPfywxZgmQP0qdgqrO0SHsSleOjGzcqe0eihJrlkIwoaXyItjfh9LpwUdnsfy1HrpNACrW+W7IcQ6MLHwbQo+qZysLyME6VC9KQeY6JIn2knR0TMrUW1A4qFoC+46Ha94OId5gg5c4Dfo0AysntVlngsYRmBVVsWcAhptloLKsgozKTKt0GqIG2m1C1CbYgVuDqmT5Szsl52XdZG71vch54rRIshlk46pz4DMS4c0ILLlrs656ZBaQuDxYrG661kxB6IDoW2G/DJl4KO7WhkRp1N0LHeDjg4VwDxMSVggnPIcD74vbGvVOXN5+sBLuawU0FSRjheJPRASC/8GxC5pGKwU5vOgZ0WQhFKP+rxyy12q2Qs8j7W0kPSZuN3w0y7EtJiWywDmChm0acF4WAwqwer6njpvQ9ONSrHKqUlWlGweH0VZdFIPUxp7CQMx7vDkiDNCM2Vzeo/KlZtWGIU5J0BkYWaxwou4Z6QxhTzbZS6DVOauksdEL/Pc7FJX9yttxhNLTLA/E7hhFJCm62rrdCTHbIMoaZIk4UvFNAmY/YxR8JLo/cIxHaltOjL6Qp4mGLppgoy3dFNUTQUMzHADVNMAvI/VDoMAzFFMFzjoU+/XfocHymPgQWtEM0x8mvs1CI+VR80zUe/74CmQkSbGypOJbiJ34gH309hGv7oEItHl1DFbBEQ4SPg9ERzjQKNYh9xkvHYccCTqQcewBbZzAzTBuIN8K6f78vOdQs5DniY73K5/kTxe05koveuhTQTp5qVnbrsndndRUvUYdTo1WtfQwBp+e7jyrmneBdTxJcBQ47teR1K5FqgYQjbqdaiXa9+BBNZwxcQgk01dyb/7yb5iyjZyQxiOwCXO3vV1WVRBr/A5Y8ZEtUDE1Bt9Umr/0izltq4ZXCmMBe6gtrEEFbxnqIYKbUU2iNLAJsIAcZrJhgw63lPbKg9DWnGAWiK2RW0R9DmHS4CBDQ1GIGEjpnI6kmFxOsRQJHxYFVV8lkcBGt5O9L5/UPrh6YYGbbyvbSXyLlQsdsRSkFAb90jsBxVQIUfN2UmFFJLAmpZopLfaZqz1uLZAG07omBHrkbxyYscqSdnRG+AGNEBtT498I2U9mS2wGBU/Y87Dp1kL9S0qiHMe7wYESRL4VgLTzCpRa5LSTsLpFJ1EiwUzFcIgmDLnUMLVGZGiduvmWGasxXpM6XW6YM2YjSCIwbe40nMXUMXyCuhhQgn2LFJVrpRS4DIg235TqQhpkKyAmTZqXf2unZ2Ck+QeyhCLeD+uAamNdERUqqHSwQpyhrolYLy8RszrQD2YUtosoTDNy2seFNaUSIXqrtpFOk68JmwU65hvsQQVYhSEkEtZr52h2tPg8ihP84LsCKUsdiE19RjKIHB3oIPBYd+sq/JaouppW66kps5VFatQu2JTl0pO52FZjDEDkbQdg+eiIpk6mAqLGiWmS2ugmuVEpCnqVoD3sFNTgcCTMaWpnI6UWoySadnAXhRqVJUiNzHFBnZKAswmm9MxTSwrC8PRNul025arigovZnke6bBQrgzUlft0miLs2FbTIJKMksedRJ1m0CmdLKZYobMw6Aqd1G1keug3LaGhez2s1fa0UMhy5OfA5oVCJz03zNm0SQu3VJNUTCK9wGyzS6fgiXRDFhbqvJVHfuXkMb72Or0cy8DtQBa7DRZFhCZJhdWgEHwpTbTpXsMJGu0Kc15tCHoZCK6L2mFnHr06VdBzrdLs+Z2G44R05/cECjSR+q8vArKMmuh6QzL8IclrrYudbjyEevr6Tf6MvOaVK44yd4GtIHnoEr9NNh4gpP9NuD+QNpMhA7UhKNCVB0PkrYckichy3ye/wv9kn1o7WoqbV6MHCe4XVpIVB6sdb4OqaptX993MjYb8nejhE0ywDxDK5hHBGh1DPBIw1nQEYbeiO0wQBj6PACZ0xhkTOuOMB0BHEYIOiInnMqA0VkFKaKrsLQhZELCrbPkBwW5fhJdZFPcnoh5E6TgtC4Imxl+UEDYhbkLV22MQ5gIFP4YqU1tMbHlOy2AtPt7yIOgQpJNYgSitpJC32EoCSWuvA8AlBavV7ZKgpUsrCW2B2srhwdFxwG3ZrQgoftL7o2PGcStHOvIKjVpEbXGN4IG8Clqe1FL8ltNrQq8HzR5Uex7/L3NoBuCnZksUW07WklmL9/geBB13JTQityuAHueRDkpMi732AYOZhmGGSaGBEEf4EnDTuMPdHwSdfu9/bXCADHzuBaQ/0kAGHfqYtDvjjAmdccbRpHNUkAyQOgI4msL2gFOxb5jQGWdM6IwzjjIdSZLlLZNYYg2ZAws1rYt3wP7PdA3RYSu+9fBWN9duDPrs7LfFmOS78b197QbHEE0QvQGj5GFhiw3oqDLhM4Uakczu2txr/7fkpNtDq4nchO22O3tEXOaSnQ9aHw/TCYWCQYP6KbhuGNtdKIKIhJEQgUXzmlm5HXJJI+3e3nYLgWZYOG0h2HLaRsdzbaAeaUDqxLrYBbvTkIIASnmaGPtcOurcoDX9/UCzoVLB9AdMdLfRMcC0qCdVIOQOiF25MkKN05FKTdxnOloTvLxWCIxBqcQSKbfGDIboeGXidoWYevOiUHZdq+GEfjcvIjbNWJqX+2xvaeVFPWEzi1wA348G0jWi3dEq0KtacT0YjGpGAz84jMavR1krOPyY0BlnTOiMMyZ0xhkTOuOMITqZh4rhxgICOfIGvEWDM2Tufvfk7heOt23iboiOuEKBhf0ePLPXlwuugTQHl9WSVs1kiNw4nfnWvX3uCp9RR6ODwQwLmzuNLIDYDiSpalEmAmEO/mekS1RbBGYyk/czHgaN1RkJIWwKnAhop0YYvIOgEr5kN9pyGqJDAmPBECAxY+ZS2YpZRRIncmjiSl2IjSnwU30B3MBZgNTcyfj/W0Mr+RqYmj3CoKIxqDPNgQGn4dIJQCgFad5zTcEHy4dKbAq+id1RvjpCWIAsgSlY4ctt7UYtOnqfjhPd2+cuoAKUqpdlo3qjMuZWSqHnGLoQ2VYODbXLDMX3gTT0KXXBthKYg9Brt5D4fJ2UKFPAYojqdakYhaaUONqAQc8QHSG1QOuASi3QqePnLGIqFWSXaiwSXSGw/ESMPIlaiWgJdbYYIEHEwAvqDkRmvgmyH+hbLke53Tn8mNAZZ0zojDMmdMYZEzrjjAmdccbwVG/TTfs9KmV9L6byO12+uQ/YPvsmrvWbad1+7+5od0uA3I9qrsklZRucJBpQzLfTESIQcx8SC9wkKFLd9TuFlrgBtdL93P1CLiGjEAT39rkb8hkFKl0esBDYRifHHl5XDT1qscJIoSc6PehJnQLmJHc/Cwx7o4UHRr3JcF/pMqUpqlNbwzJ32RWs2NMi3/0B0qTN6YQQkw6FeTnYZzoYhVergy4LwlTa0Xp0VOnI07Y3R9JcaKe+1vSxK87EUlhwghgWjKRW3NvAFjS9MkL93j53gzzDJAOsgffyEB0ns/iLjbWJx6zA7gqeA6JhqswzPadTbxRpCCTLHCCdurXRyWypHBwOHN3uCIUX73HN0xhgdDNKdt5OcLxxlLWCw48JnXHGhM44Y0JnnHG06cgq+Q439VP2Pa5hOgIVujtsb3cwIIFbb/YNJL5HqqM6W4r5EB27wrt82y2QdFlSJIVI3FpTBaIQdFNkfT+VUtepbUfNugwazYECGKIT828CrkDVMnHdNOtasQg0oFC5vqsvqDtu7nafkEs/qWe1T5geqqZvDRjIDtEJLTCLxJn24naIWYcsFL5jr9UFyqCCxPL3UcvmdtR1c0dIHNWUqxFTvUHFtwvX+VZAPRMcCl3Ft9TQDEmfjljWHKoYgtbkGzLXgZ2D7wsymdoq5OFXQR4FkQBJEbRRIPPYbHoJNXp+N0hdVhpQ1uwMD0Pwi3pVUcyFiGQ+HWn1sb7bHd85Wcb/soT/1rbNQ7TZfo4WwD6sdyE8BHnwbb+HZpTVHan4DnC0tYLDjgmdccaEzjhjQmecMaEzzhiiY2YdLzuMI+2bGKKjNZjS/c7OlnDThNbTAsXAlcwwSbZmnrZP9WJnzWFgekTJTCwo2TNBzQ5mnidhTnJvX7uhq7qBJxjJVglso+M2WBC7YuRF0PCsAkJxihXt7kEIIFHBqjlWQFgXOzLt0YuUTeZ4LpCA9pCJGYohKJ3Kyg9gz2mEVHMgh6gGX+YcDVSP7XT653AJ1Ck1Tkee1kWvC+bBvB6Emn111gXqQ3tw44FhI5bElcClqk4taieWlagsESAbsf17bVQ1J4+JxVdTBIPGCQ+y3RH25SXKBu3Tj3IzevgxoTPOmNAZZ0zojDMmdMYZe6BzGLqp2+iYd/dA0nUFVKZOTIGG+2d0yArv3p72hm10wmLgXtzv5mwUiuVAQwV5/3bPESyp5iy5lLsuBN2R3Tc1XyDgZ8wFJwjsKd/OfS931k42LmSoRKL3wHPbiZTl/Hxi3xeYjVp6HgSdXM/31JGQu7XWOXNkMZQKP7VsBB1XCQUwU9JEEWMQynLlqK4gBnYMEqa+61tCD2CFn0HWgiTLqEeVhMxA7jtyg+xtck5d8Xo1+RBZ7pGBE/+20SFJFjTAKfi0bhiTXt+APBcUmkeQYbeiQmHrAXkYegrMc0PokCrgCiX6AUjo3hbGis21U+FqwRdlfsDcznR8H7SW3S6zOZEaCfQoK0V+Jl/qlw7VAOY74MxosGDPZFoLIl8qc0FaYTMBPxpSnNujSUpqRjWHPvSQhibEI8wkZCvTncwD5tiq2FHBYKLFiGeTjsE0nuDMIh7f4c12HDMzMtZxO5VnOqboZRoYe63XZORpkt8W7SzrgGhloybiR8PeyWTfp066cQgYDevtTrY/+LZ0dm5D21vSIh3M4NUe8aer5BwGTOiMMyZ0xhkTOuOMo0xHV421ycq2OahOis4B2Vbv/zTs8Mx1aRU5vxCnB89jbS8cyPQvEdzi3r52heLoYIgDad0+1Wu0gCj8dGnQCOhy3zKRlAdCx3Wg5sawZuSE4M0MVJVtdJgbmTRwsX8m+LFiVXasaok1dxB05NItag4OMco71yO7bxD6NsQi9NRQdVjDMSqIOrQDB1I66oIc1F4gwM+lHtm55nYFEJvQVUK9sEMmVlB0qMezYP+hNyDLa4ZhCIY4unTMEjvvKGyBUXYSWkTWtBG6Sujuqzn4JoIgqZlNZtlrKmqvGLGEXFO4VEk6yIoGGkiaoik6Hy85mAHQ2utdJEXhaVVHGO0ffkzojDMmdMYZEzrjjAmdccaEzjhjWAW1NnRtse7UywPCsApadmB9siQ92D2zOMTa2zx1XBGkwB21DBZCUWz4spIRiCxmq9ZBmojLXXDrTcQHuR5C5Nij9qNGOlKPqQ2zCZEnxFAc5Op4dQpYPbNwk292bClsYFfruwyPUxE8inQyUnUOyEJ3HXES5jWD6M8ux7sIG8Qsa0ozamFB0q0Z2T2R1Msv4neCtuQ67oi5UZbk+KfSwO3kPpgH0qXeRJa3ay5BsKMiB78oRlp9DCKoO2x0D5BaG3SPwGg62WFseY6yVnD4MaEzzpjQGWdM6IwzJnTGGcN0hNzfsgAUDppkbQu4vlIpjdxYRvBhYHNn+YDNB62A1lNyraBQwPHpqONTrbmOZiSWz/i5UiT3nMTLD2xvHL2B6akTgFTKggtdMnjO6zZhmyllapFKp+2GZvN5YSGvE+NuUOZBqGdX0IaCmRHAzJYYDZcOQCq4GaROIPQUk5IeyepaMoxGkKZ1l/UKmhgDNEfMjSaJkYguNWNlymn6WaqURrDPp1tvQZMhqmd57PcohZSNPOdadTwRXJdJ4DDHZEz0TGYfVJ/Ujrx642zE9rJ2/1S3Ldzd7qT1ztL+9hAPYBTvLjqy44yFRfT94UhrBYceEzrjjAmdccaEzjjjiNFZU5vcsnE0MNWno4tHBMZuRXdYccbKRt+UbYClU8MW3EvWSYDrXFJnT+HHxlTQdXReOtX3cGrD5ynubFnXRoS+dHL9Gz04s6w/jnG3qn29H9ysZS2CubjpOsKY9Ov326+8P5LOB/9yHm4du7I44HT8X699c/7rt86+D0u/exTg7X9bu3lntX3x2IuX+OWzn6x7ffYEwD9dE8VTsDPIes/4sUcAfv5l/8fxK9s9nf7nVc7m4kmz+/2Lyxuus08sbvfYxwXkosCF27elO8uX37pz+9qdBC+T38IzmIjZq08/wunIF7+6dDxMrvIgyCn4+h8+X4afL77y6qNw+tw73+fBLGEyll578dLp28XJC09+9Ra8Qq8ucjp/xp9Zir+6NJt+tfpFFwPmcT13O82Tt15chY+T35I1Op++Qd6k6dP/eP4nt6NTb0evrsIbZ3npvfDD53kIzxOQZt+9HS+fTovXHrv61fxTO2fRK/T28pkb8CEm8YtHnlt+8SbIj70PH/xyPdveWbx17Ld3PoFff/o8/PeJtZz5y+WHvoRvvoSfYOnMrtHBcrkuXHtp9eLymffevgTf/O/L8PsTnM7/UUqX8UH9Fyfgm08/g3evvQcX3np3+cOPZuPXL2FsOtL5Y57/4dMrZ/64CMdvzP4RLv/PsyeO37jcF5ql5+GF87yQkvAYXFz+kMdw9aVLs1d3Lp3ri6D/+48/gss37yCdO+gfRezJnPIg4OPb+e8+uXXsjRdu58mvbvSFByP4wXn49ZfwF98fpHP5Jminr770+NXF41fvnIAPjl18479O3Noond9/iX/L8PmvbsId6ya8+AjSucTp8NjWhe3TK+Qs/dmPb1z+Dzj+Gcb07n/2k3Dhyfy5j/rVjLzwy4vLL74VL86mr4+k88FNWPrp7E/JhdXPz194HwXuBjgY/HVefU+jBF1+8u1jV95ehes/XqeDZYNPrS49CYN0Zt89D2ffe2n14/OX37t1E9458x781YlNYXt2FV6+sDr715htn5/8GXzwONK5yelcfo/X9HU62jX4xQ9voDx8+D4+eeHP++nDXIMfLMOZ5xdR7JDOpRfOX74yunRQ2OgyFuXjcOaJ7z319Ck4i5dn6blFrDuP8fx58/VrL6Onx2cfh8eWryLHKKdPwasJBnf6GPJ4ZnHpDc7nTXzm8vml/Nypx9zkPD6RPf4Yyv6rKGzonb6GfyeP/wieXuZxvbl4+vxsYJ7vxwansR48M/sywVjg1dfOJOcwJvjifcC6c+ZHGPbZH+IL+Al6DJ5ZPHN+6c1zpy5j+CPqzp6w49DI0rl9CHk7ZrfeYgeHnV/2B2KNdH+j5Nf7Mjgwhnd6s9FrE+8wbCgzhL/Clw588dGWw4XV9YvZdERtG2c89Ol8cuXtv3/9D+fOXP2KN2s/4K/DS1/Hv6HT34sWv77ym9duPXlx9d4BjQce+vTveHvwxWfw8Un4m6dX4W8f5W/3d5ZhNiJX5auL2Cx+cvzGd3iUTS08hC01p/MR/G4Znnvil9iYcDooaChsV5euLB6/gnSuHC46nyGdD1aP//TMFfj1o+8uf4DN4VLnKrZVH5//+r1bh4jOK7NPwdOnXv0VtkqvnDsFp2lwEtvT12axsTpreYv4DadPzr78oJP5J4n/BzWGaLN8XrO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Increased life expectancy</a:t>
            </a:r>
          </a:p>
          <a:p>
            <a:pPr lvl="1"/>
            <a:r>
              <a:rPr lang="en-US" dirty="0"/>
              <a:t>The life spans of Europeans increased from 25 to 35 years in the 18</a:t>
            </a:r>
            <a:r>
              <a:rPr lang="en-US" sz="1200" dirty="0"/>
              <a:t>th </a:t>
            </a:r>
            <a:r>
              <a:rPr lang="en-US" dirty="0"/>
              <a:t>century.</a:t>
            </a:r>
          </a:p>
          <a:p>
            <a:pPr lvl="1"/>
            <a:r>
              <a:rPr lang="en-US" dirty="0"/>
              <a:t>Largely the result of the disappearance of the plague and starvation.</a:t>
            </a:r>
          </a:p>
          <a:p>
            <a:pPr lvl="1"/>
            <a:r>
              <a:rPr lang="en-US" dirty="0"/>
              <a:t>More time spent by children on education and preparation for adulthood – because they were more likely to have a future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withernwickvillage.co.uk/Life-Expectancy-C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32" y="2093495"/>
            <a:ext cx="6002990" cy="32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Development of public health techniques were an important breakthrough of 2</a:t>
            </a:r>
            <a:r>
              <a:rPr lang="en-US" sz="1600" dirty="0"/>
              <a:t>nd  </a:t>
            </a:r>
            <a:r>
              <a:rPr lang="en-US" dirty="0"/>
              <a:t>half of 18</a:t>
            </a:r>
            <a:r>
              <a:rPr lang="en-US" sz="1600" dirty="0"/>
              <a:t>th </a:t>
            </a:r>
            <a:r>
              <a:rPr lang="en-US" dirty="0"/>
              <a:t>century.</a:t>
            </a:r>
          </a:p>
          <a:p>
            <a:pPr lvl="1"/>
            <a:r>
              <a:rPr lang="en-US" dirty="0"/>
              <a:t>Improved practices in sanitation.</a:t>
            </a:r>
          </a:p>
          <a:p>
            <a:pPr lvl="1"/>
            <a:r>
              <a:rPr lang="en-US" dirty="0"/>
              <a:t>Mass vaccinations</a:t>
            </a:r>
          </a:p>
          <a:p>
            <a:pPr lvl="1"/>
            <a:r>
              <a:rPr lang="en-US" dirty="0"/>
              <a:t>Better clothing (due to proto-industrialization)</a:t>
            </a:r>
          </a:p>
          <a:p>
            <a:pPr lvl="1"/>
            <a:r>
              <a:rPr lang="en-US" dirty="0"/>
              <a:t>Improvements in developing warm dry housing.</a:t>
            </a:r>
          </a:p>
          <a:p>
            <a:pPr lvl="1"/>
            <a:r>
              <a:rPr lang="en-US" dirty="0"/>
              <a:t>Adequate food (due to the agricultural revolution)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170" name="Picture 2" descr="http://siftingthepast.files.wordpress.com/2012/09/siftingthepast_the-doctors-visit_elisabeth-geertruida-wassenbergh1729-1781_1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4333"/>
            <a:ext cx="5903495" cy="47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82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&amp;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diet of ordinary people improved.</a:t>
            </a:r>
          </a:p>
          <a:p>
            <a:pPr lvl="1"/>
            <a:r>
              <a:rPr lang="en-US" dirty="0"/>
              <a:t>Poor people's diets usually consisted of grains and vegetables.</a:t>
            </a:r>
          </a:p>
          <a:p>
            <a:pPr lvl="1"/>
            <a:r>
              <a:rPr lang="en-US" dirty="0"/>
              <a:t>The potato improved the diet of the poor with vitamins A and C.</a:t>
            </a:r>
          </a:p>
          <a:p>
            <a:pPr lvl="2"/>
            <a:r>
              <a:rPr lang="en-US" dirty="0"/>
              <a:t>Most Irish lived almost exclusively on the potato; lived in abject poverty</a:t>
            </a:r>
          </a:p>
          <a:p>
            <a:pPr lvl="2"/>
            <a:r>
              <a:rPr lang="en-US" dirty="0"/>
              <a:t>Average male ate 8 to 10 </a:t>
            </a:r>
            <a:r>
              <a:rPr lang="en-US" dirty="0" err="1"/>
              <a:t>lbs</a:t>
            </a:r>
            <a:r>
              <a:rPr lang="en-US" dirty="0"/>
              <a:t> a day!</a:t>
            </a:r>
          </a:p>
          <a:p>
            <a:pPr lvl="2"/>
            <a:r>
              <a:rPr lang="en-US" dirty="0"/>
              <a:t>The crop produced more food per acre</a:t>
            </a:r>
          </a:p>
          <a:p>
            <a:pPr lvl="2"/>
            <a:r>
              <a:rPr lang="en-US" dirty="0"/>
              <a:t>By end of 18</a:t>
            </a:r>
            <a:r>
              <a:rPr lang="en-US" sz="1000" dirty="0"/>
              <a:t>th </a:t>
            </a:r>
            <a:r>
              <a:rPr lang="en-US" dirty="0"/>
              <a:t>century, potato an important food in much of Europe.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194" name="Picture 2" descr="http://www.tenontours.com/assets/picture-irish-fa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70" y="728157"/>
            <a:ext cx="4440487" cy="57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5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&amp; Nutrition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Greater variety of vegetables existed in towns and cities</a:t>
            </a:r>
          </a:p>
          <a:p>
            <a:r>
              <a:rPr lang="en-US" dirty="0"/>
              <a:t>Upper classes consumed much meat and fish and alcohol.</a:t>
            </a:r>
          </a:p>
          <a:p>
            <a:pPr lvl="1"/>
            <a:r>
              <a:rPr lang="en-US" dirty="0"/>
              <a:t>Few fruits and vegetables eaten.</a:t>
            </a:r>
          </a:p>
          <a:p>
            <a:pPr lvl="1"/>
            <a:r>
              <a:rPr lang="en-US" dirty="0"/>
              <a:t>Greater affluence meant that some people indulged in less nutritious food (e.g. sugar).</a:t>
            </a:r>
          </a:p>
          <a:p>
            <a:r>
              <a:rPr lang="en-US" dirty="0"/>
              <a:t>Northern, Atlantic Europe ate better than southern, Mediterranean Europe.</a:t>
            </a:r>
          </a:p>
          <a:p>
            <a:pPr lvl="1"/>
            <a:r>
              <a:rPr lang="en-US" dirty="0"/>
              <a:t>The English ate the best of all.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9218" name="Picture 2" descr="https://upload.wikimedia.org/wikipedia/commons/3/36/Annibale_Carracci_The_Bean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82" y="1448034"/>
            <a:ext cx="5715836" cy="47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5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average, the age at marriage was higher prior to 1750, especially for the lower classes</a:t>
            </a:r>
          </a:p>
          <a:p>
            <a:pPr lvl="1"/>
            <a:r>
              <a:rPr lang="en-US" dirty="0"/>
              <a:t>Late 20s or older for both men and women</a:t>
            </a:r>
          </a:p>
          <a:p>
            <a:pPr lvl="1"/>
            <a:r>
              <a:rPr lang="en-US" dirty="0"/>
              <a:t>Couples could not marry until they could support themselves economically.</a:t>
            </a:r>
          </a:p>
          <a:p>
            <a:pPr lvl="1"/>
            <a:r>
              <a:rPr lang="en-US" dirty="0"/>
              <a:t>Peasant sons often had to wait until their father's death to gain land (through inheritance).</a:t>
            </a:r>
          </a:p>
          <a:p>
            <a:pPr marL="228600" lvl="3">
              <a:spcBef>
                <a:spcPts val="1000"/>
              </a:spcBef>
            </a:pPr>
            <a:r>
              <a:rPr lang="en-US" sz="2600" dirty="0"/>
              <a:t>Peasant daughters and family had to accumulate a small dowry to help her future husband to buy  land or build a house.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 descr="http://thedreamstress.com/wp-content/uploads/2013/02/Pieter-Brueghel-the-Younger-or-workshop-1564%E2%80%931638-Peasant-Wedding-Dance-Replica-of-a-lost-work-of-Pieter-Bruegel-I-known-from-an-engraving-by-Pieter-van-der-Heyden-1610-500x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07" y="2045368"/>
            <a:ext cx="5773561" cy="40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conquest of smallpox was the greatest medical triumph of the 18th century</a:t>
            </a:r>
          </a:p>
          <a:p>
            <a:pPr lvl="1"/>
            <a:r>
              <a:rPr lang="en-US" dirty="0"/>
              <a:t>17</a:t>
            </a:r>
            <a:r>
              <a:rPr lang="en-US" sz="1400" dirty="0"/>
              <a:t>th </a:t>
            </a:r>
            <a:r>
              <a:rPr lang="en-US" dirty="0"/>
              <a:t>century: 25% of deaths in Great Britain caused by small pox</a:t>
            </a:r>
          </a:p>
          <a:p>
            <a:pPr lvl="1"/>
            <a:r>
              <a:rPr lang="en-US" dirty="0"/>
              <a:t>Small pox killed perhaps 60 million people in the 18</a:t>
            </a:r>
            <a:r>
              <a:rPr lang="en-US" sz="1400" dirty="0"/>
              <a:t>th </a:t>
            </a:r>
            <a:r>
              <a:rPr lang="en-US" dirty="0"/>
              <a:t>century</a:t>
            </a:r>
          </a:p>
          <a:p>
            <a:pPr lvl="1"/>
            <a:r>
              <a:rPr lang="en-US" dirty="0"/>
              <a:t>80% of Europeans contracted it; many scarred for life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42" name="Picture 2" descr="http://oldktown.com/images7/smallp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7428"/>
            <a:ext cx="5666874" cy="4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9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Smallpox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Edward Jenner (1749-1823)</a:t>
            </a:r>
          </a:p>
          <a:p>
            <a:pPr lvl="1"/>
            <a:r>
              <a:rPr lang="en-US" sz="3200" dirty="0"/>
              <a:t>1778, created the foundation for the science of immunology with his vaccine for smallpox.</a:t>
            </a:r>
          </a:p>
          <a:p>
            <a:pPr lvl="1"/>
            <a:r>
              <a:rPr lang="en-US" sz="3200" dirty="0"/>
              <a:t>Discovered inoculating patients with cowpox would control onset of small pox.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1266" name="Picture 2" descr="http://biologyonline.us/Microbiology/Fall%2008%20White%20Earth/Micro%20Lab%20Manual/Lab%208/images/JE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81" y="2222959"/>
            <a:ext cx="5343272" cy="35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92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Humanitarianism of late 18th century led to hospital reform</a:t>
            </a:r>
          </a:p>
          <a:p>
            <a:pPr lvl="1"/>
            <a:r>
              <a:rPr lang="en-US" dirty="0"/>
              <a:t>Ventilation improved and filth eliminated as disease believed to be caused by bad air.</a:t>
            </a:r>
          </a:p>
          <a:p>
            <a:pPr lvl="1"/>
            <a:r>
              <a:rPr lang="en-US" dirty="0"/>
              <a:t>Spread of infection was reduced</a:t>
            </a:r>
          </a:p>
          <a:p>
            <a:pPr lvl="1"/>
            <a:r>
              <a:rPr lang="en-US" dirty="0"/>
              <a:t>First humane mental hospital founded	in England in 1790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wikifoundry.com/image/1/sGDNW8_pPtF3ug-_KFy7iA163354/GW948H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575802" cy="37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2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"Pietism" in Germany caused its Protestant revival.</a:t>
            </a:r>
          </a:p>
          <a:p>
            <a:r>
              <a:rPr lang="en-US" dirty="0"/>
              <a:t>The emotional content of Christian faith was emphasized; enthusiasm in prayer, worship, preaching, and life itself, was the key concept.</a:t>
            </a:r>
          </a:p>
          <a:p>
            <a:r>
              <a:rPr lang="en-US" dirty="0"/>
              <a:t>Reasserted earlier radical stress on "priesthood of all believers."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4" name="Picture 2" descr="https://upload.wikimedia.org/wikipedia/commons/0/07/A_Tidemand-Haugiane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769576" cy="43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8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Pietism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Attempted to reduce chasm between official clergy and Lutheran laity that had existed since the Reformation.</a:t>
            </a:r>
          </a:p>
          <a:p>
            <a:r>
              <a:rPr lang="en-US" dirty="0"/>
              <a:t>Bible reading and study extended to all classes, thus spurring public education.</a:t>
            </a:r>
          </a:p>
          <a:p>
            <a:r>
              <a:rPr lang="en-US" dirty="0" err="1"/>
              <a:t>Pietists</a:t>
            </a:r>
            <a:r>
              <a:rPr lang="en-US" dirty="0"/>
              <a:t> believed in practical power of Christian rebirth in everyday affairs.</a:t>
            </a:r>
          </a:p>
          <a:p>
            <a:r>
              <a:rPr lang="en-US" dirty="0"/>
              <a:t>Reborn Christians expected to lead good, moral lives and come from all sectors of society.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4338" name="Picture 2" descr="https://upload.wikimedia.org/wikipedia/commons/thumb/b/b2/Der_breite_und_der_schmale_Weg_2008.jpg/800px-Der_breite_und_der_schmale_We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22" y="505326"/>
            <a:ext cx="4814556" cy="60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John Wesley (1703-1791) founded Methodism</a:t>
            </a:r>
          </a:p>
          <a:p>
            <a:pPr lvl="1"/>
            <a:r>
              <a:rPr lang="en-US" dirty="0"/>
              <a:t>Influenced by Pietism in Germany</a:t>
            </a:r>
          </a:p>
          <a:p>
            <a:pPr lvl="1"/>
            <a:r>
              <a:rPr lang="en-US" dirty="0"/>
              <a:t>Wesley concerned about complacency of religion in England (also the skepticism of the Enlightenment and deism)</a:t>
            </a:r>
          </a:p>
          <a:p>
            <a:pPr lvl="1"/>
            <a:r>
              <a:rPr lang="en-US" dirty="0"/>
              <a:t>Wesley often preached in open fields to large numbers of people</a:t>
            </a:r>
          </a:p>
          <a:p>
            <a:pPr lvl="2"/>
            <a:r>
              <a:rPr lang="en-US" dirty="0"/>
              <a:t>Particularly popular among the lower classes</a:t>
            </a:r>
          </a:p>
          <a:p>
            <a:pPr lvl="1"/>
            <a:r>
              <a:rPr lang="en-US" dirty="0"/>
              <a:t>Rejected Calvinist idea of predestination</a:t>
            </a:r>
          </a:p>
          <a:p>
            <a:pPr lvl="2"/>
            <a:r>
              <a:rPr lang="en-US" dirty="0"/>
              <a:t>Believed all men and women who earnestly sought salvation might be saved.</a:t>
            </a:r>
          </a:p>
          <a:p>
            <a:pPr lvl="2"/>
            <a:r>
              <a:rPr lang="en-US" dirty="0"/>
              <a:t>Message of hope and joy, of free will and universal salvation.</a:t>
            </a:r>
          </a:p>
          <a:p>
            <a:pPr lvl="1"/>
            <a:r>
              <a:rPr lang="en-US" dirty="0"/>
              <a:t>Methodism eventually developed into a new denomination.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5362" name="Picture 2" descr="http://umcsoutherntagalog.files.wordpress.com/2012/06/john-wesley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15" y="365125"/>
            <a:ext cx="5295785" cy="62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6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 areas required legal permission or approval of local lord or landowner for marriage.</a:t>
            </a:r>
          </a:p>
          <a:p>
            <a:pPr lvl="1"/>
            <a:r>
              <a:rPr lang="en-US" dirty="0"/>
              <a:t>Austria and Germany had legal restrictions on marriage well into 19</a:t>
            </a:r>
            <a:r>
              <a:rPr lang="en-US" sz="1400" dirty="0"/>
              <a:t>th </a:t>
            </a:r>
            <a:r>
              <a:rPr lang="en-US" dirty="0"/>
              <a:t>century.</a:t>
            </a:r>
          </a:p>
          <a:p>
            <a:pPr lvl="1"/>
            <a:r>
              <a:rPr lang="en-US" dirty="0"/>
              <a:t>Local governments believed that without regulating marriages, lower classes would create more paupers, abandoned children and more gov't money would need to be expended on welfare.</a:t>
            </a:r>
          </a:p>
          <a:p>
            <a:pPr lvl="1"/>
            <a:r>
              <a:rPr lang="en-US" dirty="0"/>
              <a:t>This pattern helped maintain some balance between population and resources.</a:t>
            </a:r>
          </a:p>
          <a:p>
            <a:r>
              <a:rPr lang="en-US" dirty="0"/>
              <a:t>Many men and women never married.</a:t>
            </a:r>
          </a:p>
          <a:p>
            <a:pPr lvl="0"/>
            <a:r>
              <a:rPr lang="en-US" dirty="0"/>
              <a:t>Approximately 40 to 60% of women between 15 &amp; 44 were unmarried at any given time.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098" name="Picture 2" descr="http://blogs.plimoth.org/pilgrimseasonings/wp-content/uploads/2013/05/Jan_Steen_Vrolijke_huisgez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694323" cy="44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9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 of births out of wedlock was fairly low</a:t>
            </a:r>
          </a:p>
          <a:p>
            <a:pPr lvl="1"/>
            <a:r>
              <a:rPr lang="en-US" dirty="0"/>
              <a:t>Reflected powerful social controls of traditional villages, especially the open-field villages</a:t>
            </a:r>
          </a:p>
          <a:p>
            <a:pPr lvl="1"/>
            <a:r>
              <a:rPr lang="en-US" dirty="0"/>
              <a:t>Parents, village elders, priests, and landlords pressured young couples to marry if a pregnancy occurred.</a:t>
            </a:r>
          </a:p>
          <a:p>
            <a:r>
              <a:rPr lang="en-US" dirty="0"/>
              <a:t>Premarital sex was generally limited to couples who were already thinking about marriage.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122" name="Picture 2" descr="http://www.history.org/Foundation/journal/Holiday07/images/Love33_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6949"/>
            <a:ext cx="5507091" cy="46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2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Numbers of children per family</a:t>
            </a:r>
          </a:p>
          <a:p>
            <a:pPr lvl="1"/>
            <a:r>
              <a:rPr lang="en-US" dirty="0"/>
              <a:t>If wife &amp; husband lived to age 45, odds about 50% of giving birth to 6 or more children.</a:t>
            </a:r>
          </a:p>
          <a:p>
            <a:pPr lvl="1"/>
            <a:r>
              <a:rPr lang="en-US" dirty="0"/>
              <a:t>Infant mortality was high.</a:t>
            </a:r>
          </a:p>
          <a:p>
            <a:pPr lvl="2"/>
            <a:r>
              <a:rPr lang="en-US" dirty="0"/>
              <a:t>20% in economically viable areas.</a:t>
            </a:r>
          </a:p>
          <a:p>
            <a:pPr lvl="2"/>
            <a:r>
              <a:rPr lang="en-US" dirty="0"/>
              <a:t>33% in poorer areas.</a:t>
            </a:r>
          </a:p>
          <a:p>
            <a:pPr lvl="1"/>
            <a:r>
              <a:rPr lang="en-US" dirty="0"/>
              <a:t>50% survival rate into adulthood was considered good.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-media-cache-ak0.pinimg.com/236x/4e/5a/de/4e5ade22b09f65cf43d687d8b2a12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0" y="663879"/>
            <a:ext cx="5050718" cy="58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9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After 1750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growth of the cottage industry with its increased income resulted in higher rates of people marrying for love instead of just purely economic reasons.</a:t>
            </a:r>
          </a:p>
          <a:p>
            <a:pPr lvl="1"/>
            <a:r>
              <a:rPr lang="en-US" dirty="0"/>
              <a:t>Young people did not have to wait as long to become financially independent.</a:t>
            </a:r>
          </a:p>
          <a:p>
            <a:pPr lvl="1"/>
            <a:r>
              <a:rPr lang="en-US" dirty="0"/>
              <a:t>Arranged marriages for economic reasons declined</a:t>
            </a:r>
          </a:p>
          <a:p>
            <a:pPr lvl="1"/>
            <a:r>
              <a:rPr lang="en-US" dirty="0"/>
              <a:t>Laws and regulations on marriage, especially in Germany, were often ignored.</a:t>
            </a:r>
          </a:p>
          <a:p>
            <a:pPr lvl="1"/>
            <a:r>
              <a:rPr lang="en-US" dirty="0"/>
              <a:t>Factory workers after 1780 followed marriage pattern of cottage workers.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170" name="Picture 2" descr="https://hammondharwoodhouse.files.wordpress.com/2012/08/wedding-scene.jpg?w=500&amp;h=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64920"/>
            <a:ext cx="47625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0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Illegitimate Births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explosion of births was caused by increasing illegitimacy: 1750-1850.</a:t>
            </a:r>
          </a:p>
          <a:p>
            <a:pPr lvl="1"/>
            <a:r>
              <a:rPr lang="en-US" dirty="0"/>
              <a:t>Illegitimacy rates as high as 33% in certain  areas.</a:t>
            </a:r>
          </a:p>
          <a:p>
            <a:pPr lvl="1"/>
            <a:r>
              <a:rPr lang="en-US" dirty="0"/>
              <a:t>Fewer girls abstaining from premarital sex and fewer boys married girls they impregnated.</a:t>
            </a:r>
          </a:p>
          <a:p>
            <a:pPr lvl="1"/>
            <a:r>
              <a:rPr lang="en-US" dirty="0"/>
              <a:t>Mobility encouraged new sexual and marital relationships which were less subject to parental pressure and village tradition.</a:t>
            </a:r>
          </a:p>
          <a:p>
            <a:pPr lvl="1"/>
            <a:r>
              <a:rPr lang="en-US" dirty="0"/>
              <a:t>In Germany, illegitimate births were a result of open rebellion against class laws limiting marriage among the poor.</a:t>
            </a:r>
          </a:p>
          <a:p>
            <a:pPr lvl="2"/>
            <a:r>
              <a:rPr lang="en-US" dirty="0"/>
              <a:t>Illegitimacy declined when marriage restrictions were rescinded.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8194" name="Picture 2" descr="https://upload.wikimedia.org/wikipedia/commons/8/83/TheOutcastRichardRed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5418"/>
            <a:ext cx="5852438" cy="38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0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Womens</a:t>
            </a:r>
            <a:r>
              <a:rPr lang="en-US" dirty="0"/>
              <a:t>’ Lib?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 in cities and factories had limited economic independence.</a:t>
            </a:r>
          </a:p>
          <a:p>
            <a:pPr lvl="1"/>
            <a:r>
              <a:rPr lang="en-US" dirty="0"/>
              <a:t>Young women were not motivated by visions of emancipation and sexual liberation.</a:t>
            </a:r>
          </a:p>
          <a:p>
            <a:pPr lvl="1"/>
            <a:r>
              <a:rPr lang="en-US" dirty="0"/>
              <a:t>Most city women probably looked to marriage and family life as an escape from hard lifestyle.</a:t>
            </a:r>
          </a:p>
          <a:p>
            <a:pPr lvl="1"/>
            <a:r>
              <a:rPr lang="en-US" dirty="0"/>
              <a:t>Many intended marriages did not take place as poor economic and social conditions scared men away from the commitment.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218" name="Picture 2" descr="https://sites.google.com/site/18thcenturytheatre/_/rsrc/1334256907540/home/dres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49" y="1825625"/>
            <a:ext cx="5579821" cy="4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2007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Life In the 18th Century</vt:lpstr>
      <vt:lpstr>Family Structure</vt:lpstr>
      <vt:lpstr>Marriage Norms</vt:lpstr>
      <vt:lpstr>Class Approval</vt:lpstr>
      <vt:lpstr>Children</vt:lpstr>
      <vt:lpstr>Childhood Mortality</vt:lpstr>
      <vt:lpstr>Changes After 1750</vt:lpstr>
      <vt:lpstr>Illegitimate Births</vt:lpstr>
      <vt:lpstr>Womens’ Lib?</vt:lpstr>
      <vt:lpstr>Child Care – Lower Classes</vt:lpstr>
      <vt:lpstr>Child Care – Upper Classes</vt:lpstr>
      <vt:lpstr>Infanticide</vt:lpstr>
      <vt:lpstr>Foundling Homes</vt:lpstr>
      <vt:lpstr>Child-rearing</vt:lpstr>
      <vt:lpstr>Discipline</vt:lpstr>
      <vt:lpstr>Enlightened Child-rearing</vt:lpstr>
      <vt:lpstr>Work for the Young</vt:lpstr>
      <vt:lpstr>Work for Boys</vt:lpstr>
      <vt:lpstr>Work for Girls</vt:lpstr>
      <vt:lpstr>Servant Girls</vt:lpstr>
      <vt:lpstr>Education</vt:lpstr>
      <vt:lpstr>Educating the Poor</vt:lpstr>
      <vt:lpstr>Educating the Poor (cont.)</vt:lpstr>
      <vt:lpstr>Why Educate the Poor?</vt:lpstr>
      <vt:lpstr>Literacy Rates</vt:lpstr>
      <vt:lpstr>Life Expectancy</vt:lpstr>
      <vt:lpstr>Health</vt:lpstr>
      <vt:lpstr>Diet &amp; Nutrition</vt:lpstr>
      <vt:lpstr>Diet &amp; Nutrition (cont.)</vt:lpstr>
      <vt:lpstr>Medical Improvements</vt:lpstr>
      <vt:lpstr>Smallpox Vaccine</vt:lpstr>
      <vt:lpstr>Hospitals</vt:lpstr>
      <vt:lpstr>Pietism</vt:lpstr>
      <vt:lpstr>Pietism (cont.)</vt:lpstr>
      <vt:lpstr>Methodism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Phillips</dc:creator>
  <cp:lastModifiedBy>Braun Christine</cp:lastModifiedBy>
  <cp:revision>15</cp:revision>
  <dcterms:created xsi:type="dcterms:W3CDTF">2015-10-20T00:35:33Z</dcterms:created>
  <dcterms:modified xsi:type="dcterms:W3CDTF">2017-11-01T14:37:26Z</dcterms:modified>
</cp:coreProperties>
</file>