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0"/>
  </p:notesMasterIdLst>
  <p:sldIdLst>
    <p:sldId id="263" r:id="rId2"/>
    <p:sldId id="352" r:id="rId3"/>
    <p:sldId id="367" r:id="rId4"/>
    <p:sldId id="354" r:id="rId5"/>
    <p:sldId id="356" r:id="rId6"/>
    <p:sldId id="358" r:id="rId7"/>
    <p:sldId id="365" r:id="rId8"/>
    <p:sldId id="3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3108"/>
    <a:srgbClr val="FF4357"/>
    <a:srgbClr val="BF0C0A"/>
    <a:srgbClr val="E13314"/>
    <a:srgbClr val="37827D"/>
    <a:srgbClr val="FFA6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01"/>
    <p:restoredTop sz="94705"/>
  </p:normalViewPr>
  <p:slideViewPr>
    <p:cSldViewPr snapToGrid="0">
      <p:cViewPr varScale="1">
        <p:scale>
          <a:sx n="37" d="100"/>
          <a:sy n="37" d="100"/>
        </p:scale>
        <p:origin x="580" y="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CC7C4-CE44-3A49-960C-9C6F7AD59078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0D10C-CD6E-FA4B-B8FD-F3CA9E489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89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0D10C-CD6E-FA4B-B8FD-F3CA9E4899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96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22185-2E89-4A6C-92A0-61620D4269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52F0E8-4756-42A9-A2C9-7AF6AE7D5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16776-89DF-4A92-87FC-D497772BE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C0797-6754-4DAE-AADB-F6D8EB554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8D083-B171-40D7-AEB9-EBA10AD91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9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C6048-E21C-4C0C-9303-6EDB11254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9E4BA6-96B4-4DBE-90B9-BDDF3B655C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4EA14-FBCE-407A-A186-E6C1FD13B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890D0-284B-4F8D-AA82-D67D56D91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83419-64E6-4055-B6B3-D5B9F7AFD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91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2343B9-CCDB-429E-BF13-EF95AC157B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F60D5A-D869-408B-86A9-BF48B4B94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0B1B3-1878-4BCE-82A6-1D7212A8A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1F16C-D988-4023-BC7A-20F47A85F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B26AE-5DFB-49CA-90BD-85D4482AC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47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5F644-CA44-4867-8E9C-E79ED1580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B2FFD-429E-488D-8D49-DF9579E10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179C7-9F91-4453-8D33-A621480C7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3049B-1FA2-4640-BD00-E3DF3A787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7C417-AFA5-402A-867F-71FB8331F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44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FAE30-7B64-40FD-83AC-DE681F538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1DFABA-56A0-493C-B25D-3D134D06C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0E740-26F7-4241-9842-69C5232AD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D2A23-5E70-4E2E-840B-87F376B71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DFE5B-7B84-4A93-B52E-D0C771CB3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5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600FD-C575-4945-8A1D-10F5045CF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04E67-5105-4E8F-8742-E3B914709E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6961E4-087B-4A0B-9C07-D8BD82501E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172C4C-528A-4C92-8B9D-6C82DFB3F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C150C5-0907-43C2-94BE-429BE6B9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4F5B40-2EEE-40D6-9172-1AD0FFB12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0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3027A-E509-44CF-A08B-4DBA1E2DF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73CCA2-FC9D-4D6F-8C1B-8D998C510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82493-D041-4D1D-8456-6C3F00709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B6E211-B289-44EF-8693-AD786EC7D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6B081A-C9B8-4DE6-8DE4-DAC5779477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C40ECC-58B7-49E3-8FA9-32636BFAB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7B67B7-3FB4-4E86-92F6-CA158D5D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7D13E6-1222-4144-A928-7FAFA0C12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46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4D309-3A89-467A-8247-6C7FE6CDC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BEFE54-CDE7-4CAC-AB56-24B81CB9C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1F1BA3-FAC3-49AC-AA14-A75F3DD93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ECB3B8-9C5C-4E5F-B437-8E6484FA0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76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C83583-92E4-40A3-BD71-8CD01161E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CAD110-F5CE-4A37-AE99-620D3A02E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3C313-6461-43BF-85CD-DBECFA18C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23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A68A0-DE62-41C4-8A34-F3AF313F5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526BF-9538-4D0A-9C32-A6DC78A2B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23F62B-EABB-4A19-A354-2182BF60E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DF8ABD-E8E2-45B5-AE4B-091477077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957070-54AE-41F4-A1BC-0F3B92567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BD4B1E-1522-48D4-84D7-A588022A3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78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3BFC2-6A75-4A98-BA8E-15FD6FF7E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E54998-20C8-4ABF-ADB5-CDA68607A8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BC429E-ABF4-4B10-9688-D36C03AD9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B73B98-E0A9-4161-AB72-667584A74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536375-A122-4C07-B359-2ACE042A6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B5715-8D3C-460D-B7ED-AFC6A41A7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49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E0F297-EB5A-47E8-9EEE-A35BDA92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F1F66-6A1D-4A93-9C1F-7BC733AC9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01A2C-EB91-4D60-8E66-54D5473BE0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86853-EEEE-43B2-93F3-2AC8F02F53D6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D73FD-90F4-4B1B-B616-DEA490FAFB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C8438-D759-4DF5-A1C4-FBDC6FF864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35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F56682-E21D-4EDA-8396-DD94667D8E7C}"/>
              </a:ext>
            </a:extLst>
          </p:cNvPr>
          <p:cNvSpPr txBox="1"/>
          <p:nvPr/>
        </p:nvSpPr>
        <p:spPr>
          <a:xfrm>
            <a:off x="9939664" y="182993"/>
            <a:ext cx="240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© Morgan AP Teaching</a:t>
            </a:r>
          </a:p>
        </p:txBody>
      </p:sp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id="{68E67ED0-0CBD-4D20-BC5C-13674A743FEC}"/>
              </a:ext>
            </a:extLst>
          </p:cNvPr>
          <p:cNvSpPr/>
          <p:nvPr/>
        </p:nvSpPr>
        <p:spPr>
          <a:xfrm>
            <a:off x="-1472164" y="182993"/>
            <a:ext cx="8703977" cy="225361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dirty="0">
                <a:latin typeface="Cooper Black" panose="0208090404030B020404" pitchFamily="18" charset="0"/>
              </a:rPr>
              <a:t>Period 3: 1815 CE – 1914 CE</a:t>
            </a:r>
          </a:p>
          <a:p>
            <a:pPr algn="r"/>
            <a:r>
              <a:rPr lang="en-US" sz="4800" dirty="0">
                <a:latin typeface="Cooper Black" panose="0208090404030B020404" pitchFamily="18" charset="0"/>
              </a:rPr>
              <a:t>Late 19</a:t>
            </a:r>
            <a:r>
              <a:rPr lang="en-US" sz="4800" baseline="30000" dirty="0">
                <a:latin typeface="Cooper Black" panose="0208090404030B020404" pitchFamily="18" charset="0"/>
              </a:rPr>
              <a:t>th</a:t>
            </a:r>
            <a:r>
              <a:rPr lang="en-US" sz="4800" dirty="0">
                <a:latin typeface="Cooper Black" panose="0208090404030B020404" pitchFamily="18" charset="0"/>
              </a:rPr>
              <a:t>-Century </a:t>
            </a:r>
          </a:p>
          <a:p>
            <a:pPr algn="r"/>
            <a:r>
              <a:rPr lang="en-US" sz="4800" dirty="0">
                <a:latin typeface="Cooper Black" panose="0208090404030B020404" pitchFamily="18" charset="0"/>
              </a:rPr>
              <a:t>Social Developments</a:t>
            </a:r>
          </a:p>
          <a:p>
            <a:pPr algn="r"/>
            <a:endParaRPr lang="en-US" sz="24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302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F56682-E21D-4EDA-8396-DD94667D8E7C}"/>
              </a:ext>
            </a:extLst>
          </p:cNvPr>
          <p:cNvSpPr txBox="1"/>
          <p:nvPr/>
        </p:nvSpPr>
        <p:spPr>
          <a:xfrm>
            <a:off x="9900739" y="102021"/>
            <a:ext cx="240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© Morgan AP Teaching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3DED8D-8063-40E0-93D3-E4F341D791EA}"/>
              </a:ext>
            </a:extLst>
          </p:cNvPr>
          <p:cNvSpPr/>
          <p:nvPr/>
        </p:nvSpPr>
        <p:spPr>
          <a:xfrm>
            <a:off x="645466" y="1828798"/>
            <a:ext cx="9739903" cy="4488873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Set in motion by 19</a:t>
            </a:r>
            <a:r>
              <a:rPr lang="en-US" baseline="30000" dirty="0"/>
              <a:t>th</a:t>
            </a:r>
            <a:r>
              <a:rPr lang="en-US" dirty="0"/>
              <a:t> century classical liberals with the Chartist movement, </a:t>
            </a:r>
          </a:p>
          <a:p>
            <a:r>
              <a:rPr lang="en-US" dirty="0"/>
              <a:t>      the formation of mass political parties that developed uniform agendas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During the late 19</a:t>
            </a:r>
            <a:r>
              <a:rPr lang="en-US" baseline="30000" dirty="0"/>
              <a:t>th</a:t>
            </a:r>
            <a:r>
              <a:rPr lang="en-US" dirty="0"/>
              <a:t> century, these </a:t>
            </a:r>
            <a:r>
              <a:rPr lang="en-US" u="sng" dirty="0"/>
              <a:t>political parties began to include larger </a:t>
            </a:r>
          </a:p>
          <a:p>
            <a:r>
              <a:rPr lang="en-US" dirty="0"/>
              <a:t>     </a:t>
            </a:r>
            <a:r>
              <a:rPr lang="en-US" u="sng" dirty="0"/>
              <a:t>amounts of working-class citizens</a:t>
            </a:r>
            <a:r>
              <a:rPr lang="en-US" dirty="0"/>
              <a:t> that advocated intervention by the gov.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Exposed to the corruption of </a:t>
            </a:r>
            <a:r>
              <a:rPr lang="en-US" b="1" dirty="0"/>
              <a:t>crony capitalism </a:t>
            </a:r>
            <a:r>
              <a:rPr lang="en-US" dirty="0"/>
              <a:t>(collusion between big business and politicians), </a:t>
            </a:r>
          </a:p>
          <a:p>
            <a:r>
              <a:rPr lang="en-US" dirty="0"/>
              <a:t>     as well as the price gouging practices of 19</a:t>
            </a:r>
            <a:r>
              <a:rPr lang="en-US" baseline="30000" dirty="0"/>
              <a:t>th</a:t>
            </a:r>
            <a:r>
              <a:rPr lang="en-US" dirty="0"/>
              <a:t>-century </a:t>
            </a:r>
            <a:r>
              <a:rPr lang="en-US" b="1" dirty="0"/>
              <a:t>monopolies</a:t>
            </a:r>
            <a:r>
              <a:rPr lang="en-US" dirty="0"/>
              <a:t>, it was clear free market </a:t>
            </a:r>
          </a:p>
          <a:p>
            <a:r>
              <a:rPr lang="en-US" dirty="0"/>
              <a:t>     capitalism was not alone capable of achieving positive social change for the poor and working-class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Crony capitalists and powerful monopolies had both worked—independently and together</a:t>
            </a:r>
          </a:p>
          <a:p>
            <a:r>
              <a:rPr lang="en-US" dirty="0"/>
              <a:t>     —</a:t>
            </a:r>
            <a:r>
              <a:rPr lang="en-US" u="sng" dirty="0"/>
              <a:t>to legally, and sometimes violently, prevent collective-bargaining and worker unionization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In an effort to stop these corrupt practices, new, large political parties</a:t>
            </a:r>
            <a:r>
              <a:rPr lang="en-US" dirty="0"/>
              <a:t> began to form in</a:t>
            </a:r>
          </a:p>
          <a:p>
            <a:r>
              <a:rPr lang="en-US" dirty="0"/>
              <a:t>      support of </a:t>
            </a:r>
            <a:r>
              <a:rPr lang="en-US" u="sng" dirty="0"/>
              <a:t>the expansion of the government in the economy to protect worker rights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1062529" y="846748"/>
            <a:ext cx="5970041" cy="8339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oper Black" panose="0208090404030B020404" pitchFamily="18" charset="0"/>
              </a:rPr>
              <a:t>Working Class Identity</a:t>
            </a:r>
          </a:p>
        </p:txBody>
      </p:sp>
      <p:pic>
        <p:nvPicPr>
          <p:cNvPr id="30" name="Picture 2" descr="http://blogs.cofc.edu/duvalljm/files/2010/06/ac_socialistparty.jpg">
            <a:extLst>
              <a:ext uri="{FF2B5EF4-FFF2-40B4-BE49-F238E27FC236}">
                <a16:creationId xmlns:a16="http://schemas.microsoft.com/office/drawing/2014/main" id="{117DAB0B-1D3F-DF4E-A5F8-B08265249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943" y="1040336"/>
            <a:ext cx="3565041" cy="245967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70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F56682-E21D-4EDA-8396-DD94667D8E7C}"/>
              </a:ext>
            </a:extLst>
          </p:cNvPr>
          <p:cNvSpPr txBox="1"/>
          <p:nvPr/>
        </p:nvSpPr>
        <p:spPr>
          <a:xfrm>
            <a:off x="9900739" y="102021"/>
            <a:ext cx="240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© Morgan AP Teaching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3DED8D-8063-40E0-93D3-E4F341D791EA}"/>
              </a:ext>
            </a:extLst>
          </p:cNvPr>
          <p:cNvSpPr/>
          <p:nvPr/>
        </p:nvSpPr>
        <p:spPr>
          <a:xfrm>
            <a:off x="479209" y="1629293"/>
            <a:ext cx="9739903" cy="4488873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Reviled by opponents as ‘socialists,’ many liberals who supported free trade and laissez-</a:t>
            </a:r>
          </a:p>
          <a:p>
            <a:r>
              <a:rPr lang="en-US" dirty="0"/>
              <a:t>      faire capitalism (even John Stuart Mill himself) began to branch off in late 19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These leaders formed massive political parties comprised of working class constituents; parties</a:t>
            </a:r>
          </a:p>
          <a:p>
            <a:r>
              <a:rPr lang="en-US" dirty="0"/>
              <a:t>      like the </a:t>
            </a:r>
            <a:r>
              <a:rPr lang="en-US" b="1" dirty="0"/>
              <a:t>German Social Democratic Party </a:t>
            </a:r>
            <a:r>
              <a:rPr lang="en-US" dirty="0"/>
              <a:t>and </a:t>
            </a:r>
            <a:r>
              <a:rPr lang="en-US" b="1" dirty="0"/>
              <a:t>British Labour Party </a:t>
            </a:r>
            <a:r>
              <a:rPr lang="en-US" dirty="0"/>
              <a:t>emerged in late 19</a:t>
            </a:r>
            <a:r>
              <a:rPr lang="en-US" baseline="30000" dirty="0"/>
              <a:t>th</a:t>
            </a:r>
            <a:r>
              <a:rPr lang="en-US" dirty="0"/>
              <a:t> century </a:t>
            </a:r>
          </a:p>
          <a:p>
            <a:r>
              <a:rPr lang="en-US" dirty="0"/>
              <a:t>      with the mission to protect the rights, well-being, and safety of the industrial working class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Fearing such political parties and movements may result in a working class revolution </a:t>
            </a:r>
          </a:p>
          <a:p>
            <a:r>
              <a:rPr lang="en-US" dirty="0"/>
              <a:t>      (as was detailed in Marxist Communist manifesto), </a:t>
            </a:r>
            <a:r>
              <a:rPr lang="en-US" u="sng" dirty="0"/>
              <a:t>many governments were forced to </a:t>
            </a:r>
          </a:p>
          <a:p>
            <a:r>
              <a:rPr lang="en-US" dirty="0"/>
              <a:t>      </a:t>
            </a:r>
            <a:r>
              <a:rPr lang="en-US" u="sng" dirty="0"/>
              <a:t>pass laws and changes in the face of large, coordinated working-class political parties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Germany, Otto von Bismarck push through social legislation in the 1880s to </a:t>
            </a:r>
          </a:p>
          <a:p>
            <a:r>
              <a:rPr lang="en-US" dirty="0"/>
              <a:t>      require companies or the state to provide </a:t>
            </a:r>
            <a:r>
              <a:rPr lang="en-US" b="1" dirty="0"/>
              <a:t>accident insurance </a:t>
            </a:r>
            <a:r>
              <a:rPr lang="en-US" dirty="0"/>
              <a:t>and </a:t>
            </a:r>
            <a:r>
              <a:rPr lang="en-US" b="1" dirty="0"/>
              <a:t>worker pensions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Great Britain, the efforts of the British Labour Party were responsible for </a:t>
            </a:r>
          </a:p>
          <a:p>
            <a:r>
              <a:rPr lang="en-US" dirty="0"/>
              <a:t>      responsible for </a:t>
            </a:r>
            <a:r>
              <a:rPr lang="en-US" b="1" dirty="0"/>
              <a:t>state pensions </a:t>
            </a:r>
            <a:r>
              <a:rPr lang="en-US" dirty="0"/>
              <a:t>(1908) and </a:t>
            </a:r>
            <a:r>
              <a:rPr lang="en-US" b="1" dirty="0"/>
              <a:t>unemployment insurance </a:t>
            </a:r>
            <a:r>
              <a:rPr lang="en-US" dirty="0"/>
              <a:t>(1911)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1018195" y="781397"/>
            <a:ext cx="3215755" cy="69978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oper Black" panose="0208090404030B020404" pitchFamily="18" charset="0"/>
              </a:rPr>
              <a:t>Continued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730" y="3453560"/>
            <a:ext cx="3794083" cy="31301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33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F56682-E21D-4EDA-8396-DD94667D8E7C}"/>
              </a:ext>
            </a:extLst>
          </p:cNvPr>
          <p:cNvSpPr txBox="1"/>
          <p:nvPr/>
        </p:nvSpPr>
        <p:spPr>
          <a:xfrm>
            <a:off x="9900739" y="102021"/>
            <a:ext cx="240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© Morgan AP Teaching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3DED8D-8063-40E0-93D3-E4F341D791EA}"/>
              </a:ext>
            </a:extLst>
          </p:cNvPr>
          <p:cNvSpPr/>
          <p:nvPr/>
        </p:nvSpPr>
        <p:spPr>
          <a:xfrm>
            <a:off x="90457" y="1588850"/>
            <a:ext cx="11985541" cy="473394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While free trade was universally supported by liberals in the early-19</a:t>
            </a:r>
            <a:r>
              <a:rPr lang="en-US" sz="1600" baseline="30000" dirty="0"/>
              <a:t>th</a:t>
            </a:r>
            <a:r>
              <a:rPr lang="en-US" sz="1600" dirty="0"/>
              <a:t> century, the connection </a:t>
            </a:r>
          </a:p>
          <a:p>
            <a:r>
              <a:rPr lang="en-US" sz="1600" dirty="0"/>
              <a:t>      of European economies through free trade likely facilitated the spread of economic hardship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When the Austrian stock market and banking system experienced a crash and recession in 1873, </a:t>
            </a:r>
          </a:p>
          <a:p>
            <a:r>
              <a:rPr lang="en-US" sz="1600" dirty="0"/>
              <a:t>      the </a:t>
            </a:r>
            <a:r>
              <a:rPr lang="en-US" sz="1600" u="sng" dirty="0"/>
              <a:t>resulting cross investment and commercial activity with Germany, France, Britain, and other </a:t>
            </a:r>
          </a:p>
          <a:p>
            <a:r>
              <a:rPr lang="en-US" sz="1600" dirty="0"/>
              <a:t>      </a:t>
            </a:r>
            <a:r>
              <a:rPr lang="en-US" sz="1600" u="sng" dirty="0"/>
              <a:t>European states, resulted in the hastened spread of economic recession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Known as the </a:t>
            </a:r>
            <a:r>
              <a:rPr lang="en-US" sz="1600" b="1" dirty="0"/>
              <a:t>Panic of 1873</a:t>
            </a:r>
            <a:r>
              <a:rPr lang="en-US" sz="1600" dirty="0"/>
              <a:t>, Europe experienced a multi-year economic recession, and many of </a:t>
            </a:r>
          </a:p>
          <a:p>
            <a:r>
              <a:rPr lang="en-US" sz="1600" dirty="0"/>
              <a:t>      the economist the time faulted the interconnectivity of free trade for the Panic’s scale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Additionally, </a:t>
            </a:r>
            <a:r>
              <a:rPr lang="en-US" sz="1600" u="sng" dirty="0"/>
              <a:t>cheap agriculture and goods from the US and Russia threatened European </a:t>
            </a:r>
          </a:p>
          <a:p>
            <a:r>
              <a:rPr lang="en-US" sz="1600" dirty="0"/>
              <a:t>      </a:t>
            </a:r>
            <a:r>
              <a:rPr lang="en-US" sz="1600" u="sng" dirty="0"/>
              <a:t>agriculture</a:t>
            </a:r>
            <a:r>
              <a:rPr lang="en-US" sz="1600" dirty="0"/>
              <a:t>, and resulted in </a:t>
            </a:r>
            <a:r>
              <a:rPr lang="en-US" sz="1600" u="sng" dirty="0"/>
              <a:t>many European farmers experiencing hardship in bankruptcy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As a result, many </a:t>
            </a:r>
            <a:r>
              <a:rPr lang="en-US" sz="1600" u="sng" dirty="0"/>
              <a:t>late 19</a:t>
            </a:r>
            <a:r>
              <a:rPr lang="en-US" sz="1600" u="sng" baseline="30000" dirty="0"/>
              <a:t>th</a:t>
            </a:r>
            <a:r>
              <a:rPr lang="en-US" sz="1600" u="sng" dirty="0"/>
              <a:t> century liberals began to abandon their free trade positions in favor of</a:t>
            </a:r>
            <a:r>
              <a:rPr lang="en-US" sz="1600" dirty="0"/>
              <a:t> </a:t>
            </a:r>
            <a:r>
              <a:rPr lang="en-US" sz="1600" b="1" dirty="0"/>
              <a:t>protectionism </a:t>
            </a:r>
            <a:r>
              <a:rPr lang="en-US" sz="1600" dirty="0"/>
              <a:t>(especially in agriculture) after 1873 to both </a:t>
            </a:r>
            <a:r>
              <a:rPr lang="en-US" sz="1600" u="sng" dirty="0"/>
              <a:t>protect domestic industry and prevent their economies from the blunders and recessions of other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Modeled after </a:t>
            </a:r>
            <a:r>
              <a:rPr lang="en-US" sz="1600" b="1" dirty="0"/>
              <a:t>Friedrich List’s National System</a:t>
            </a:r>
            <a:r>
              <a:rPr lang="en-US" sz="1600" dirty="0"/>
              <a:t>, Germany began the onslaught of European tariffs by pushing through the </a:t>
            </a:r>
            <a:r>
              <a:rPr lang="en-US" sz="1600" b="1" dirty="0"/>
              <a:t>Tariff Act of 1879</a:t>
            </a:r>
            <a:r>
              <a:rPr lang="en-US" sz="1600" dirty="0"/>
              <a:t>, designed to protect grain farmers in eastern Prussia; </a:t>
            </a:r>
            <a:r>
              <a:rPr lang="en-US" sz="1600" u="sng" dirty="0"/>
              <a:t>once one country had begun setting tariffs, others followed suit to protect their own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720478" y="654586"/>
            <a:ext cx="6881643" cy="8339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oper Black" panose="0208090404030B020404" pitchFamily="18" charset="0"/>
              </a:rPr>
              <a:t>New Liberal Protectionism</a:t>
            </a:r>
          </a:p>
        </p:txBody>
      </p:sp>
      <p:pic>
        <p:nvPicPr>
          <p:cNvPr id="21" name="Picture 2" descr="https://imperialglobalexeter.files.wordpress.com/2015/02/tornintwo.gif">
            <a:extLst>
              <a:ext uri="{FF2B5EF4-FFF2-40B4-BE49-F238E27FC236}">
                <a16:creationId xmlns:a16="http://schemas.microsoft.com/office/drawing/2014/main" id="{99CD7822-169A-A64F-8A68-97AEA583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743" y="1770434"/>
            <a:ext cx="3550138" cy="29084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51846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F56682-E21D-4EDA-8396-DD94667D8E7C}"/>
              </a:ext>
            </a:extLst>
          </p:cNvPr>
          <p:cNvSpPr txBox="1"/>
          <p:nvPr/>
        </p:nvSpPr>
        <p:spPr>
          <a:xfrm>
            <a:off x="9900739" y="102021"/>
            <a:ext cx="240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© Morgan AP Teaching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3DED8D-8063-40E0-93D3-E4F341D791EA}"/>
              </a:ext>
            </a:extLst>
          </p:cNvPr>
          <p:cNvSpPr/>
          <p:nvPr/>
        </p:nvSpPr>
        <p:spPr>
          <a:xfrm>
            <a:off x="953908" y="1525682"/>
            <a:ext cx="8910870" cy="4923731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 the early 19</a:t>
            </a:r>
            <a:r>
              <a:rPr lang="en-US" sz="1600" baseline="30000" dirty="0"/>
              <a:t>th</a:t>
            </a:r>
            <a:r>
              <a:rPr lang="en-US" sz="1600" dirty="0"/>
              <a:t> century, the desire of </a:t>
            </a:r>
            <a:r>
              <a:rPr lang="en-US" sz="1600" u="sng" dirty="0"/>
              <a:t>liberal chartists and socialists</a:t>
            </a:r>
            <a:r>
              <a:rPr lang="en-US" sz="1600" dirty="0"/>
              <a:t> </a:t>
            </a:r>
          </a:p>
          <a:p>
            <a:r>
              <a:rPr lang="en-US" sz="1600" dirty="0"/>
              <a:t>      to bring equality and expanded suffrage also spurred </a:t>
            </a:r>
            <a:r>
              <a:rPr lang="en-US" sz="1600" b="1" dirty="0"/>
              <a:t>The First-Wave </a:t>
            </a:r>
          </a:p>
          <a:p>
            <a:r>
              <a:rPr lang="en-US" sz="1600" b="1" dirty="0"/>
              <a:t>      Feminist Movement </a:t>
            </a:r>
            <a:r>
              <a:rPr lang="en-US" sz="1600" dirty="0"/>
              <a:t>(the movement for female suffrage)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Early 19</a:t>
            </a:r>
            <a:r>
              <a:rPr lang="en-US" sz="1600" baseline="30000" dirty="0"/>
              <a:t>th</a:t>
            </a:r>
            <a:r>
              <a:rPr lang="en-US" sz="1600" dirty="0"/>
              <a:t> century feminists, such as </a:t>
            </a:r>
            <a:r>
              <a:rPr lang="en-US" sz="1600" b="1" dirty="0"/>
              <a:t>Flora Tristan</a:t>
            </a:r>
            <a:r>
              <a:rPr lang="en-US" sz="1600" dirty="0"/>
              <a:t>, looked to the </a:t>
            </a:r>
          </a:p>
          <a:p>
            <a:r>
              <a:rPr lang="en-US" sz="1600" dirty="0"/>
              <a:t>      unions and emerging political parties of the working class as a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Tristan </a:t>
            </a:r>
            <a:r>
              <a:rPr lang="en-US" sz="1600" u="sng" dirty="0"/>
              <a:t>admired the organization and solidarity of working-class unions</a:t>
            </a:r>
          </a:p>
          <a:p>
            <a:r>
              <a:rPr lang="en-US" sz="1600" dirty="0"/>
              <a:t>      </a:t>
            </a:r>
            <a:r>
              <a:rPr lang="en-US" sz="1600" u="sng" dirty="0"/>
              <a:t>and parties in striving for expanded worker rights and social reforms</a:t>
            </a:r>
          </a:p>
          <a:p>
            <a:endParaRPr lang="en-US" sz="16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She also admired the ‘united we stand, divided we fall’ attitude and</a:t>
            </a:r>
          </a:p>
          <a:p>
            <a:r>
              <a:rPr lang="en-US" sz="1600" dirty="0"/>
              <a:t>      encourage and adopt its application in early feminist organizations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As such, beginning in 1830s, women began an organized call for expanded </a:t>
            </a:r>
          </a:p>
          <a:p>
            <a:r>
              <a:rPr lang="en-US" sz="1600" dirty="0"/>
              <a:t>      women’s rights–most for which call for peaceful legislative reform</a:t>
            </a:r>
          </a:p>
          <a:p>
            <a:endParaRPr lang="en-US" sz="16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However, some radical groups, such as the </a:t>
            </a:r>
            <a:r>
              <a:rPr lang="en-US" sz="1600" b="1" dirty="0"/>
              <a:t>British Women’s Social and Political Union </a:t>
            </a:r>
            <a:r>
              <a:rPr lang="en-US" sz="1600" dirty="0"/>
              <a:t>(headed </a:t>
            </a:r>
          </a:p>
          <a:p>
            <a:r>
              <a:rPr lang="en-US" sz="1600" dirty="0"/>
              <a:t>      by the </a:t>
            </a:r>
            <a:r>
              <a:rPr lang="en-US" sz="1600" b="1" dirty="0"/>
              <a:t>Pankhurst Family) </a:t>
            </a:r>
            <a:r>
              <a:rPr lang="en-US" sz="1600" dirty="0"/>
              <a:t>choose a more direct and belligerent approach by </a:t>
            </a:r>
            <a:r>
              <a:rPr lang="en-US" sz="1600" u="sng" dirty="0"/>
              <a:t>practicing civil </a:t>
            </a:r>
          </a:p>
          <a:p>
            <a:r>
              <a:rPr lang="en-US" sz="1600" dirty="0"/>
              <a:t>      </a:t>
            </a:r>
            <a:r>
              <a:rPr lang="en-US" sz="1600" u="sng" dirty="0"/>
              <a:t>disobedience, harassing politicians, and intentionally getting arrested to raise awareness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1110518" y="549153"/>
            <a:ext cx="6128903" cy="8339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oper Black" panose="0208090404030B020404" pitchFamily="18" charset="0"/>
              </a:rPr>
              <a:t>19</a:t>
            </a:r>
            <a:r>
              <a:rPr lang="en-US" sz="3600" baseline="30000" dirty="0">
                <a:latin typeface="Cooper Black" panose="0208090404030B020404" pitchFamily="18" charset="0"/>
              </a:rPr>
              <a:t>th</a:t>
            </a:r>
            <a:r>
              <a:rPr lang="en-US" sz="3600" dirty="0">
                <a:latin typeface="Cooper Black" panose="0208090404030B020404" pitchFamily="18" charset="0"/>
              </a:rPr>
              <a:t>-Century Feminism</a:t>
            </a:r>
          </a:p>
        </p:txBody>
      </p:sp>
      <p:pic>
        <p:nvPicPr>
          <p:cNvPr id="25" name="Picture 2" descr="http://img.humanite.fr/sites/default/files/images/33738.HR.jpg">
            <a:extLst>
              <a:ext uri="{FF2B5EF4-FFF2-40B4-BE49-F238E27FC236}">
                <a16:creationId xmlns:a16="http://schemas.microsoft.com/office/drawing/2014/main" id="{180A6E9B-B912-384A-A4A0-B91852B71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108" y="1034510"/>
            <a:ext cx="3557256" cy="425849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10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F56682-E21D-4EDA-8396-DD94667D8E7C}"/>
              </a:ext>
            </a:extLst>
          </p:cNvPr>
          <p:cNvSpPr txBox="1"/>
          <p:nvPr/>
        </p:nvSpPr>
        <p:spPr>
          <a:xfrm>
            <a:off x="9900739" y="102021"/>
            <a:ext cx="240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© Morgan AP Teaching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3DED8D-8063-40E0-93D3-E4F341D791EA}"/>
              </a:ext>
            </a:extLst>
          </p:cNvPr>
          <p:cNvSpPr/>
          <p:nvPr/>
        </p:nvSpPr>
        <p:spPr>
          <a:xfrm>
            <a:off x="944353" y="1970253"/>
            <a:ext cx="9735435" cy="3620664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Further expanding the goals of late 19</a:t>
            </a:r>
            <a:r>
              <a:rPr lang="en-US" sz="1600" baseline="30000" dirty="0"/>
              <a:t>th</a:t>
            </a:r>
            <a:r>
              <a:rPr lang="en-US" sz="1600" dirty="0"/>
              <a:t> century liberals (particularly middle-class women), </a:t>
            </a:r>
            <a:r>
              <a:rPr lang="en-US" sz="1600" u="sng" dirty="0"/>
              <a:t>it became </a:t>
            </a:r>
          </a:p>
          <a:p>
            <a:r>
              <a:rPr lang="en-US" sz="1600" dirty="0"/>
              <a:t>      </a:t>
            </a:r>
            <a:r>
              <a:rPr lang="en-US" sz="1600" u="sng" dirty="0"/>
              <a:t>fashionable to hold a charitable view on the urban poor and young suffered from industrialization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</a:t>
            </a:r>
            <a:r>
              <a:rPr lang="en-US" sz="1600" u="sng" dirty="0"/>
              <a:t>middle class began to pity and aid</a:t>
            </a:r>
            <a:r>
              <a:rPr lang="en-US" sz="1600" dirty="0"/>
              <a:t> the ‘</a:t>
            </a:r>
            <a:r>
              <a:rPr lang="en-US" sz="1600" u="sng" dirty="0"/>
              <a:t>deserving’ poor</a:t>
            </a:r>
            <a:r>
              <a:rPr lang="en-US" sz="1600" dirty="0"/>
              <a:t>: the women, children, elderly, and young prostitutes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Private charities</a:t>
            </a:r>
            <a:r>
              <a:rPr lang="en-US" sz="1600" dirty="0"/>
              <a:t>, such as the </a:t>
            </a:r>
            <a:r>
              <a:rPr lang="en-US" sz="1600" u="sng" dirty="0"/>
              <a:t>Salvation Army</a:t>
            </a:r>
            <a:r>
              <a:rPr lang="en-US" sz="1600" b="1" dirty="0"/>
              <a:t>,  </a:t>
            </a:r>
            <a:r>
              <a:rPr lang="en-US" sz="1600" dirty="0"/>
              <a:t>were formed for to provide aid to </a:t>
            </a:r>
          </a:p>
          <a:p>
            <a:r>
              <a:rPr lang="en-US" sz="1600" dirty="0"/>
              <a:t>      these groups, and, prior to the advent of state education, the </a:t>
            </a:r>
            <a:r>
              <a:rPr lang="en-US" sz="1600" b="1" dirty="0"/>
              <a:t>Sunday School </a:t>
            </a:r>
          </a:p>
          <a:p>
            <a:r>
              <a:rPr lang="en-US" sz="1600" b="1" dirty="0"/>
              <a:t>      Movement </a:t>
            </a:r>
            <a:r>
              <a:rPr lang="en-US" sz="1600" dirty="0"/>
              <a:t>worked to provide education to poor and working-class children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They also began to support ‘</a:t>
            </a:r>
            <a:r>
              <a:rPr lang="en-US" sz="1600" b="1" dirty="0"/>
              <a:t>mutual aid societies</a:t>
            </a:r>
            <a:r>
              <a:rPr lang="en-US" sz="1600" dirty="0"/>
              <a:t>’ in which workers would </a:t>
            </a:r>
            <a:r>
              <a:rPr lang="en-US" sz="1600" u="sng" dirty="0"/>
              <a:t>pool </a:t>
            </a:r>
          </a:p>
          <a:p>
            <a:r>
              <a:rPr lang="en-US" sz="1600" dirty="0"/>
              <a:t>      </a:t>
            </a:r>
            <a:r>
              <a:rPr lang="en-US" sz="1600" u="sng" dirty="0"/>
              <a:t>money together to help one another during unemployment, sickness, or injury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They also </a:t>
            </a:r>
            <a:r>
              <a:rPr lang="en-US" sz="1600" u="sng" dirty="0"/>
              <a:t>advocated for the legalization of unions and strikes</a:t>
            </a:r>
            <a:r>
              <a:rPr lang="en-US" sz="1600" dirty="0"/>
              <a:t>, to enable </a:t>
            </a:r>
          </a:p>
          <a:p>
            <a:r>
              <a:rPr lang="en-US" sz="1600" dirty="0"/>
              <a:t>       workers to fight for their own protections and benefits against employers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1318196" y="1040449"/>
            <a:ext cx="7174103" cy="8339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oper Black" panose="0208090404030B020404" pitchFamily="18" charset="0"/>
              </a:rPr>
              <a:t>New Liberal Reform Policy</a:t>
            </a:r>
          </a:p>
        </p:txBody>
      </p:sp>
      <p:pic>
        <p:nvPicPr>
          <p:cNvPr id="1026" name="Picture 2" descr="Image result for 19th-century middle-class wom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591" y="3213560"/>
            <a:ext cx="2996831" cy="299683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08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s://boeatau.files.wordpress.com/2013/06/workhousedininghall1a.jpg">
            <a:extLst>
              <a:ext uri="{FF2B5EF4-FFF2-40B4-BE49-F238E27FC236}">
                <a16:creationId xmlns:a16="http://schemas.microsoft.com/office/drawing/2014/main" id="{E387861C-9B5C-E645-98C6-7F9E612B0C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2"/>
          <a:stretch/>
        </p:blipFill>
        <p:spPr bwMode="auto">
          <a:xfrm>
            <a:off x="1774142" y="1093673"/>
            <a:ext cx="8538592" cy="55654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11">
            <a:extLst>
              <a:ext uri="{FF2B5EF4-FFF2-40B4-BE49-F238E27FC236}">
                <a16:creationId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2550317" y="114256"/>
            <a:ext cx="6891747" cy="8339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oper Black" panose="0208090404030B020404" pitchFamily="18" charset="0"/>
              </a:rPr>
              <a:t>19</a:t>
            </a:r>
            <a:r>
              <a:rPr lang="en-US" sz="3600" baseline="30000" dirty="0">
                <a:latin typeface="Cooper Black" panose="0208090404030B020404" pitchFamily="18" charset="0"/>
              </a:rPr>
              <a:t>th</a:t>
            </a:r>
            <a:r>
              <a:rPr lang="en-US" sz="3600" dirty="0">
                <a:latin typeface="Cooper Black" panose="0208090404030B020404" pitchFamily="18" charset="0"/>
              </a:rPr>
              <a:t>-Century Soup Kitchen</a:t>
            </a:r>
          </a:p>
        </p:txBody>
      </p:sp>
    </p:spTree>
    <p:extLst>
      <p:ext uri="{BB962C8B-B14F-4D97-AF65-F5344CB8AC3E}">
        <p14:creationId xmlns:p14="http://schemas.microsoft.com/office/powerpoint/2010/main" val="2252254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F56682-E21D-4EDA-8396-DD94667D8E7C}"/>
              </a:ext>
            </a:extLst>
          </p:cNvPr>
          <p:cNvSpPr txBox="1"/>
          <p:nvPr/>
        </p:nvSpPr>
        <p:spPr>
          <a:xfrm>
            <a:off x="9900739" y="102021"/>
            <a:ext cx="240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© Morgan AP Teaching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3DED8D-8063-40E0-93D3-E4F341D791EA}"/>
              </a:ext>
            </a:extLst>
          </p:cNvPr>
          <p:cNvSpPr/>
          <p:nvPr/>
        </p:nvSpPr>
        <p:spPr>
          <a:xfrm>
            <a:off x="138147" y="1400667"/>
            <a:ext cx="8561715" cy="4948638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New liberals of late 19</a:t>
            </a:r>
            <a:r>
              <a:rPr lang="en-US" sz="1600" baseline="30000" dirty="0"/>
              <a:t>th</a:t>
            </a:r>
            <a:r>
              <a:rPr lang="en-US" sz="1600" dirty="0"/>
              <a:t> century also </a:t>
            </a:r>
            <a:r>
              <a:rPr lang="en-US" sz="1600" u="sng" dirty="0"/>
              <a:t>advocated state intervention to combat alcohol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To the eyes of the middle class, working class men had a very bad reputation </a:t>
            </a:r>
          </a:p>
          <a:p>
            <a:r>
              <a:rPr lang="en-US" sz="1600" dirty="0"/>
              <a:t>       as being uneducated and poor, as well as highly dependent on alcohol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Today, we know they were using this is a mechanism to ‘escape reality’ </a:t>
            </a:r>
          </a:p>
          <a:p>
            <a:r>
              <a:rPr lang="en-US" sz="1600" dirty="0"/>
              <a:t>       and cope with their awful conditions, however, it had many adverse affects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u="sng" dirty="0"/>
              <a:t>Domestic violence</a:t>
            </a:r>
            <a:r>
              <a:rPr lang="en-US" sz="1600" dirty="0"/>
              <a:t> in working class families tended to be high, and new liberals believed </a:t>
            </a:r>
            <a:r>
              <a:rPr lang="en-US" sz="1600" u="sng" dirty="0"/>
              <a:t>low working-class wages were being squandered on alcohol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Consequentially, beginning in the 1890s, many Christian and female middle class liberals </a:t>
            </a:r>
          </a:p>
          <a:p>
            <a:r>
              <a:rPr lang="en-US" sz="1600" dirty="0"/>
              <a:t>       began to formulate political opposition to call in the form of the </a:t>
            </a:r>
            <a:r>
              <a:rPr lang="en-US" sz="1600" b="1" dirty="0"/>
              <a:t>Temperance Movement</a:t>
            </a:r>
          </a:p>
          <a:p>
            <a:endParaRPr lang="en-US" sz="16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They believed that the lower classes were to ‘lazy’ or ‘unintelligent’ to stop themselves from squandering wages on the overconsumption of alcohol, and so moved to ban the substance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These groups were influential in </a:t>
            </a:r>
            <a:r>
              <a:rPr lang="en-US" sz="1600" u="sng" dirty="0"/>
              <a:t>eliminating alcohol sales on Sundays</a:t>
            </a:r>
            <a:r>
              <a:rPr lang="en-US" sz="1600" dirty="0"/>
              <a:t>, the formation </a:t>
            </a:r>
          </a:p>
          <a:p>
            <a:r>
              <a:rPr lang="en-US" sz="1600" dirty="0"/>
              <a:t>       of ‘</a:t>
            </a:r>
            <a:r>
              <a:rPr lang="en-US" sz="1600" u="sng" dirty="0"/>
              <a:t>dry counties</a:t>
            </a:r>
            <a:r>
              <a:rPr lang="en-US" sz="1600" dirty="0"/>
              <a:t>’, and, </a:t>
            </a:r>
            <a:r>
              <a:rPr lang="en-US" sz="1600" u="sng" dirty="0"/>
              <a:t>in the US, officially banned alcohol</a:t>
            </a:r>
            <a:r>
              <a:rPr lang="en-US" sz="1600" dirty="0"/>
              <a:t> (18</a:t>
            </a:r>
            <a:r>
              <a:rPr lang="en-US" sz="1600" baseline="30000" dirty="0"/>
              <a:t>th</a:t>
            </a:r>
            <a:r>
              <a:rPr lang="en-US" sz="1600" dirty="0"/>
              <a:t> Amendment)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368054" y="442040"/>
            <a:ext cx="7177052" cy="8339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oper Black" panose="0208090404030B020404" pitchFamily="18" charset="0"/>
              </a:rPr>
              <a:t>The Temperance Movement</a:t>
            </a:r>
          </a:p>
        </p:txBody>
      </p:sp>
      <p:pic>
        <p:nvPicPr>
          <p:cNvPr id="14" name="Picture 2" descr="https://s-media-cache-ak0.pinimg.com/originals/6d/07/e8/6d07e87cf3a3911d766e575b73611b04.jpg">
            <a:extLst>
              <a:ext uri="{FF2B5EF4-FFF2-40B4-BE49-F238E27FC236}">
                <a16:creationId xmlns:a16="http://schemas.microsoft.com/office/drawing/2014/main" id="{9DB1C62A-4359-874D-A13B-9F50FF0CC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125" y="2188671"/>
            <a:ext cx="3658696" cy="38784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11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37969</TotalTime>
  <Words>1141</Words>
  <Application>Microsoft Office PowerPoint</Application>
  <PresentationFormat>Widescreen</PresentationFormat>
  <Paragraphs>115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Cooper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Psychology</dc:title>
  <dc:creator>Michael Morgan</dc:creator>
  <cp:lastModifiedBy>Braun Christine</cp:lastModifiedBy>
  <cp:revision>266</cp:revision>
  <dcterms:created xsi:type="dcterms:W3CDTF">2017-08-07T18:53:06Z</dcterms:created>
  <dcterms:modified xsi:type="dcterms:W3CDTF">2020-02-24T15:21:31Z</dcterms:modified>
</cp:coreProperties>
</file>