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60" r:id="rId2"/>
    <p:sldId id="387" r:id="rId3"/>
    <p:sldId id="438" r:id="rId4"/>
    <p:sldId id="439" r:id="rId5"/>
    <p:sldId id="397" r:id="rId6"/>
    <p:sldId id="435" r:id="rId7"/>
    <p:sldId id="440" r:id="rId8"/>
    <p:sldId id="442" r:id="rId9"/>
    <p:sldId id="441" r:id="rId10"/>
    <p:sldId id="267" r:id="rId11"/>
    <p:sldId id="285" r:id="rId12"/>
    <p:sldId id="286" r:id="rId13"/>
    <p:sldId id="426" r:id="rId14"/>
    <p:sldId id="264" r:id="rId15"/>
    <p:sldId id="393" r:id="rId16"/>
    <p:sldId id="436" r:id="rId17"/>
    <p:sldId id="289" r:id="rId18"/>
    <p:sldId id="292" r:id="rId19"/>
  </p:sldIdLst>
  <p:sldSz cx="9144000" cy="6858000" type="screen4x3"/>
  <p:notesSz cx="7053263" cy="9372600"/>
  <p:embeddedFontLst>
    <p:embeddedFont>
      <p:font typeface="BlackChancery" panose="020B0604020202020204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FSC Symbol" panose="020B0604020202020204"/>
      <p:regular r:id="rId31"/>
    </p:embeddedFont>
    <p:embeddedFont>
      <p:font typeface="GriffinOne" panose="020B0604020202020204"/>
      <p:regular r:id="rId32"/>
    </p:embeddedFont>
    <p:embeddedFont>
      <p:font typeface="Impact" panose="020B0806030902050204" pitchFamily="34" charset="0"/>
      <p:regular r:id="rId33"/>
    </p:embeddedFont>
    <p:embeddedFont>
      <p:font typeface="PressWriter Symbols" panose="020B0604020202020204"/>
      <p:regular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CC9900"/>
    <a:srgbClr val="A62800"/>
    <a:srgbClr val="CC66FF"/>
    <a:srgbClr val="FF99CC"/>
    <a:srgbClr val="33CC33"/>
    <a:srgbClr val="FF4A1F"/>
    <a:srgbClr val="9F9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32" autoAdjust="0"/>
    <p:restoredTop sz="94660"/>
  </p:normalViewPr>
  <p:slideViewPr>
    <p:cSldViewPr>
      <p:cViewPr varScale="1">
        <p:scale>
          <a:sx n="67" d="100"/>
          <a:sy n="67" d="100"/>
        </p:scale>
        <p:origin x="12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1250"/>
    </p:cViewPr>
  </p:sorterViewPr>
  <p:notesViewPr>
    <p:cSldViewPr>
      <p:cViewPr varScale="1">
        <p:scale>
          <a:sx n="52" d="100"/>
          <a:sy n="52" d="100"/>
        </p:scale>
        <p:origin x="-1374" y="-96"/>
      </p:cViewPr>
      <p:guideLst>
        <p:guide orient="horz" pos="295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4" tIns="46927" rIns="93854" bIns="4692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217" y="0"/>
            <a:ext cx="3056414" cy="4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4" tIns="46927" rIns="93854" bIns="469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343"/>
            <a:ext cx="3056414" cy="4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4" tIns="46927" rIns="93854" bIns="4692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217" y="8902343"/>
            <a:ext cx="3056414" cy="4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4" tIns="46927" rIns="93854" bIns="469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0405E9-3DD9-4D90-B61B-876B0F82A8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30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r">
              <a:defRPr sz="1200"/>
            </a:lvl1pPr>
          </a:lstStyle>
          <a:p>
            <a:fld id="{86F61482-AF65-4A34-94F2-05316657627A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54" tIns="46927" rIns="93854" bIns="469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51985"/>
            <a:ext cx="5642610" cy="4217670"/>
          </a:xfrm>
          <a:prstGeom prst="rect">
            <a:avLst/>
          </a:prstGeom>
        </p:spPr>
        <p:txBody>
          <a:bodyPr vert="horz" lIns="93854" tIns="46927" rIns="93854" bIns="469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902343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 anchor="b"/>
          <a:lstStyle>
            <a:lvl1pPr algn="r">
              <a:defRPr sz="1200"/>
            </a:lvl1pPr>
          </a:lstStyle>
          <a:p>
            <a:fld id="{22528C10-2876-484D-8F7F-C9C45A598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75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8C10-2876-484D-8F7F-C9C45A5982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8C10-2876-484D-8F7F-C9C45A5982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8C10-2876-484D-8F7F-C9C45A5982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8C10-2876-484D-8F7F-C9C45A59825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8C10-2876-484D-8F7F-C9C45A59825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8C10-2876-484D-8F7F-C9C45A59825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8C10-2876-484D-8F7F-C9C45A59825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8C10-2876-484D-8F7F-C9C45A59825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8C10-2876-484D-8F7F-C9C45A59825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8C10-2876-484D-8F7F-C9C45A59825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8C10-2876-484D-8F7F-C9C45A5982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8C10-2876-484D-8F7F-C9C45A5982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8C10-2876-484D-8F7F-C9C45A5982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8C10-2876-484D-8F7F-C9C45A5982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8C10-2876-484D-8F7F-C9C45A5982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8C10-2876-484D-8F7F-C9C45A5982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8C10-2876-484D-8F7F-C9C45A59825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8C10-2876-484D-8F7F-C9C45A5982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40386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71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9pPr>
    </p:titleStyle>
    <p:bodyStyle>
      <a:lvl1pPr marL="396875" indent="-396875" algn="l" rtl="0" fontAlgn="base">
        <a:spcBef>
          <a:spcPct val="20000"/>
        </a:spcBef>
        <a:spcAft>
          <a:spcPct val="0"/>
        </a:spcAft>
        <a:buClr>
          <a:srgbClr val="CC3300"/>
        </a:buClr>
        <a:buFont typeface="PressWriter Symbols" pitchFamily="2" charset="2"/>
        <a:buChar char="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396875" algn="l" rtl="0" fontAlgn="base">
        <a:spcBef>
          <a:spcPct val="20000"/>
        </a:spcBef>
        <a:spcAft>
          <a:spcPct val="0"/>
        </a:spcAft>
        <a:buClr>
          <a:srgbClr val="2C2C86"/>
        </a:buClr>
        <a:buSzPct val="90000"/>
        <a:buFont typeface="GriffinOne" pitchFamily="2" charset="0"/>
        <a:buChar char="/"/>
        <a:defRPr sz="2400" b="1">
          <a:solidFill>
            <a:schemeClr val="tx1"/>
          </a:solidFill>
          <a:latin typeface="+mn-lt"/>
        </a:defRPr>
      </a:lvl2pPr>
      <a:lvl3pPr marL="1431925" indent="-409575" algn="l" rtl="0" fontAlgn="base">
        <a:spcBef>
          <a:spcPct val="20000"/>
        </a:spcBef>
        <a:spcAft>
          <a:spcPct val="0"/>
        </a:spcAft>
        <a:buClr>
          <a:srgbClr val="990033"/>
        </a:buClr>
        <a:buFont typeface="FSC Symbol" pitchFamily="2" charset="2"/>
        <a:buChar char="¡"/>
        <a:defRPr sz="2000" b="1">
          <a:solidFill>
            <a:schemeClr val="tx1"/>
          </a:solidFill>
          <a:latin typeface="+mn-lt"/>
        </a:defRPr>
      </a:lvl3pPr>
      <a:lvl4pPr marL="1774825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117725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3" descr="Trellis"/>
          <p:cNvSpPr>
            <a:spLocks noChangeArrowheads="1" noChangeShapeType="1" noTextEdit="1"/>
          </p:cNvSpPr>
          <p:nvPr/>
        </p:nvSpPr>
        <p:spPr bwMode="auto">
          <a:xfrm>
            <a:off x="1295400" y="609600"/>
            <a:ext cx="6553200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pattFill prst="trellis">
                  <a:fgClr>
                    <a:schemeClr val="tx2"/>
                  </a:fgClr>
                  <a:bgClr>
                    <a:srgbClr val="CC3300"/>
                  </a:bgClr>
                </a:pattFill>
                <a:effectLst>
                  <a:outerShdw dist="28398" dir="1593903" algn="ctr" rotWithShape="0">
                    <a:srgbClr val="CC3300"/>
                  </a:outerShdw>
                </a:effectLst>
                <a:latin typeface="Schwarzwald"/>
              </a:rPr>
              <a:t>The Art </a:t>
            </a:r>
          </a:p>
          <a:p>
            <a:pPr algn="ctr"/>
            <a:r>
              <a:rPr lang="en-US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pattFill prst="trellis">
                  <a:fgClr>
                    <a:schemeClr val="tx2"/>
                  </a:fgClr>
                  <a:bgClr>
                    <a:srgbClr val="CC3300"/>
                  </a:bgClr>
                </a:pattFill>
                <a:effectLst>
                  <a:outerShdw dist="28398" dir="1593903" algn="ctr" rotWithShape="0">
                    <a:srgbClr val="CC3300"/>
                  </a:outerShdw>
                </a:effectLst>
                <a:latin typeface="Schwarzwald"/>
              </a:rPr>
              <a:t>of the</a:t>
            </a:r>
          </a:p>
          <a:p>
            <a:pPr algn="ctr"/>
            <a:r>
              <a:rPr lang="en-US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pattFill prst="trellis">
                  <a:fgClr>
                    <a:schemeClr val="tx2"/>
                  </a:fgClr>
                  <a:bgClr>
                    <a:srgbClr val="CC3300"/>
                  </a:bgClr>
                </a:pattFill>
                <a:effectLst>
                  <a:outerShdw dist="28398" dir="1593903" algn="ctr" rotWithShape="0">
                    <a:srgbClr val="CC3300"/>
                  </a:outerShdw>
                </a:effectLst>
                <a:latin typeface="Schwarzwald"/>
              </a:rPr>
              <a:t>Italian Renaissance</a:t>
            </a:r>
          </a:p>
        </p:txBody>
      </p:sp>
    </p:spTree>
  </p:cSld>
  <p:clrMapOvr>
    <a:masterClrMapping/>
  </p:clrMapOvr>
  <p:transition>
    <p:sndAc>
      <p:stSnd>
        <p:snd r:embed="rId3" name="quadro-p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aphael-School of Athens-1510-11-details on Plato &amp; Aristo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0938" y="1066800"/>
            <a:ext cx="4427537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894513" y="3054350"/>
            <a:ext cx="20208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Aristotle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looks to this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earth [the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here and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now].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38138" y="2368550"/>
            <a:ext cx="20097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Plato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looks to the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heavens [or 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IDEAL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realm].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5087938" y="2743200"/>
            <a:ext cx="1981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1811338" y="1752600"/>
            <a:ext cx="838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52400" y="228600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School of Athens </a:t>
            </a:r>
            <a:r>
              <a:rPr lang="en-US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– Raphael,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 animBg="1"/>
      <p:bldP spid="163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7" name="Picture 11" descr="Raphael-School of Athens-1510-11-detailed left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94325" cy="6324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2362200" y="990600"/>
            <a:ext cx="1558925" cy="571500"/>
          </a:xfrm>
          <a:prstGeom prst="downArrowCallout">
            <a:avLst>
              <a:gd name="adj1" fmla="val 68194"/>
              <a:gd name="adj2" fmla="val 68194"/>
              <a:gd name="adj3" fmla="val 16667"/>
              <a:gd name="adj4" fmla="val 66667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latin typeface="Comic Sans MS" pitchFamily="66" charset="0"/>
              </a:rPr>
              <a:t>Averroes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4176713" y="1752600"/>
            <a:ext cx="1385887" cy="654050"/>
          </a:xfrm>
          <a:prstGeom prst="downArrowCallout">
            <a:avLst>
              <a:gd name="adj1" fmla="val 52973"/>
              <a:gd name="adj2" fmla="val 52973"/>
              <a:gd name="adj3" fmla="val 16667"/>
              <a:gd name="adj4" fmla="val 66667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tx2"/>
                </a:solidFill>
                <a:latin typeface="Comic Sans MS" pitchFamily="66" charset="0"/>
              </a:rPr>
              <a:t>Hypatia</a:t>
            </a: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2895600" y="4572000"/>
            <a:ext cx="1473200" cy="654050"/>
          </a:xfrm>
          <a:prstGeom prst="upArrowCallout">
            <a:avLst>
              <a:gd name="adj1" fmla="val 56311"/>
              <a:gd name="adj2" fmla="val 56311"/>
              <a:gd name="adj3" fmla="val 16667"/>
              <a:gd name="adj4" fmla="val 66667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tx2"/>
                </a:solidFill>
                <a:latin typeface="Comic Sans MS" pitchFamily="66" charset="0"/>
              </a:rPr>
              <a:t>Pythagoras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/>
      <p:bldP spid="34826" grpId="0" animBg="1"/>
      <p:bldP spid="348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5" name="Picture 15" descr="Raphael-School of Athens-Euclid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981200" y="152400"/>
            <a:ext cx="5572125" cy="6553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6019800" y="609600"/>
            <a:ext cx="1371600" cy="533400"/>
          </a:xfrm>
          <a:prstGeom prst="downArrowCallout">
            <a:avLst>
              <a:gd name="adj1" fmla="val 64286"/>
              <a:gd name="adj2" fmla="val 64286"/>
              <a:gd name="adj3" fmla="val 16667"/>
              <a:gd name="adj4" fmla="val 66667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omic Sans MS" pitchFamily="66" charset="0"/>
              </a:rPr>
              <a:t>Zoroaster</a:t>
            </a:r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6172200" y="2667000"/>
            <a:ext cx="1295400" cy="609600"/>
          </a:xfrm>
          <a:prstGeom prst="upArrowCallout">
            <a:avLst>
              <a:gd name="adj1" fmla="val 53125"/>
              <a:gd name="adj2" fmla="val 53125"/>
              <a:gd name="adj3" fmla="val 16667"/>
              <a:gd name="adj4" fmla="val 66667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omic Sans MS" pitchFamily="66" charset="0"/>
              </a:rPr>
              <a:t>Ptolemy</a:t>
            </a:r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5257800" y="4724400"/>
            <a:ext cx="1295400" cy="609600"/>
          </a:xfrm>
          <a:prstGeom prst="upArrowCallout">
            <a:avLst>
              <a:gd name="adj1" fmla="val 53125"/>
              <a:gd name="adj2" fmla="val 53125"/>
              <a:gd name="adj3" fmla="val 16667"/>
              <a:gd name="adj4" fmla="val 66667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omic Sans MS" pitchFamily="66" charset="0"/>
              </a:rPr>
              <a:t>Euclid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  <p:bldP spid="35853" grpId="0" animBg="1"/>
      <p:bldP spid="358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WordArt 2" descr="Trellis"/>
          <p:cNvSpPr>
            <a:spLocks noChangeArrowheads="1" noChangeShapeType="1" noTextEdit="1"/>
          </p:cNvSpPr>
          <p:nvPr/>
        </p:nvSpPr>
        <p:spPr bwMode="auto">
          <a:xfrm>
            <a:off x="1905000" y="1066800"/>
            <a:ext cx="5410200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pattFill prst="trellis">
                  <a:fgClr>
                    <a:schemeClr val="tx2"/>
                  </a:fgClr>
                  <a:bgClr>
                    <a:srgbClr val="CC3300"/>
                  </a:bgClr>
                </a:pattFill>
                <a:effectLst>
                  <a:outerShdw dist="28398" dir="1593903" algn="ctr" rotWithShape="0">
                    <a:srgbClr val="CC3300"/>
                  </a:outerShdw>
                </a:effectLst>
                <a:latin typeface="Schwarzwald"/>
              </a:rPr>
              <a:t>Honorable</a:t>
            </a:r>
          </a:p>
          <a:p>
            <a:pPr algn="ctr"/>
            <a:r>
              <a:rPr lang="en-US" sz="3600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pattFill prst="trellis">
                  <a:fgClr>
                    <a:schemeClr val="tx2"/>
                  </a:fgClr>
                  <a:bgClr>
                    <a:srgbClr val="CC3300"/>
                  </a:bgClr>
                </a:pattFill>
                <a:effectLst>
                  <a:outerShdw dist="28398" dir="1593903" algn="ctr" rotWithShape="0">
                    <a:srgbClr val="CC3300"/>
                  </a:outerShdw>
                </a:effectLst>
                <a:latin typeface="Schwarzwald"/>
              </a:rPr>
              <a:t>Mention</a:t>
            </a:r>
          </a:p>
          <a:p>
            <a:pPr algn="ctr"/>
            <a:endParaRPr lang="en-US" sz="3600" kern="10" dirty="0">
              <a:ln w="19050">
                <a:solidFill>
                  <a:schemeClr val="tx2"/>
                </a:solidFill>
                <a:round/>
                <a:headEnd/>
                <a:tailEnd/>
              </a:ln>
              <a:pattFill prst="trellis">
                <a:fgClr>
                  <a:schemeClr val="tx2"/>
                </a:fgClr>
                <a:bgClr>
                  <a:srgbClr val="CC3300"/>
                </a:bgClr>
              </a:pattFill>
              <a:effectLst>
                <a:outerShdw dist="28398" dir="1593903" algn="ctr" rotWithShape="0">
                  <a:srgbClr val="CC3300"/>
                </a:outerShdw>
              </a:effectLst>
              <a:latin typeface="Schwarzwald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166502"/>
            <a:ext cx="2514600" cy="553909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267" name="Picture 3" descr="Donatello-David-Bronze-1444-46"/>
          <p:cNvPicPr>
            <a:picLocks noChangeAspect="1" noChangeArrowheads="1"/>
          </p:cNvPicPr>
          <p:nvPr/>
        </p:nvPicPr>
        <p:blipFill>
          <a:blip r:embed="rId4" cstate="print">
            <a:lum bright="18000" contrast="6000"/>
          </a:blip>
          <a:srcRect b="2353"/>
          <a:stretch>
            <a:fillRect/>
          </a:stretch>
        </p:blipFill>
        <p:spPr bwMode="auto">
          <a:xfrm>
            <a:off x="609600" y="949950"/>
            <a:ext cx="2749550" cy="57556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429000" y="94995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 </a:t>
            </a: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Lucida Sans" pitchFamily="34" charset="0"/>
              </a:rPr>
              <a:t>1</a:t>
            </a: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5c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459357" y="5973763"/>
            <a:ext cx="190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Lucida Sans" pitchFamily="34" charset="0"/>
              </a:rPr>
              <a:t>16c </a:t>
            </a: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endParaRPr lang="en-US" sz="32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Lucida Sans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733800" y="1750283"/>
            <a:ext cx="2209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Lucida Sans" pitchFamily="34" charset="0"/>
              </a:rPr>
              <a:t>What</a:t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Lucida Sans" pitchFamily="34" charset="0"/>
              </a:rPr>
            </a:b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Lucida Sans" pitchFamily="34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Lucida Sans" pitchFamily="34" charset="0"/>
              </a:rPr>
              <a:t>a</a:t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Lucida Sans" pitchFamily="34" charset="0"/>
              </a:rPr>
            </a:b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Lucida Sans" pitchFamily="34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Lucida Sans" pitchFamily="34" charset="0"/>
              </a:rPr>
              <a:t>difference</a:t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Lucida Sans" pitchFamily="34" charset="0"/>
              </a:rPr>
            </a:b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Lucida Sans" pitchFamily="34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Lucida Sans" pitchFamily="34" charset="0"/>
              </a:rPr>
              <a:t>a</a:t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Lucida Sans" pitchFamily="34" charset="0"/>
              </a:rPr>
            </a:b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Lucida Sans" pitchFamily="34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Lucida Sans" pitchFamily="34" charset="0"/>
              </a:rPr>
              <a:t>century</a:t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Lucida Sans" pitchFamily="34" charset="0"/>
              </a:rPr>
            </a:b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Lucida Sans" pitchFamily="34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Lucida Sans" pitchFamily="34" charset="0"/>
              </a:rPr>
              <a:t>makes!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Liberation of Sculpture – Two </a:t>
            </a:r>
            <a:r>
              <a:rPr lang="en-US" sz="3200" b="1" i="1" dirty="0" err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Davids</a:t>
            </a:r>
            <a:endParaRPr lang="en-US" sz="3200" b="1" dirty="0">
              <a:solidFill>
                <a:srgbClr val="BA2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33400" y="1026317"/>
            <a:ext cx="42672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Filippo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Brunelleschi</a:t>
            </a:r>
            <a:b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1377 - 1436</a:t>
            </a:r>
            <a:b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98463" indent="-398463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Architect</a:t>
            </a:r>
            <a:b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98463" indent="-398463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Cuppolo</a:t>
            </a: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St. Maria</a:t>
            </a:r>
            <a:b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del Fiore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marL="398463" indent="-398463">
              <a:spcBef>
                <a:spcPct val="50000"/>
              </a:spcBef>
              <a:buClr>
                <a:srgbClr val="CC3300"/>
              </a:buClr>
            </a:pP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</a:p>
        </p:txBody>
      </p:sp>
      <p:pic>
        <p:nvPicPr>
          <p:cNvPr id="218115" name="Picture 3" descr="brunc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419600"/>
            <a:ext cx="1677988" cy="1981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18116" name="Picture 4" descr="cathedral3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 b="12000"/>
          <a:stretch>
            <a:fillRect/>
          </a:stretch>
        </p:blipFill>
        <p:spPr bwMode="auto">
          <a:xfrm>
            <a:off x="6019800" y="228600"/>
            <a:ext cx="2813050" cy="3886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18117" name="Picture 5" descr="insidedome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2362200" y="3957638"/>
            <a:ext cx="3505200" cy="25765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533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Il Duomo di Firenze (1436)</a:t>
            </a:r>
            <a:endParaRPr lang="en-US" sz="3600" b="1" dirty="0">
              <a:solidFill>
                <a:srgbClr val="BA2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Birth of Venus</a:t>
            </a:r>
            <a:r>
              <a:rPr lang="en-US" sz="44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– Botticelli, c.1485</a:t>
            </a:r>
          </a:p>
        </p:txBody>
      </p:sp>
      <p:pic>
        <p:nvPicPr>
          <p:cNvPr id="254979" name="Picture 3" descr="Botticelli-Birth of Venus-1485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457200" y="1143000"/>
            <a:ext cx="8305800" cy="48831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457200" y="6110288"/>
            <a:ext cx="822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An attempt to depict perfect beauty.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05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914400" y="140742"/>
            <a:ext cx="7315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Mona Lisa</a:t>
            </a:r>
            <a: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– da Vinci, 1503-6</a:t>
            </a:r>
          </a:p>
        </p:txBody>
      </p:sp>
      <p:pic>
        <p:nvPicPr>
          <p:cNvPr id="38915" name="Picture 3" descr="Da Vinci-Mona Lisa-1503-04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4772025" y="990600"/>
            <a:ext cx="3838575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8" name="Picture 6" descr="JigSaw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25" y="990600"/>
            <a:ext cx="3679825" cy="5562600"/>
          </a:xfrm>
          <a:prstGeom prst="rect">
            <a:avLst/>
          </a:prstGeom>
          <a:noFill/>
        </p:spPr>
      </p:pic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1876425" y="2971800"/>
            <a:ext cx="1057275" cy="1127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9B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4648200" y="1447800"/>
            <a:ext cx="3933825" cy="4343400"/>
          </a:xfrm>
          <a:prstGeom prst="triangle">
            <a:avLst>
              <a:gd name="adj" fmla="val 49556"/>
            </a:avLst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9" grpId="0" animBg="1"/>
      <p:bldP spid="389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7315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Mona Lisa</a:t>
            </a:r>
            <a:r>
              <a:rPr lang="en-US" sz="4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OR</a:t>
            </a:r>
            <a:r>
              <a:rPr lang="en-US" sz="4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da Vinci??</a:t>
            </a:r>
          </a:p>
        </p:txBody>
      </p:sp>
      <p:pic>
        <p:nvPicPr>
          <p:cNvPr id="43014" name="Picture 6" descr="monamorp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0"/>
            <a:ext cx="8458200" cy="103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6" name="Picture 8" descr="Mona-le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066800"/>
            <a:ext cx="30861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6443" y="213518"/>
            <a:ext cx="3541643" cy="792163"/>
          </a:xfrm>
          <a:noFill/>
          <a:ln/>
        </p:spPr>
        <p:txBody>
          <a:bodyPr/>
          <a:lstStyle/>
          <a:p>
            <a:r>
              <a:rPr lang="en-US" dirty="0"/>
              <a:t>Periodization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4023860" cy="3733800"/>
          </a:xfrm>
          <a:noFill/>
          <a:ln/>
        </p:spPr>
        <p:txBody>
          <a:bodyPr/>
          <a:lstStyle/>
          <a:p>
            <a:r>
              <a:rPr lang="en-US" sz="2400" dirty="0"/>
              <a:t>Early Renaissance, c.1400-1490</a:t>
            </a:r>
          </a:p>
          <a:p>
            <a:pPr lvl="1"/>
            <a:r>
              <a:rPr lang="en-US" dirty="0"/>
              <a:t>“</a:t>
            </a:r>
            <a:r>
              <a:rPr lang="en-US" sz="2000" dirty="0"/>
              <a:t>The Quattrocento”</a:t>
            </a:r>
          </a:p>
          <a:p>
            <a:pPr marL="511175" lvl="1" indent="0">
              <a:buNone/>
            </a:pPr>
            <a:r>
              <a:rPr lang="en-US" dirty="0"/>
              <a:t> </a:t>
            </a:r>
          </a:p>
          <a:p>
            <a:r>
              <a:rPr lang="en-US" sz="2400" dirty="0"/>
              <a:t>High Renaissance, c.1490-c.1520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Late Renaissance, c.1520-c.1600</a:t>
            </a:r>
          </a:p>
          <a:p>
            <a:pPr lvl="1"/>
            <a:r>
              <a:rPr lang="en-US" dirty="0"/>
              <a:t>Mannerism</a:t>
            </a:r>
          </a:p>
          <a:p>
            <a:pPr marL="0" indent="0">
              <a:buNone/>
            </a:pPr>
            <a:endParaRPr lang="en-US" dirty="0"/>
          </a:p>
          <a:p>
            <a:pPr marL="511175" lvl="1" indent="0">
              <a:buNone/>
            </a:pPr>
            <a:endParaRPr lang="en-US" dirty="0"/>
          </a:p>
        </p:txBody>
      </p:sp>
      <p:pic>
        <p:nvPicPr>
          <p:cNvPr id="8" name="Picture 2" descr="http://www.kmkz.com/jonesj/gallery/renaissance%20italy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3130"/>
            <a:ext cx="5605670" cy="6849786"/>
          </a:xfrm>
          <a:prstGeom prst="rect">
            <a:avLst/>
          </a:prstGeom>
          <a:noFill/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390322" y="838200"/>
            <a:ext cx="914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484743" y="3046411"/>
            <a:ext cx="732183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390322" y="1759227"/>
            <a:ext cx="914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92163"/>
          </a:xfrm>
          <a:noFill/>
          <a:ln/>
        </p:spPr>
        <p:txBody>
          <a:bodyPr/>
          <a:lstStyle/>
          <a:p>
            <a:r>
              <a:rPr lang="en-US" sz="4000" dirty="0"/>
              <a:t>The 5 Key Ideas of the Italian Renaissance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2362200"/>
          </a:xfrm>
          <a:noFill/>
          <a:ln/>
        </p:spPr>
        <p:txBody>
          <a:bodyPr/>
          <a:lstStyle/>
          <a:p>
            <a:r>
              <a:rPr lang="en-US" sz="3200" dirty="0"/>
              <a:t>Humanism</a:t>
            </a:r>
          </a:p>
          <a:p>
            <a:r>
              <a:rPr lang="en-US" sz="3200" dirty="0"/>
              <a:t>Individualism</a:t>
            </a:r>
          </a:p>
          <a:p>
            <a:r>
              <a:rPr lang="en-US" sz="3200" dirty="0"/>
              <a:t>Secularism</a:t>
            </a:r>
          </a:p>
          <a:p>
            <a:r>
              <a:rPr lang="en-US" sz="3200" dirty="0" err="1"/>
              <a:t>Virtù</a:t>
            </a:r>
            <a:endParaRPr lang="en-US" sz="3200" dirty="0"/>
          </a:p>
          <a:p>
            <a:r>
              <a:rPr lang="en-US" sz="3200" dirty="0"/>
              <a:t>Historical Consciousness</a:t>
            </a:r>
          </a:p>
          <a:p>
            <a:pPr marL="511175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343400" y="4191000"/>
            <a:ext cx="533400" cy="106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3300"/>
          </a:solidFill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80222" y="5562600"/>
            <a:ext cx="7696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omic Sans MS" pitchFamily="66" charset="0"/>
              </a:rPr>
              <a:t>GOAL: </a:t>
            </a:r>
            <a:r>
              <a:rPr lang="en-US" altLang="en-US" sz="2000" dirty="0">
                <a:latin typeface="Comic Sans MS" pitchFamily="66" charset="0"/>
              </a:rPr>
              <a:t>To reproduce the forms of nature realistically through the scientific study of the body and natural world, and the rediscovery of classical art and literature. </a:t>
            </a:r>
            <a:endParaRPr lang="en-US" altLang="en-US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414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92163"/>
          </a:xfrm>
          <a:noFill/>
          <a:ln/>
        </p:spPr>
        <p:txBody>
          <a:bodyPr/>
          <a:lstStyle/>
          <a:p>
            <a:r>
              <a:rPr lang="en-US" sz="4000" dirty="0"/>
              <a:t>Key Characteristics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2362200"/>
          </a:xfrm>
          <a:noFill/>
          <a:ln/>
        </p:spPr>
        <p:txBody>
          <a:bodyPr/>
          <a:lstStyle/>
          <a:p>
            <a:r>
              <a:rPr lang="en-US" sz="3200" dirty="0"/>
              <a:t>Fresco, Tempera, &amp; Oil Paintings</a:t>
            </a:r>
          </a:p>
          <a:p>
            <a:r>
              <a:rPr lang="en-US" sz="3200" dirty="0"/>
              <a:t>Realism &amp; Expression</a:t>
            </a:r>
          </a:p>
          <a:p>
            <a:r>
              <a:rPr lang="en-US" sz="3200" dirty="0"/>
              <a:t>Linear Perspective</a:t>
            </a:r>
          </a:p>
          <a:p>
            <a:r>
              <a:rPr lang="en-US" sz="3200" dirty="0"/>
              <a:t>Classical Themes &amp; Poses</a:t>
            </a:r>
          </a:p>
          <a:p>
            <a:r>
              <a:rPr lang="en-US" sz="3200" dirty="0"/>
              <a:t>Emphasis on the Individual</a:t>
            </a:r>
          </a:p>
          <a:p>
            <a:r>
              <a:rPr lang="en-US" sz="3200" dirty="0"/>
              <a:t>Idealized figures (heroic male nudes)</a:t>
            </a:r>
          </a:p>
          <a:p>
            <a:r>
              <a:rPr lang="en-US" sz="3200" dirty="0"/>
              <a:t>Geometrical Arrangement of Figures</a:t>
            </a:r>
          </a:p>
          <a:p>
            <a:r>
              <a:rPr lang="en-US" sz="3200" dirty="0"/>
              <a:t>Light &amp; Shadowing/Softening Edges</a:t>
            </a:r>
          </a:p>
          <a:p>
            <a:r>
              <a:rPr lang="en-US" sz="3200" dirty="0"/>
              <a:t>Religious &amp; Mythological Scenes</a:t>
            </a:r>
          </a:p>
          <a:p>
            <a:endParaRPr lang="en-US" sz="3200" dirty="0"/>
          </a:p>
          <a:p>
            <a:pPr marL="511175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15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WordArt 2" descr="Trellis"/>
          <p:cNvSpPr>
            <a:spLocks noChangeArrowheads="1" noChangeShapeType="1" noTextEdit="1"/>
          </p:cNvSpPr>
          <p:nvPr/>
        </p:nvSpPr>
        <p:spPr bwMode="auto">
          <a:xfrm>
            <a:off x="1371600" y="1524000"/>
            <a:ext cx="6629400" cy="480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pattFill prst="trellis">
                  <a:fgClr>
                    <a:schemeClr val="tx2"/>
                  </a:fgClr>
                  <a:bgClr>
                    <a:srgbClr val="CC3300"/>
                  </a:bgClr>
                </a:pattFill>
                <a:effectLst>
                  <a:outerShdw dist="28398" dir="1593903" algn="ctr" rotWithShape="0">
                    <a:srgbClr val="CC3300"/>
                  </a:outerShdw>
                </a:effectLst>
                <a:latin typeface="Schwarzwald"/>
              </a:rPr>
              <a:t>Most</a:t>
            </a:r>
          </a:p>
          <a:p>
            <a:pPr algn="ctr"/>
            <a:r>
              <a:rPr lang="en-US" sz="3600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pattFill prst="trellis">
                  <a:fgClr>
                    <a:schemeClr val="tx2"/>
                  </a:fgClr>
                  <a:bgClr>
                    <a:srgbClr val="CC3300"/>
                  </a:bgClr>
                </a:pattFill>
                <a:effectLst>
                  <a:outerShdw dist="28398" dir="1593903" algn="ctr" rotWithShape="0">
                    <a:srgbClr val="CC3300"/>
                  </a:outerShdw>
                </a:effectLst>
                <a:latin typeface="Schwarzwald"/>
              </a:rPr>
              <a:t>Exemplary</a:t>
            </a:r>
          </a:p>
          <a:p>
            <a:pPr algn="ctr"/>
            <a:r>
              <a:rPr lang="en-US" sz="3600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pattFill prst="trellis">
                  <a:fgClr>
                    <a:schemeClr val="tx2"/>
                  </a:fgClr>
                  <a:bgClr>
                    <a:srgbClr val="CC3300"/>
                  </a:bgClr>
                </a:pattFill>
                <a:effectLst>
                  <a:outerShdw dist="28398" dir="1593903" algn="ctr" rotWithShape="0">
                    <a:srgbClr val="CC3300"/>
                  </a:outerShdw>
                </a:effectLst>
                <a:latin typeface="Schwarzwald"/>
              </a:rPr>
              <a:t>Work</a:t>
            </a:r>
          </a:p>
          <a:p>
            <a:pPr algn="ctr"/>
            <a:endParaRPr lang="en-US" sz="3600" kern="10" dirty="0">
              <a:ln w="19050">
                <a:solidFill>
                  <a:schemeClr val="tx2"/>
                </a:solidFill>
                <a:round/>
                <a:headEnd/>
                <a:tailEnd/>
              </a:ln>
              <a:pattFill prst="trellis">
                <a:fgClr>
                  <a:schemeClr val="tx2"/>
                </a:fgClr>
                <a:bgClr>
                  <a:srgbClr val="CC3300"/>
                </a:bgClr>
              </a:pattFill>
              <a:effectLst>
                <a:outerShdw dist="28398" dir="1593903" algn="ctr" rotWithShape="0">
                  <a:srgbClr val="CC3300"/>
                </a:outerShdw>
              </a:effectLst>
              <a:latin typeface="Schwarzwald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Raphael-School of Athens-1510-11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762000" y="952500"/>
            <a:ext cx="7696200" cy="5734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School of Athens 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– Raphael, 1509 -11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School of Athens 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– Raphael, 1509 -11</a:t>
            </a:r>
          </a:p>
        </p:txBody>
      </p:sp>
      <p:pic>
        <p:nvPicPr>
          <p:cNvPr id="1026" name="Picture 2" descr="http://3.bp.blogspot.com/-vV5T9bETrpU/VgCMZcVaeAI/AAAAAAAAGlI/xkpUooEbD9w/s1600/1.66a_raphael_perspec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91" y="798731"/>
            <a:ext cx="8588760" cy="575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59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School of Athens 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– Raphael, 1509 -11</a:t>
            </a:r>
          </a:p>
        </p:txBody>
      </p:sp>
      <p:pic>
        <p:nvPicPr>
          <p:cNvPr id="2050" name="Picture 2" descr="http://www.ethoplasin.net/RaffaelloGeometryE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18609"/>
            <a:ext cx="78486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170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Raphael-School of Athens-1510-11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762000" y="952500"/>
            <a:ext cx="7696200" cy="5734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School of Athens 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– Raphael, 1509 -11</a:t>
            </a:r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7239000" y="4038600"/>
            <a:ext cx="1066800" cy="533400"/>
          </a:xfrm>
          <a:prstGeom prst="downArrowCallout">
            <a:avLst>
              <a:gd name="adj1" fmla="val 50000"/>
              <a:gd name="adj2" fmla="val 50000"/>
              <a:gd name="adj3" fmla="val 16667"/>
              <a:gd name="adj4" fmla="val 66667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omic Sans MS" pitchFamily="66" charset="0"/>
              </a:rPr>
              <a:t>Raphael</a:t>
            </a:r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3886200" y="3505200"/>
            <a:ext cx="1066800" cy="533400"/>
          </a:xfrm>
          <a:prstGeom prst="downArrowCallout">
            <a:avLst>
              <a:gd name="adj1" fmla="val 50000"/>
              <a:gd name="adj2" fmla="val 50000"/>
              <a:gd name="adj3" fmla="val 16667"/>
              <a:gd name="adj4" fmla="val 66667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latin typeface="Comic Sans MS" pitchFamily="66" charset="0"/>
              </a:rPr>
              <a:t>Da Vinci</a:t>
            </a:r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3429000" y="4572000"/>
            <a:ext cx="1295400" cy="533400"/>
          </a:xfrm>
          <a:prstGeom prst="downArrowCallout">
            <a:avLst>
              <a:gd name="adj1" fmla="val 60714"/>
              <a:gd name="adj2" fmla="val 60714"/>
              <a:gd name="adj3" fmla="val 16667"/>
              <a:gd name="adj4" fmla="val 66667"/>
            </a:avLst>
          </a:prstGeom>
          <a:noFill/>
          <a:ln w="9525">
            <a:solidFill>
              <a:srgbClr val="FFFF9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FF9B"/>
                </a:solidFill>
                <a:latin typeface="Comic Sans MS" pitchFamily="66" charset="0"/>
              </a:rPr>
              <a:t>Michelangelo</a:t>
            </a:r>
          </a:p>
        </p:txBody>
      </p:sp>
    </p:spTree>
    <p:extLst>
      <p:ext uri="{BB962C8B-B14F-4D97-AF65-F5344CB8AC3E}">
        <p14:creationId xmlns:p14="http://schemas.microsoft.com/office/powerpoint/2010/main" val="428079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animBg="1"/>
      <p:bldP spid="33805" grpId="0" animBg="1"/>
      <p:bldP spid="33806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BlackChancery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2854</TotalTime>
  <Words>257</Words>
  <Application>Microsoft Office PowerPoint</Application>
  <PresentationFormat>On-screen Show (4:3)</PresentationFormat>
  <Paragraphs>84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PressWriter Symbols</vt:lpstr>
      <vt:lpstr>FSC Symbol</vt:lpstr>
      <vt:lpstr>GriffinOne</vt:lpstr>
      <vt:lpstr>Schwarzwald</vt:lpstr>
      <vt:lpstr>Calibri</vt:lpstr>
      <vt:lpstr>BlackChancery</vt:lpstr>
      <vt:lpstr>Impact</vt:lpstr>
      <vt:lpstr>Comic Sans MS</vt:lpstr>
      <vt:lpstr>1_Default Design</vt:lpstr>
      <vt:lpstr>PowerPoint Presentation</vt:lpstr>
      <vt:lpstr>Periodization</vt:lpstr>
      <vt:lpstr>The 5 Key Ideas of the Italian Renaissance</vt:lpstr>
      <vt:lpstr>Key Characteristics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Horace Greeley HS    Chappaqua, 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Renaissance Art</dc:title>
  <dc:creator>Ms. Susan M. Pojer</dc:creator>
  <cp:lastModifiedBy>Braun Christine</cp:lastModifiedBy>
  <cp:revision>339</cp:revision>
  <dcterms:created xsi:type="dcterms:W3CDTF">2003-06-29T18:17:57Z</dcterms:created>
  <dcterms:modified xsi:type="dcterms:W3CDTF">2019-08-26T15:13:20Z</dcterms:modified>
</cp:coreProperties>
</file>