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256" r:id="rId2"/>
    <p:sldId id="257" r:id="rId3"/>
    <p:sldId id="259" r:id="rId4"/>
    <p:sldId id="265" r:id="rId5"/>
    <p:sldId id="273" r:id="rId6"/>
    <p:sldId id="274" r:id="rId7"/>
    <p:sldId id="277" r:id="rId8"/>
    <p:sldId id="276" r:id="rId9"/>
    <p:sldId id="275" r:id="rId10"/>
    <p:sldId id="260" r:id="rId11"/>
    <p:sldId id="261" r:id="rId12"/>
    <p:sldId id="258" r:id="rId13"/>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anose="02020603050405020304" pitchFamily="18" charset="0"/>
        <a:ea typeface="+mn-ea"/>
        <a:cs typeface="+mn-cs"/>
      </a:defRPr>
    </a:lvl1pPr>
    <a:lvl2pPr marL="457200" algn="ctr" rtl="0" fontAlgn="base">
      <a:spcBef>
        <a:spcPct val="20000"/>
      </a:spcBef>
      <a:spcAft>
        <a:spcPct val="0"/>
      </a:spcAft>
      <a:defRPr sz="2400" kern="1200">
        <a:solidFill>
          <a:schemeClr val="tx1"/>
        </a:solidFill>
        <a:latin typeface="Times New Roman" panose="02020603050405020304" pitchFamily="18" charset="0"/>
        <a:ea typeface="+mn-ea"/>
        <a:cs typeface="+mn-cs"/>
      </a:defRPr>
    </a:lvl2pPr>
    <a:lvl3pPr marL="914400" algn="ctr" rtl="0" fontAlgn="base">
      <a:spcBef>
        <a:spcPct val="20000"/>
      </a:spcBef>
      <a:spcAft>
        <a:spcPct val="0"/>
      </a:spcAft>
      <a:defRPr sz="2400" kern="1200">
        <a:solidFill>
          <a:schemeClr val="tx1"/>
        </a:solidFill>
        <a:latin typeface="Times New Roman" panose="02020603050405020304"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anose="02020603050405020304"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24" autoAdjust="0"/>
    <p:restoredTop sz="90709" autoAdjust="0"/>
  </p:normalViewPr>
  <p:slideViewPr>
    <p:cSldViewPr>
      <p:cViewPr varScale="1">
        <p:scale>
          <a:sx n="66" d="100"/>
          <a:sy n="66" d="100"/>
        </p:scale>
        <p:origin x="9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698"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spcBef>
                <a:spcPct val="0"/>
              </a:spcBef>
              <a:defRPr sz="1200"/>
            </a:lvl1pPr>
          </a:lstStyle>
          <a:p>
            <a:endParaRPr lang="en-US" altLang="en-US"/>
          </a:p>
        </p:txBody>
      </p:sp>
      <p:sp>
        <p:nvSpPr>
          <p:cNvPr id="1741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en-US" altLang="en-US"/>
          </a:p>
        </p:txBody>
      </p:sp>
      <p:sp>
        <p:nvSpPr>
          <p:cNvPr id="1741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spcBef>
                <a:spcPct val="0"/>
              </a:spcBef>
              <a:defRPr sz="1200"/>
            </a:lvl1pPr>
          </a:lstStyle>
          <a:p>
            <a:r>
              <a:rPr lang="en-US" altLang="en-US"/>
              <a:t>Iran:  A Case Study</a:t>
            </a:r>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4B554CE9-C479-4A05-B413-BA57B7D5F2E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spcBef>
                <a:spcPct val="0"/>
              </a:spcBef>
              <a:defRPr sz="1200"/>
            </a:lvl1pPr>
          </a:lstStyle>
          <a:p>
            <a:endParaRPr lang="en-US" altLang="en-US"/>
          </a:p>
        </p:txBody>
      </p:sp>
      <p:sp>
        <p:nvSpPr>
          <p:cNvPr id="1536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defRPr sz="1200"/>
            </a:lvl1pPr>
          </a:lstStyle>
          <a:p>
            <a:endParaRPr lang="en-US" alt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spcBef>
                <a:spcPct val="0"/>
              </a:spcBef>
              <a:defRPr sz="1200"/>
            </a:lvl1pPr>
          </a:lstStyle>
          <a:p>
            <a:endParaRPr lang="en-US" altLang="en-US"/>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defRPr sz="1200"/>
            </a:lvl1pPr>
          </a:lstStyle>
          <a:p>
            <a:fld id="{2B2CE76B-42E4-4F8A-9B8A-B6231B0143C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BB09A-54C9-4837-957B-A75712415D2E}" type="slidenum">
              <a:rPr lang="en-US" altLang="en-US"/>
              <a:pPr/>
              <a:t>3</a:t>
            </a:fld>
            <a:endParaRPr lang="en-US" alt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B804A5-0D2B-4230-AB7C-1DD24AB0857E}" type="slidenum">
              <a:rPr lang="en-US" altLang="en-US"/>
              <a:pPr/>
              <a:t>5</a:t>
            </a:fld>
            <a:endParaRPr lang="en-US" altLang="en-US"/>
          </a:p>
        </p:txBody>
      </p:sp>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F908FD-4573-4A1E-A49D-2A1DC29E4D00}" type="slidenum">
              <a:rPr lang="en-US" altLang="en-US"/>
              <a:pPr/>
              <a:t>6</a:t>
            </a:fld>
            <a:endParaRPr lang="en-US" altLang="en-US"/>
          </a:p>
        </p:txBody>
      </p:sp>
      <p:sp>
        <p:nvSpPr>
          <p:cNvPr id="3277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277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27310-3443-4CF0-B1A4-20A1F8519186}" type="slidenum">
              <a:rPr lang="en-US" altLang="en-US"/>
              <a:pPr/>
              <a:t>7</a:t>
            </a:fld>
            <a:endParaRPr lang="en-US" altLang="en-US"/>
          </a:p>
        </p:txBody>
      </p:sp>
      <p:sp>
        <p:nvSpPr>
          <p:cNvPr id="389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89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5A82B-8EF6-4BD4-A757-1AB6F3421B2D}" type="slidenum">
              <a:rPr lang="en-US" altLang="en-US"/>
              <a:pPr/>
              <a:t>8</a:t>
            </a:fld>
            <a:endParaRPr lang="en-US" altLang="en-US"/>
          </a:p>
        </p:txBody>
      </p:sp>
      <p:sp>
        <p:nvSpPr>
          <p:cNvPr id="36866"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EF6526-E29F-4F6D-808B-D518C5BDAC2B}" type="slidenum">
              <a:rPr lang="en-US" altLang="en-US"/>
              <a:pPr/>
              <a:t>9</a:t>
            </a:fld>
            <a:endParaRPr lang="en-US" altLang="en-US"/>
          </a:p>
        </p:txBody>
      </p:sp>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57E29-12A1-44A4-AE79-184170A6EB24}" type="slidenum">
              <a:rPr lang="en-US" altLang="en-US"/>
              <a:pPr/>
              <a:t>10</a:t>
            </a:fld>
            <a:endParaRPr lang="en-US" alt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78C272-3C4D-4A00-B68A-D4DF964EDDB8}" type="slidenum">
              <a:rPr lang="en-US" altLang="en-US"/>
              <a:pPr/>
              <a:t>11</a:t>
            </a:fld>
            <a:endParaRPr lang="en-US"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752600" y="990600"/>
            <a:ext cx="6400800" cy="2514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cmpd="tri">
                <a:solidFill>
                  <a:schemeClr val="folHlink"/>
                </a:solidFill>
                <a:miter lim="800000"/>
                <a:headEnd/>
                <a:tailEnd/>
              </a14:hiddenLine>
            </a:ext>
          </a:extLst>
        </p:spPr>
        <p:txBody>
          <a:bodyPr/>
          <a:lstStyle>
            <a:lvl1pPr algn="ctr">
              <a:defRPr/>
            </a:lvl1pPr>
          </a:lstStyle>
          <a:p>
            <a:pPr lvl="0"/>
            <a:r>
              <a:rPr lang="en-US" altLang="en-US" noProof="0"/>
              <a:t>Click to edit Master title style</a:t>
            </a:r>
          </a:p>
        </p:txBody>
      </p:sp>
      <p:sp>
        <p:nvSpPr>
          <p:cNvPr id="21507" name="Rectangle 3"/>
          <p:cNvSpPr>
            <a:spLocks noGrp="1" noChangeArrowheads="1"/>
          </p:cNvSpPr>
          <p:nvPr>
            <p:ph type="subTitle" idx="1"/>
          </p:nvPr>
        </p:nvSpPr>
        <p:spPr>
          <a:xfrm>
            <a:off x="1752600" y="3886200"/>
            <a:ext cx="6400800" cy="1752600"/>
          </a:xfrm>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chemeClr val="folHlink"/>
                </a:solidFill>
                <a:miter lim="800000"/>
                <a:headEnd/>
                <a:tailEnd/>
              </a14:hiddenLine>
            </a:ext>
          </a:extLst>
        </p:spPr>
        <p:txBody>
          <a:bodyPr/>
          <a:lstStyle>
            <a:lvl1pPr marL="0" indent="0" algn="ctr">
              <a:buFontTx/>
              <a:buNone/>
              <a:defRPr/>
            </a:lvl1pPr>
          </a:lstStyle>
          <a:p>
            <a:pPr lvl="0"/>
            <a:r>
              <a:rPr lang="en-US" altLang="en-US" noProof="0"/>
              <a:t>Click to edit Master subtitle style</a:t>
            </a:r>
          </a:p>
        </p:txBody>
      </p:sp>
      <p:sp>
        <p:nvSpPr>
          <p:cNvPr id="21508" name="Rectangle 4"/>
          <p:cNvSpPr>
            <a:spLocks noGrp="1" noChangeArrowheads="1"/>
          </p:cNvSpPr>
          <p:nvPr>
            <p:ph type="dt" sz="half" idx="2"/>
          </p:nvPr>
        </p:nvSpPr>
        <p:spPr>
          <a:xfrm>
            <a:off x="914400" y="6400800"/>
            <a:ext cx="1905000" cy="457200"/>
          </a:xfrm>
        </p:spPr>
        <p:txBody>
          <a:bodyPr anchorCtr="0"/>
          <a:lstStyle>
            <a:lvl1pPr>
              <a:defRPr/>
            </a:lvl1pPr>
          </a:lstStyle>
          <a:p>
            <a:endParaRPr lang="en-US" altLang="en-US"/>
          </a:p>
        </p:txBody>
      </p:sp>
      <p:sp>
        <p:nvSpPr>
          <p:cNvPr id="21509" name="Rectangle 5"/>
          <p:cNvSpPr>
            <a:spLocks noGrp="1" noChangeArrowheads="1"/>
          </p:cNvSpPr>
          <p:nvPr>
            <p:ph type="ftr" sz="quarter" idx="3"/>
          </p:nvPr>
        </p:nvSpPr>
        <p:spPr>
          <a:xfrm>
            <a:off x="3505200" y="6400800"/>
            <a:ext cx="2895600" cy="457200"/>
          </a:xfrm>
        </p:spPr>
        <p:txBody>
          <a:bodyPr anchorCtr="0"/>
          <a:lstStyle>
            <a:lvl1pPr>
              <a:defRPr/>
            </a:lvl1pPr>
          </a:lstStyle>
          <a:p>
            <a:endParaRPr lang="en-US" altLang="en-US"/>
          </a:p>
        </p:txBody>
      </p:sp>
      <p:sp>
        <p:nvSpPr>
          <p:cNvPr id="21510" name="Rectangle 6"/>
          <p:cNvSpPr>
            <a:spLocks noGrp="1" noChangeArrowheads="1"/>
          </p:cNvSpPr>
          <p:nvPr>
            <p:ph type="sldNum" sz="quarter" idx="4"/>
          </p:nvPr>
        </p:nvSpPr>
        <p:spPr/>
        <p:txBody>
          <a:bodyPr anchorCtr="0"/>
          <a:lstStyle>
            <a:lvl1pPr>
              <a:defRPr/>
            </a:lvl1pPr>
          </a:lstStyle>
          <a:p>
            <a:fld id="{A429E568-FADA-4FF2-84A3-454FFB2FDDC6}" type="slidenum">
              <a:rPr lang="en-US" altLang="en-US"/>
              <a:pPr/>
              <a:t>‹#›</a:t>
            </a:fld>
            <a:endParaRPr lang="en-US" altLang="en-US"/>
          </a:p>
        </p:txBody>
      </p:sp>
      <p:grpSp>
        <p:nvGrpSpPr>
          <p:cNvPr id="21511" name="Group 7"/>
          <p:cNvGrpSpPr>
            <a:grpSpLocks/>
          </p:cNvGrpSpPr>
          <p:nvPr/>
        </p:nvGrpSpPr>
        <p:grpSpPr bwMode="auto">
          <a:xfrm>
            <a:off x="0" y="0"/>
            <a:ext cx="6362700" cy="6858000"/>
            <a:chOff x="0" y="0"/>
            <a:chExt cx="4008" cy="4320"/>
          </a:xfrm>
        </p:grpSpPr>
        <p:pic>
          <p:nvPicPr>
            <p:cNvPr id="21512" name="Picture 8" descr="C:\My Documents\bits\Expban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invGray">
            <a:xfrm>
              <a:off x="0" y="0"/>
              <a:ext cx="432" cy="4320"/>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D:\FRONTPAGE THEMES\EXPEDITN\EXPHORS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8" y="3600"/>
              <a:ext cx="1800" cy="60"/>
            </a:xfrm>
            <a:prstGeom prst="rect">
              <a:avLst/>
            </a:prstGeom>
            <a:noFill/>
            <a:extLst>
              <a:ext uri="{909E8E84-426E-40DD-AFC4-6F175D3DCCD1}">
                <a14:hiddenFill xmlns:a14="http://schemas.microsoft.com/office/drawing/2010/main">
                  <a:solidFill>
                    <a:srgbClr val="FFFFFF"/>
                  </a:solidFill>
                </a14:hiddenFill>
              </a:ext>
            </a:extLst>
          </p:spPr>
        </p:pic>
      </p:grpSp>
      <p:pic>
        <p:nvPicPr>
          <p:cNvPr id="21514" name="Picture 10" descr="P:\!Themes\Expedition\EXPHORSA.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657600"/>
            <a:ext cx="5715000" cy="95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A2B58B-88B7-408A-958D-6D123B99D4CD}" type="slidenum">
              <a:rPr lang="en-US" altLang="en-US"/>
              <a:pPr/>
              <a:t>‹#›</a:t>
            </a:fld>
            <a:endParaRPr lang="en-US" altLang="en-US"/>
          </a:p>
        </p:txBody>
      </p:sp>
    </p:spTree>
    <p:extLst>
      <p:ext uri="{BB962C8B-B14F-4D97-AF65-F5344CB8AC3E}">
        <p14:creationId xmlns:p14="http://schemas.microsoft.com/office/powerpoint/2010/main" val="358219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9FDA6F3-46BF-4927-8423-E0630A2C6E2C}" type="slidenum">
              <a:rPr lang="en-US" altLang="en-US"/>
              <a:pPr/>
              <a:t>‹#›</a:t>
            </a:fld>
            <a:endParaRPr lang="en-US" altLang="en-US"/>
          </a:p>
        </p:txBody>
      </p:sp>
    </p:spTree>
    <p:extLst>
      <p:ext uri="{BB962C8B-B14F-4D97-AF65-F5344CB8AC3E}">
        <p14:creationId xmlns:p14="http://schemas.microsoft.com/office/powerpoint/2010/main" val="3317187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FEC1AE-21C9-486E-8A74-A9C235EC1E72}" type="slidenum">
              <a:rPr lang="en-US" altLang="en-US"/>
              <a:pPr/>
              <a:t>‹#›</a:t>
            </a:fld>
            <a:endParaRPr lang="en-US" altLang="en-US"/>
          </a:p>
        </p:txBody>
      </p:sp>
    </p:spTree>
    <p:extLst>
      <p:ext uri="{BB962C8B-B14F-4D97-AF65-F5344CB8AC3E}">
        <p14:creationId xmlns:p14="http://schemas.microsoft.com/office/powerpoint/2010/main" val="2215320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58ED85A-EAB9-4A5A-93FB-4A63A982429F}" type="slidenum">
              <a:rPr lang="en-US" altLang="en-US"/>
              <a:pPr/>
              <a:t>‹#›</a:t>
            </a:fld>
            <a:endParaRPr lang="en-US" altLang="en-US"/>
          </a:p>
        </p:txBody>
      </p:sp>
    </p:spTree>
    <p:extLst>
      <p:ext uri="{BB962C8B-B14F-4D97-AF65-F5344CB8AC3E}">
        <p14:creationId xmlns:p14="http://schemas.microsoft.com/office/powerpoint/2010/main" val="2198606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2038" y="1766888"/>
            <a:ext cx="3808412" cy="4113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22850" y="1766888"/>
            <a:ext cx="3808413" cy="4113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5153C2-92DB-44CD-B1D8-1B3AB26A5331}" type="slidenum">
              <a:rPr lang="en-US" altLang="en-US"/>
              <a:pPr/>
              <a:t>‹#›</a:t>
            </a:fld>
            <a:endParaRPr lang="en-US" altLang="en-US"/>
          </a:p>
        </p:txBody>
      </p:sp>
    </p:spTree>
    <p:extLst>
      <p:ext uri="{BB962C8B-B14F-4D97-AF65-F5344CB8AC3E}">
        <p14:creationId xmlns:p14="http://schemas.microsoft.com/office/powerpoint/2010/main" val="222725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557868F-DCE9-4F43-A60E-054AF7A20447}" type="slidenum">
              <a:rPr lang="en-US" altLang="en-US"/>
              <a:pPr/>
              <a:t>‹#›</a:t>
            </a:fld>
            <a:endParaRPr lang="en-US" altLang="en-US"/>
          </a:p>
        </p:txBody>
      </p:sp>
    </p:spTree>
    <p:extLst>
      <p:ext uri="{BB962C8B-B14F-4D97-AF65-F5344CB8AC3E}">
        <p14:creationId xmlns:p14="http://schemas.microsoft.com/office/powerpoint/2010/main" val="2736747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8C312EC-ACE2-4BED-AD42-F5613F5BE926}" type="slidenum">
              <a:rPr lang="en-US" altLang="en-US"/>
              <a:pPr/>
              <a:t>‹#›</a:t>
            </a:fld>
            <a:endParaRPr lang="en-US" altLang="en-US"/>
          </a:p>
        </p:txBody>
      </p:sp>
    </p:spTree>
    <p:extLst>
      <p:ext uri="{BB962C8B-B14F-4D97-AF65-F5344CB8AC3E}">
        <p14:creationId xmlns:p14="http://schemas.microsoft.com/office/powerpoint/2010/main" val="66947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14F6225-EF50-43EC-B166-7A088452E901}" type="slidenum">
              <a:rPr lang="en-US" altLang="en-US"/>
              <a:pPr/>
              <a:t>‹#›</a:t>
            </a:fld>
            <a:endParaRPr lang="en-US" altLang="en-US"/>
          </a:p>
        </p:txBody>
      </p:sp>
    </p:spTree>
    <p:extLst>
      <p:ext uri="{BB962C8B-B14F-4D97-AF65-F5344CB8AC3E}">
        <p14:creationId xmlns:p14="http://schemas.microsoft.com/office/powerpoint/2010/main" val="325546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0BB8E5F-079F-4394-AC77-2441D628BB9A}" type="slidenum">
              <a:rPr lang="en-US" altLang="en-US"/>
              <a:pPr/>
              <a:t>‹#›</a:t>
            </a:fld>
            <a:endParaRPr lang="en-US" altLang="en-US"/>
          </a:p>
        </p:txBody>
      </p:sp>
    </p:spTree>
    <p:extLst>
      <p:ext uri="{BB962C8B-B14F-4D97-AF65-F5344CB8AC3E}">
        <p14:creationId xmlns:p14="http://schemas.microsoft.com/office/powerpoint/2010/main" val="86844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C97B5EF-1DA5-473E-B41B-8854EA00F444}" type="slidenum">
              <a:rPr lang="en-US" altLang="en-US"/>
              <a:pPr/>
              <a:t>‹#›</a:t>
            </a:fld>
            <a:endParaRPr lang="en-US" altLang="en-US"/>
          </a:p>
        </p:txBody>
      </p:sp>
    </p:spTree>
    <p:extLst>
      <p:ext uri="{BB962C8B-B14F-4D97-AF65-F5344CB8AC3E}">
        <p14:creationId xmlns:p14="http://schemas.microsoft.com/office/powerpoint/2010/main" val="13407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pic>
        <p:nvPicPr>
          <p:cNvPr id="20482" name="Picture 2" descr="C:\My Documents\bits\Expbanna.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0" y="0"/>
            <a:ext cx="685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483" name="Rectangle 3"/>
          <p:cNvSpPr>
            <a:spLocks noGrp="1" noChangeArrowheads="1"/>
          </p:cNvSpPr>
          <p:nvPr>
            <p:ph type="title"/>
          </p:nvPr>
        </p:nvSpPr>
        <p:spPr bwMode="auto">
          <a:xfrm>
            <a:off x="1066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484" name="Rectangle 4"/>
          <p:cNvSpPr>
            <a:spLocks noGrp="1" noChangeArrowheads="1"/>
          </p:cNvSpPr>
          <p:nvPr>
            <p:ph type="dt" sz="half" idx="2"/>
          </p:nvPr>
        </p:nvSpPr>
        <p:spPr bwMode="auto">
          <a:xfrm>
            <a:off x="838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l">
              <a:spcBef>
                <a:spcPct val="0"/>
              </a:spcBef>
              <a:defRPr sz="1400">
                <a:solidFill>
                  <a:schemeClr val="tx2"/>
                </a:solidFill>
                <a:latin typeface="Arial" panose="020B0604020202020204" pitchFamily="34" charset="0"/>
              </a:defRPr>
            </a:lvl1pPr>
          </a:lstStyle>
          <a:p>
            <a:endParaRPr lang="en-US" altLang="en-US"/>
          </a:p>
        </p:txBody>
      </p:sp>
      <p:sp>
        <p:nvSpPr>
          <p:cNvPr id="20485" name="Rectangle 5"/>
          <p:cNvSpPr>
            <a:spLocks noGrp="1" noChangeArrowheads="1"/>
          </p:cNvSpPr>
          <p:nvPr>
            <p:ph type="ftr" sz="quarter" idx="3"/>
          </p:nvPr>
        </p:nvSpPr>
        <p:spPr bwMode="auto">
          <a:xfrm>
            <a:off x="34290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spcBef>
                <a:spcPct val="0"/>
              </a:spcBef>
              <a:defRPr sz="1400">
                <a:solidFill>
                  <a:schemeClr val="tx2"/>
                </a:solidFill>
                <a:latin typeface="Arial" panose="020B0604020202020204" pitchFamily="34" charset="0"/>
              </a:defRPr>
            </a:lvl1pPr>
          </a:lstStyle>
          <a:p>
            <a:endParaRPr lang="en-US" altLang="en-US"/>
          </a:p>
        </p:txBody>
      </p:sp>
      <p:sp>
        <p:nvSpPr>
          <p:cNvPr id="20486" name="Rectangle 6"/>
          <p:cNvSpPr>
            <a:spLocks noGrp="1" noChangeArrowheads="1"/>
          </p:cNvSpPr>
          <p:nvPr>
            <p:ph type="sldNum" sz="quarter" idx="4"/>
          </p:nvPr>
        </p:nvSpPr>
        <p:spPr bwMode="auto">
          <a:xfrm>
            <a:off x="70104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panose="020B0604020202020204" pitchFamily="34" charset="0"/>
              </a:defRPr>
            </a:lvl1pPr>
          </a:lstStyle>
          <a:p>
            <a:fld id="{C19E58AE-1077-4FDC-9882-6F07444ECDA4}" type="slidenum">
              <a:rPr lang="en-US" altLang="en-US"/>
              <a:pPr/>
              <a:t>‹#›</a:t>
            </a:fld>
            <a:endParaRPr lang="en-US" altLang="en-US"/>
          </a:p>
        </p:txBody>
      </p:sp>
      <p:pic>
        <p:nvPicPr>
          <p:cNvPr id="20487" name="Picture 7" descr="P:\!Themes\Expedition\EXPHORSA.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066800" y="1574800"/>
            <a:ext cx="7772400" cy="130175"/>
          </a:xfrm>
          <a:prstGeom prst="rect">
            <a:avLst/>
          </a:prstGeom>
          <a:noFill/>
          <a:extLst>
            <a:ext uri="{909E8E84-426E-40DD-AFC4-6F175D3DCCD1}">
              <a14:hiddenFill xmlns:a14="http://schemas.microsoft.com/office/drawing/2010/main">
                <a:solidFill>
                  <a:srgbClr val="FFFFFF"/>
                </a:solidFill>
              </a14:hiddenFill>
            </a:ext>
          </a:extLst>
        </p:spPr>
      </p:pic>
      <p:sp>
        <p:nvSpPr>
          <p:cNvPr id="20488" name="Rectangle 8"/>
          <p:cNvSpPr>
            <a:spLocks noGrp="1" noChangeArrowheads="1"/>
          </p:cNvSpPr>
          <p:nvPr>
            <p:ph type="body" idx="1"/>
          </p:nvPr>
        </p:nvSpPr>
        <p:spPr bwMode="auto">
          <a:xfrm>
            <a:off x="1062038" y="1766888"/>
            <a:ext cx="7769225" cy="411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Blip>
          <a:blip r:embed="rId16"/>
        </a:buBlip>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Blip>
          <a:blip r:embed="rId17"/>
        </a:buBlip>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Font typeface="Wingdings" panose="05000000000000000000" pitchFamily="2" charset="2"/>
        <a:buChar char="s"/>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4"/>
          </p:nvPr>
        </p:nvSpPr>
        <p:spPr/>
        <p:txBody>
          <a:bodyPr/>
          <a:lstStyle/>
          <a:p>
            <a:fld id="{D320BF02-2951-4374-A3C2-CCDB988A31C7}" type="slidenum">
              <a:rPr lang="en-US" altLang="en-US"/>
              <a:pPr/>
              <a:t>1</a:t>
            </a:fld>
            <a:endParaRPr lang="en-US" altLang="en-US"/>
          </a:p>
        </p:txBody>
      </p:sp>
      <p:sp>
        <p:nvSpPr>
          <p:cNvPr id="4102" name="Rectangle 6"/>
          <p:cNvSpPr>
            <a:spLocks noGrp="1" noChangeArrowheads="1"/>
          </p:cNvSpPr>
          <p:nvPr>
            <p:ph type="ctrTitle"/>
          </p:nvPr>
        </p:nvSpPr>
        <p:spPr>
          <a:xfrm>
            <a:off x="762000" y="2057400"/>
            <a:ext cx="4191000" cy="1676400"/>
          </a:xfrm>
        </p:spPr>
        <p:txBody>
          <a:bodyPr/>
          <a:lstStyle/>
          <a:p>
            <a:r>
              <a:rPr lang="en-US" altLang="en-US" sz="3600"/>
              <a:t>A Case Study </a:t>
            </a:r>
            <a:br>
              <a:rPr lang="en-US" altLang="en-US" sz="3600"/>
            </a:br>
            <a:r>
              <a:rPr lang="en-US" altLang="en-US" sz="3600"/>
              <a:t>Focusing on the </a:t>
            </a:r>
            <a:br>
              <a:rPr lang="en-US" altLang="en-US" sz="3600"/>
            </a:br>
            <a:r>
              <a:rPr lang="en-US" altLang="en-US" sz="3600"/>
              <a:t>1979 Revolution</a:t>
            </a:r>
          </a:p>
        </p:txBody>
      </p:sp>
      <p:sp>
        <p:nvSpPr>
          <p:cNvPr id="4105" name="Rectangle 9"/>
          <p:cNvSpPr>
            <a:spLocks noChangeArrowheads="1"/>
          </p:cNvSpPr>
          <p:nvPr/>
        </p:nvSpPr>
        <p:spPr bwMode="auto">
          <a:xfrm>
            <a:off x="762000" y="0"/>
            <a:ext cx="24384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0"/>
              </a:spcBef>
            </a:pPr>
            <a:r>
              <a:rPr lang="en-US" altLang="en-US" sz="9600" b="1">
                <a:solidFill>
                  <a:schemeClr val="tx2"/>
                </a:solidFill>
                <a:latin typeface="Arial Narrow" panose="020B0606020202030204" pitchFamily="34" charset="0"/>
              </a:rPr>
              <a:t>Iran:</a:t>
            </a:r>
          </a:p>
        </p:txBody>
      </p:sp>
      <p:pic>
        <p:nvPicPr>
          <p:cNvPr id="4107" name="Picture 11" descr="Map of Ir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3613" y="1066800"/>
            <a:ext cx="4370387" cy="4648200"/>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B54496-2409-40FE-AC56-CAD137CF27AB}" type="slidenum">
              <a:rPr lang="en-US" altLang="en-US"/>
              <a:pPr/>
              <a:t>10</a:t>
            </a:fld>
            <a:endParaRPr lang="en-US" altLang="en-US"/>
          </a:p>
        </p:txBody>
      </p:sp>
      <p:sp>
        <p:nvSpPr>
          <p:cNvPr id="8198" name="Rectangle 6"/>
          <p:cNvSpPr>
            <a:spLocks noGrp="1" noChangeArrowheads="1"/>
          </p:cNvSpPr>
          <p:nvPr>
            <p:ph type="title"/>
          </p:nvPr>
        </p:nvSpPr>
        <p:spPr/>
        <p:txBody>
          <a:bodyPr/>
          <a:lstStyle/>
          <a:p>
            <a:r>
              <a:rPr lang="en-US" altLang="en-US"/>
              <a:t>The Revolution</a:t>
            </a:r>
          </a:p>
        </p:txBody>
      </p:sp>
      <p:sp>
        <p:nvSpPr>
          <p:cNvPr id="8199" name="Rectangle 7"/>
          <p:cNvSpPr>
            <a:spLocks noGrp="1" noChangeArrowheads="1"/>
          </p:cNvSpPr>
          <p:nvPr>
            <p:ph type="body" idx="1"/>
          </p:nvPr>
        </p:nvSpPr>
        <p:spPr>
          <a:xfrm>
            <a:off x="1062038" y="1766888"/>
            <a:ext cx="4119562" cy="4862512"/>
          </a:xfrm>
        </p:spPr>
        <p:txBody>
          <a:bodyPr/>
          <a:lstStyle/>
          <a:p>
            <a:pPr>
              <a:lnSpc>
                <a:spcPct val="90000"/>
              </a:lnSpc>
            </a:pPr>
            <a:r>
              <a:rPr lang="en-US" altLang="en-US" sz="2800"/>
              <a:t>Feb. 11, 1979, tanks move through Tehran</a:t>
            </a:r>
          </a:p>
          <a:p>
            <a:pPr>
              <a:lnSpc>
                <a:spcPct val="90000"/>
              </a:lnSpc>
            </a:pPr>
            <a:r>
              <a:rPr lang="en-US" altLang="en-US" sz="2800"/>
              <a:t> Rumors of a military coup flew, but army did not make its move.</a:t>
            </a:r>
          </a:p>
          <a:p>
            <a:pPr>
              <a:lnSpc>
                <a:spcPct val="90000"/>
              </a:lnSpc>
            </a:pPr>
            <a:r>
              <a:rPr lang="en-US" altLang="en-US" sz="2800"/>
              <a:t>Revolutionaries broke into the leading radio station of Tehran and broadcast “This is the voice of the revolution of the Iranian people!”</a:t>
            </a:r>
            <a:endParaRPr lang="en-US" altLang="en-US" sz="2800">
              <a:solidFill>
                <a:srgbClr val="000000"/>
              </a:solidFill>
              <a:latin typeface="Verdana" panose="020B0604030504040204" pitchFamily="34" charset="0"/>
            </a:endParaRPr>
          </a:p>
        </p:txBody>
      </p:sp>
      <p:pic>
        <p:nvPicPr>
          <p:cNvPr id="8201" name="Picture 9" descr="http://news.bbc.co.uk/nol/shared/spl/hi/pop_ups/04/middle_east_the_iranian_revolution/img/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905000"/>
            <a:ext cx="4038600" cy="4038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34D7994-5B70-42D6-89E5-17BA5A550A9E}" type="slidenum">
              <a:rPr lang="en-US" altLang="en-US"/>
              <a:pPr/>
              <a:t>11</a:t>
            </a:fld>
            <a:endParaRPr lang="en-US" altLang="en-US"/>
          </a:p>
        </p:txBody>
      </p:sp>
      <p:sp>
        <p:nvSpPr>
          <p:cNvPr id="9222" name="Rectangle 6"/>
          <p:cNvSpPr>
            <a:spLocks noGrp="1" noChangeArrowheads="1"/>
          </p:cNvSpPr>
          <p:nvPr>
            <p:ph type="title"/>
          </p:nvPr>
        </p:nvSpPr>
        <p:spPr/>
        <p:txBody>
          <a:bodyPr/>
          <a:lstStyle/>
          <a:p>
            <a:r>
              <a:rPr lang="en-US" altLang="en-US"/>
              <a:t>Revolutionary Era Begins</a:t>
            </a:r>
          </a:p>
        </p:txBody>
      </p:sp>
      <p:sp>
        <p:nvSpPr>
          <p:cNvPr id="9223" name="Rectangle 7"/>
          <p:cNvSpPr>
            <a:spLocks noGrp="1" noChangeArrowheads="1"/>
          </p:cNvSpPr>
          <p:nvPr>
            <p:ph type="body" idx="1"/>
          </p:nvPr>
        </p:nvSpPr>
        <p:spPr>
          <a:xfrm>
            <a:off x="1062038" y="1766888"/>
            <a:ext cx="3967162" cy="4113212"/>
          </a:xfrm>
        </p:spPr>
        <p:txBody>
          <a:bodyPr/>
          <a:lstStyle/>
          <a:p>
            <a:pPr>
              <a:lnSpc>
                <a:spcPct val="90000"/>
              </a:lnSpc>
            </a:pPr>
            <a:r>
              <a:rPr lang="en-US" altLang="en-US" sz="2800"/>
              <a:t>Bakhtiar resigns.</a:t>
            </a:r>
          </a:p>
          <a:p>
            <a:pPr>
              <a:lnSpc>
                <a:spcPct val="90000"/>
              </a:lnSpc>
            </a:pPr>
            <a:r>
              <a:rPr lang="en-US" altLang="en-US" sz="2800"/>
              <a:t>Ayatollah Khomeini wins national referendum by a landslide</a:t>
            </a:r>
          </a:p>
          <a:p>
            <a:pPr>
              <a:lnSpc>
                <a:spcPct val="90000"/>
              </a:lnSpc>
            </a:pPr>
            <a:r>
              <a:rPr lang="en-US" altLang="en-US" sz="2800"/>
              <a:t>Khomeini declares Iran an Islamic republic</a:t>
            </a:r>
          </a:p>
          <a:p>
            <a:pPr>
              <a:lnSpc>
                <a:spcPct val="90000"/>
              </a:lnSpc>
            </a:pPr>
            <a:r>
              <a:rPr lang="en-US" altLang="en-US" sz="2800"/>
              <a:t>Khomeini appointed Iran’s political and religious leader for life</a:t>
            </a:r>
          </a:p>
        </p:txBody>
      </p:sp>
      <p:pic>
        <p:nvPicPr>
          <p:cNvPr id="9225" name="Picture 9" descr="http://news.bbc.co.uk/nol/shared/spl/hi/pop_ups/04/middle_east_the_iranian_revolution/img/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905000"/>
            <a:ext cx="39624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520E87-0162-4E3F-B4C7-1722B008A379}" type="slidenum">
              <a:rPr lang="en-US" altLang="en-US"/>
              <a:pPr/>
              <a:t>12</a:t>
            </a:fld>
            <a:endParaRPr lang="en-US" altLang="en-US"/>
          </a:p>
        </p:txBody>
      </p:sp>
      <p:sp>
        <p:nvSpPr>
          <p:cNvPr id="6150" name="Rectangle 6"/>
          <p:cNvSpPr>
            <a:spLocks noGrp="1" noChangeArrowheads="1"/>
          </p:cNvSpPr>
          <p:nvPr>
            <p:ph type="title"/>
          </p:nvPr>
        </p:nvSpPr>
        <p:spPr>
          <a:xfrm>
            <a:off x="1066800" y="381000"/>
            <a:ext cx="7772400" cy="685800"/>
          </a:xfrm>
        </p:spPr>
        <p:txBody>
          <a:bodyPr/>
          <a:lstStyle/>
          <a:p>
            <a:r>
              <a:rPr lang="en-US" altLang="en-US" sz="3600"/>
              <a:t>Conclusion: Islam and Nationalism</a:t>
            </a:r>
          </a:p>
        </p:txBody>
      </p:sp>
      <p:sp>
        <p:nvSpPr>
          <p:cNvPr id="6151" name="Rectangle 7"/>
          <p:cNvSpPr>
            <a:spLocks noGrp="1" noChangeArrowheads="1"/>
          </p:cNvSpPr>
          <p:nvPr>
            <p:ph type="body" idx="1"/>
          </p:nvPr>
        </p:nvSpPr>
        <p:spPr>
          <a:xfrm>
            <a:off x="1066800" y="1066800"/>
            <a:ext cx="7769225" cy="5562600"/>
          </a:xfrm>
        </p:spPr>
        <p:txBody>
          <a:bodyPr/>
          <a:lstStyle/>
          <a:p>
            <a:pPr>
              <a:lnSpc>
                <a:spcPct val="90000"/>
              </a:lnSpc>
            </a:pPr>
            <a:r>
              <a:rPr lang="en-US" altLang="en-US"/>
              <a:t>The Iranian Revolution provides an excellent example of the tensions between secular nationalism and the ideals of political Islam.</a:t>
            </a:r>
          </a:p>
          <a:p>
            <a:pPr>
              <a:lnSpc>
                <a:spcPct val="90000"/>
              </a:lnSpc>
            </a:pPr>
            <a:r>
              <a:rPr lang="en-US" altLang="en-US"/>
              <a:t>The Shah had numerous opponents:  clerics, democracy activists, the poor, and traditionalists who resented his secular reforms.</a:t>
            </a:r>
          </a:p>
          <a:p>
            <a:pPr>
              <a:lnSpc>
                <a:spcPct val="90000"/>
              </a:lnSpc>
            </a:pPr>
            <a:r>
              <a:rPr lang="en-US" altLang="en-US"/>
              <a:t>The Shah’s close ties with and support by the U.S. allowed the clerics to articulate opposition to him as an anticolonial jihad.</a:t>
            </a:r>
          </a:p>
          <a:p>
            <a:pPr>
              <a:lnSpc>
                <a:spcPct val="90000"/>
              </a:lnSpc>
              <a:buFontTx/>
              <a:buNone/>
            </a:pPr>
            <a:endParaRPr lang="en-US" altLang="en-US"/>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5F22986-33EB-4D8D-B694-3CC54481692A}" type="slidenum">
              <a:rPr lang="en-US" altLang="en-US"/>
              <a:pPr/>
              <a:t>2</a:t>
            </a:fld>
            <a:endParaRPr lang="en-US" altLang="en-US"/>
          </a:p>
        </p:txBody>
      </p:sp>
      <p:sp>
        <p:nvSpPr>
          <p:cNvPr id="5126" name="Rectangle 6"/>
          <p:cNvSpPr>
            <a:spLocks noGrp="1" noChangeArrowheads="1"/>
          </p:cNvSpPr>
          <p:nvPr>
            <p:ph type="title"/>
          </p:nvPr>
        </p:nvSpPr>
        <p:spPr/>
        <p:txBody>
          <a:bodyPr/>
          <a:lstStyle/>
          <a:p>
            <a:r>
              <a:rPr lang="en-US" altLang="en-US"/>
              <a:t>Colonial Legacy</a:t>
            </a:r>
          </a:p>
        </p:txBody>
      </p:sp>
      <p:sp>
        <p:nvSpPr>
          <p:cNvPr id="5127" name="Rectangle 7"/>
          <p:cNvSpPr>
            <a:spLocks noGrp="1" noChangeArrowheads="1"/>
          </p:cNvSpPr>
          <p:nvPr>
            <p:ph type="body" idx="1"/>
          </p:nvPr>
        </p:nvSpPr>
        <p:spPr/>
        <p:txBody>
          <a:bodyPr/>
          <a:lstStyle/>
          <a:p>
            <a:r>
              <a:rPr lang="en-US" altLang="en-US" sz="2800"/>
              <a:t>Although the nation of Iran, with its Persian roots, was not a western colonial creation and remained, in name, independent during the colonial era, it still was greatly influenced by the colonial powers in the area who intervened to protect their political and economic interests.</a:t>
            </a:r>
          </a:p>
          <a:p>
            <a:r>
              <a:rPr lang="en-US" altLang="en-US" sz="2800"/>
              <a:t>The U.S. restoration of the Pahlavi family to power in 1953, for example, can be seen as an example of a reassertion of colonialism.</a:t>
            </a: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1B022E5-5F3C-48A3-B9D7-7C94D1A76B48}" type="slidenum">
              <a:rPr lang="en-US" altLang="en-US"/>
              <a:pPr/>
              <a:t>3</a:t>
            </a:fld>
            <a:endParaRPr lang="en-US" altLang="en-US"/>
          </a:p>
        </p:txBody>
      </p:sp>
      <p:sp>
        <p:nvSpPr>
          <p:cNvPr id="7174" name="Rectangle 6"/>
          <p:cNvSpPr>
            <a:spLocks noGrp="1" noChangeArrowheads="1"/>
          </p:cNvSpPr>
          <p:nvPr>
            <p:ph type="title"/>
          </p:nvPr>
        </p:nvSpPr>
        <p:spPr/>
        <p:txBody>
          <a:bodyPr/>
          <a:lstStyle/>
          <a:p>
            <a:r>
              <a:rPr lang="en-US" altLang="en-US"/>
              <a:t>The Revolution</a:t>
            </a:r>
          </a:p>
        </p:txBody>
      </p:sp>
      <p:sp>
        <p:nvSpPr>
          <p:cNvPr id="7175" name="Rectangle 7"/>
          <p:cNvSpPr>
            <a:spLocks noGrp="1" noChangeArrowheads="1"/>
          </p:cNvSpPr>
          <p:nvPr>
            <p:ph type="body" idx="1"/>
          </p:nvPr>
        </p:nvSpPr>
        <p:spPr>
          <a:xfrm>
            <a:off x="1062038" y="1766888"/>
            <a:ext cx="3281362" cy="4113212"/>
          </a:xfrm>
        </p:spPr>
        <p:txBody>
          <a:bodyPr/>
          <a:lstStyle/>
          <a:p>
            <a:r>
              <a:rPr lang="en-US" altLang="en-US">
                <a:solidFill>
                  <a:srgbClr val="000000"/>
                </a:solidFill>
              </a:rPr>
              <a:t>Began as a  popular democracy movement</a:t>
            </a:r>
          </a:p>
          <a:p>
            <a:r>
              <a:rPr lang="en-US" altLang="en-US">
                <a:solidFill>
                  <a:srgbClr val="000000"/>
                </a:solidFill>
              </a:rPr>
              <a:t>Ended with the establishment of the world's first Islamic state</a:t>
            </a:r>
            <a:endParaRPr lang="en-US" altLang="en-US"/>
          </a:p>
        </p:txBody>
      </p:sp>
      <p:pic>
        <p:nvPicPr>
          <p:cNvPr id="7180" name="Picture 12" descr="http://news.bbc.co.uk/nol/shared/spl/hi/pop_ups/04/middle_east_the_iranian_revolution/img/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52600"/>
            <a:ext cx="44196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312EFAD-EE5C-40D9-92D9-755689BCDE64}" type="slidenum">
              <a:rPr lang="en-US" altLang="en-US"/>
              <a:pPr/>
              <a:t>4</a:t>
            </a:fld>
            <a:endParaRPr lang="en-US" altLang="en-US"/>
          </a:p>
        </p:txBody>
      </p:sp>
      <p:sp>
        <p:nvSpPr>
          <p:cNvPr id="1026" name="Rectangle 2"/>
          <p:cNvSpPr>
            <a:spLocks noChangeArrowheads="1"/>
          </p:cNvSpPr>
          <p:nvPr/>
        </p:nvSpPr>
        <p:spPr bwMode="auto">
          <a:xfrm>
            <a:off x="762000" y="228600"/>
            <a:ext cx="4495800" cy="588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4400">
                <a:solidFill>
                  <a:schemeClr val="tx2"/>
                </a:solidFill>
              </a:rPr>
              <a:t>The Shah</a:t>
            </a:r>
            <a:endParaRPr lang="en-US" altLang="en-US" sz="3200">
              <a:solidFill>
                <a:srgbClr val="000000"/>
              </a:solidFill>
              <a:latin typeface="Verdana" panose="020B0604030504040204" pitchFamily="34" charset="0"/>
            </a:endParaRPr>
          </a:p>
          <a:p>
            <a:pPr algn="l">
              <a:spcBef>
                <a:spcPct val="50000"/>
              </a:spcBef>
              <a:buFontTx/>
              <a:buBlip>
                <a:blip r:embed="rId2"/>
              </a:buBlip>
            </a:pPr>
            <a:r>
              <a:rPr lang="en-US" altLang="en-US" sz="3200"/>
              <a:t> </a:t>
            </a:r>
            <a:r>
              <a:rPr lang="en-US" altLang="en-US" sz="3200">
                <a:solidFill>
                  <a:srgbClr val="000000"/>
                </a:solidFill>
              </a:rPr>
              <a:t>Shah Reza Pahlavi and a circle of his relatives and friends ruled Iran. </a:t>
            </a:r>
          </a:p>
          <a:p>
            <a:pPr algn="l">
              <a:spcBef>
                <a:spcPct val="50000"/>
              </a:spcBef>
              <a:buFontTx/>
              <a:buBlip>
                <a:blip r:embed="rId2"/>
              </a:buBlip>
            </a:pPr>
            <a:r>
              <a:rPr lang="en-US" altLang="en-US" sz="3200">
                <a:solidFill>
                  <a:srgbClr val="000000"/>
                </a:solidFill>
              </a:rPr>
              <a:t>Gap between rich and poor increased in 1970s</a:t>
            </a:r>
          </a:p>
          <a:p>
            <a:pPr algn="l">
              <a:spcBef>
                <a:spcPct val="50000"/>
              </a:spcBef>
              <a:buFontTx/>
              <a:buBlip>
                <a:blip r:embed="rId2"/>
              </a:buBlip>
            </a:pPr>
            <a:r>
              <a:rPr lang="en-US" altLang="en-US" sz="3200">
                <a:solidFill>
                  <a:srgbClr val="000000"/>
                </a:solidFill>
              </a:rPr>
              <a:t>Dissent arose in response to economic problems and to Shah’s autocratic style</a:t>
            </a:r>
            <a:endParaRPr lang="en-US" altLang="en-US" sz="3200"/>
          </a:p>
        </p:txBody>
      </p:sp>
      <p:pic>
        <p:nvPicPr>
          <p:cNvPr id="1031" name="Picture 7" descr="http://news.bbc.co.uk/nol/shared/spl/hi/pop_ups/04/middle_east_the_iranian_revolution/img/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371600"/>
            <a:ext cx="3810000" cy="419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149D2B-93C0-49C6-A1C5-5E2458EE8833}" type="slidenum">
              <a:rPr lang="en-US" altLang="en-US"/>
              <a:pPr/>
              <a:t>5</a:t>
            </a:fld>
            <a:endParaRPr lang="en-US" altLang="en-US"/>
          </a:p>
        </p:txBody>
      </p:sp>
      <p:sp>
        <p:nvSpPr>
          <p:cNvPr id="29698" name="Rectangle 2"/>
          <p:cNvSpPr>
            <a:spLocks noGrp="1" noChangeArrowheads="1"/>
          </p:cNvSpPr>
          <p:nvPr>
            <p:ph type="title"/>
          </p:nvPr>
        </p:nvSpPr>
        <p:spPr/>
        <p:txBody>
          <a:bodyPr/>
          <a:lstStyle/>
          <a:p>
            <a:r>
              <a:rPr lang="en-US" altLang="en-US"/>
              <a:t>Opposition to the Shah</a:t>
            </a:r>
          </a:p>
        </p:txBody>
      </p:sp>
      <p:sp>
        <p:nvSpPr>
          <p:cNvPr id="29699" name="Rectangle 3"/>
          <p:cNvSpPr>
            <a:spLocks noGrp="1" noChangeArrowheads="1"/>
          </p:cNvSpPr>
          <p:nvPr>
            <p:ph type="body" idx="1"/>
          </p:nvPr>
        </p:nvSpPr>
        <p:spPr>
          <a:xfrm>
            <a:off x="1062038" y="1766888"/>
            <a:ext cx="4424362" cy="4786312"/>
          </a:xfrm>
        </p:spPr>
        <p:txBody>
          <a:bodyPr/>
          <a:lstStyle/>
          <a:p>
            <a:pPr>
              <a:lnSpc>
                <a:spcPct val="90000"/>
              </a:lnSpc>
            </a:pPr>
            <a:r>
              <a:rPr lang="en-US" altLang="en-US" sz="2800"/>
              <a:t>Ayatollah Ruhollah Khomeini—shia cleric in exile in Paris</a:t>
            </a:r>
          </a:p>
          <a:p>
            <a:pPr>
              <a:lnSpc>
                <a:spcPct val="90000"/>
              </a:lnSpc>
            </a:pPr>
            <a:r>
              <a:rPr lang="en-US" altLang="en-US" sz="2800"/>
              <a:t>Long the bravest and most outspoken opposition voice to the Shah</a:t>
            </a:r>
          </a:p>
          <a:p>
            <a:pPr>
              <a:lnSpc>
                <a:spcPct val="90000"/>
              </a:lnSpc>
            </a:pPr>
            <a:r>
              <a:rPr lang="en-US" altLang="en-US" sz="2800"/>
              <a:t>The Ayatollah promised economic reform and a return to traditional religious values</a:t>
            </a:r>
          </a:p>
          <a:p>
            <a:pPr>
              <a:lnSpc>
                <a:spcPct val="90000"/>
              </a:lnSpc>
            </a:pPr>
            <a:r>
              <a:rPr lang="en-US" altLang="en-US" sz="2800"/>
              <a:t>Appealed to many in Iran</a:t>
            </a:r>
          </a:p>
        </p:txBody>
      </p:sp>
      <p:pic>
        <p:nvPicPr>
          <p:cNvPr id="29701" name="Picture 5" descr="http://news.bbc.co.uk/nol/shared/spl/hi/pop_ups/04/middle_east_the_iranian_revolution/img/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05740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436C8CD-43C9-4C8C-BCD2-1733F32E26B8}" type="slidenum">
              <a:rPr lang="en-US" altLang="en-US"/>
              <a:pPr/>
              <a:t>6</a:t>
            </a:fld>
            <a:endParaRPr lang="en-US" altLang="en-US"/>
          </a:p>
        </p:txBody>
      </p:sp>
      <p:sp>
        <p:nvSpPr>
          <p:cNvPr id="31746" name="Rectangle 2"/>
          <p:cNvSpPr>
            <a:spLocks noGrp="1" noChangeArrowheads="1"/>
          </p:cNvSpPr>
          <p:nvPr>
            <p:ph type="title"/>
          </p:nvPr>
        </p:nvSpPr>
        <p:spPr/>
        <p:txBody>
          <a:bodyPr/>
          <a:lstStyle/>
          <a:p>
            <a:r>
              <a:rPr lang="en-US" altLang="en-US"/>
              <a:t>Unrest</a:t>
            </a:r>
          </a:p>
        </p:txBody>
      </p:sp>
      <p:sp>
        <p:nvSpPr>
          <p:cNvPr id="31747" name="Rectangle 3"/>
          <p:cNvSpPr>
            <a:spLocks noGrp="1" noChangeArrowheads="1"/>
          </p:cNvSpPr>
          <p:nvPr>
            <p:ph type="body" idx="1"/>
          </p:nvPr>
        </p:nvSpPr>
        <p:spPr>
          <a:xfrm>
            <a:off x="1062038" y="1766888"/>
            <a:ext cx="3738562" cy="4113212"/>
          </a:xfrm>
        </p:spPr>
        <p:txBody>
          <a:bodyPr/>
          <a:lstStyle/>
          <a:p>
            <a:r>
              <a:rPr lang="en-US" altLang="en-US"/>
              <a:t>In the late 1970s, numerous large and violent protests occurred</a:t>
            </a:r>
          </a:p>
          <a:p>
            <a:r>
              <a:rPr lang="en-US" altLang="en-US"/>
              <a:t>General strikes added to the instability</a:t>
            </a:r>
          </a:p>
        </p:txBody>
      </p:sp>
      <p:pic>
        <p:nvPicPr>
          <p:cNvPr id="31753" name="Picture 9" descr="http://news.bbc.co.uk/nol/shared/spl/hi/pop_ups/04/middle_east_the_iranian_revolution/img/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990600"/>
            <a:ext cx="44196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1AB55DB-8DCA-4978-8429-3B63231B9227}" type="slidenum">
              <a:rPr lang="en-US" altLang="en-US"/>
              <a:pPr/>
              <a:t>7</a:t>
            </a:fld>
            <a:endParaRPr lang="en-US" altLang="en-US"/>
          </a:p>
        </p:txBody>
      </p:sp>
      <p:sp>
        <p:nvSpPr>
          <p:cNvPr id="37890" name="Rectangle 2"/>
          <p:cNvSpPr>
            <a:spLocks noGrp="1" noChangeArrowheads="1"/>
          </p:cNvSpPr>
          <p:nvPr>
            <p:ph type="title"/>
          </p:nvPr>
        </p:nvSpPr>
        <p:spPr/>
        <p:txBody>
          <a:bodyPr/>
          <a:lstStyle/>
          <a:p>
            <a:r>
              <a:rPr lang="en-US" altLang="en-US"/>
              <a:t>The Departure of the Shah</a:t>
            </a:r>
          </a:p>
        </p:txBody>
      </p:sp>
      <p:sp>
        <p:nvSpPr>
          <p:cNvPr id="37891" name="Rectangle 3"/>
          <p:cNvSpPr>
            <a:spLocks noGrp="1" noChangeArrowheads="1"/>
          </p:cNvSpPr>
          <p:nvPr>
            <p:ph type="body" idx="1"/>
          </p:nvPr>
        </p:nvSpPr>
        <p:spPr>
          <a:xfrm>
            <a:off x="1062038" y="1766888"/>
            <a:ext cx="3738562" cy="4113212"/>
          </a:xfrm>
        </p:spPr>
        <p:txBody>
          <a:bodyPr/>
          <a:lstStyle/>
          <a:p>
            <a:r>
              <a:rPr lang="en-US" altLang="en-US" sz="2800">
                <a:solidFill>
                  <a:srgbClr val="000000"/>
                </a:solidFill>
              </a:rPr>
              <a:t>January 1979-Shah leaves Tehran for an “extended vacation,” never  to return. </a:t>
            </a:r>
          </a:p>
          <a:p>
            <a:r>
              <a:rPr lang="en-US" altLang="en-US" sz="2800">
                <a:solidFill>
                  <a:srgbClr val="000000"/>
                </a:solidFill>
              </a:rPr>
              <a:t>Khomeini supporters tear down his statues throughout Iran</a:t>
            </a:r>
            <a:endParaRPr lang="en-US" altLang="en-US" sz="2800"/>
          </a:p>
        </p:txBody>
      </p:sp>
      <p:pic>
        <p:nvPicPr>
          <p:cNvPr id="37893" name="Picture 5" descr="http://news.bbc.co.uk/nol/shared/spl/hi/pop_ups/04/middle_east_the_iranian_revolution/img/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213360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A3F2A18-2F99-4201-BBBB-604F708EB7F5}" type="slidenum">
              <a:rPr lang="en-US" altLang="en-US"/>
              <a:pPr/>
              <a:t>8</a:t>
            </a:fld>
            <a:endParaRPr lang="en-US" altLang="en-US"/>
          </a:p>
        </p:txBody>
      </p:sp>
      <p:sp>
        <p:nvSpPr>
          <p:cNvPr id="35842" name="Rectangle 2"/>
          <p:cNvSpPr>
            <a:spLocks noGrp="1" noChangeArrowheads="1"/>
          </p:cNvSpPr>
          <p:nvPr>
            <p:ph type="title"/>
          </p:nvPr>
        </p:nvSpPr>
        <p:spPr/>
        <p:txBody>
          <a:bodyPr/>
          <a:lstStyle/>
          <a:p>
            <a:r>
              <a:rPr lang="en-US" altLang="en-US"/>
              <a:t>The Shah’s Regent</a:t>
            </a:r>
          </a:p>
        </p:txBody>
      </p:sp>
      <p:sp>
        <p:nvSpPr>
          <p:cNvPr id="35843" name="Rectangle 3"/>
          <p:cNvSpPr>
            <a:spLocks noGrp="1" noChangeArrowheads="1"/>
          </p:cNvSpPr>
          <p:nvPr>
            <p:ph type="body" idx="1"/>
          </p:nvPr>
        </p:nvSpPr>
        <p:spPr>
          <a:xfrm>
            <a:off x="1062038" y="1766888"/>
            <a:ext cx="3738562" cy="4113212"/>
          </a:xfrm>
        </p:spPr>
        <p:txBody>
          <a:bodyPr/>
          <a:lstStyle/>
          <a:p>
            <a:pPr>
              <a:lnSpc>
                <a:spcPct val="90000"/>
              </a:lnSpc>
            </a:pPr>
            <a:r>
              <a:rPr lang="en-US" altLang="en-US" sz="2800"/>
              <a:t>Prime Minister Shahpur Bakhtiar appointed by shah to run the country</a:t>
            </a:r>
          </a:p>
          <a:p>
            <a:pPr>
              <a:lnSpc>
                <a:spcPct val="90000"/>
              </a:lnSpc>
            </a:pPr>
            <a:r>
              <a:rPr lang="en-US" altLang="en-US" sz="2800"/>
              <a:t>Bakhtiar tries to resist growing opposition and refuses to allow Ayatollah Khomeini to form a new government</a:t>
            </a:r>
          </a:p>
        </p:txBody>
      </p:sp>
      <p:pic>
        <p:nvPicPr>
          <p:cNvPr id="35845" name="Picture 5" descr="http://news.bbc.co.uk/nol/shared/spl/hi/pop_ups/04/middle_east_the_iranian_revolution/img/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90500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06A352-8A5C-4981-982D-72EFEB3C320F}" type="slidenum">
              <a:rPr lang="en-US" altLang="en-US"/>
              <a:pPr/>
              <a:t>9</a:t>
            </a:fld>
            <a:endParaRPr lang="en-US" altLang="en-US"/>
          </a:p>
        </p:txBody>
      </p:sp>
      <p:sp>
        <p:nvSpPr>
          <p:cNvPr id="33794" name="Rectangle 2"/>
          <p:cNvSpPr>
            <a:spLocks noGrp="1" noChangeArrowheads="1"/>
          </p:cNvSpPr>
          <p:nvPr>
            <p:ph type="title"/>
          </p:nvPr>
        </p:nvSpPr>
        <p:spPr/>
        <p:txBody>
          <a:bodyPr/>
          <a:lstStyle/>
          <a:p>
            <a:r>
              <a:rPr lang="en-US" altLang="en-US"/>
              <a:t>Khomeini Returns From Exile</a:t>
            </a:r>
          </a:p>
        </p:txBody>
      </p:sp>
      <p:sp>
        <p:nvSpPr>
          <p:cNvPr id="33795" name="Rectangle 3"/>
          <p:cNvSpPr>
            <a:spLocks noGrp="1" noChangeArrowheads="1"/>
          </p:cNvSpPr>
          <p:nvPr>
            <p:ph type="body" idx="1"/>
          </p:nvPr>
        </p:nvSpPr>
        <p:spPr>
          <a:xfrm>
            <a:off x="990600" y="1766888"/>
            <a:ext cx="3810000" cy="4329112"/>
          </a:xfrm>
        </p:spPr>
        <p:txBody>
          <a:bodyPr/>
          <a:lstStyle/>
          <a:p>
            <a:r>
              <a:rPr lang="en-US" altLang="en-US" sz="2800"/>
              <a:t>Ayatollah Khomeini returns on Feb. 1, 1979</a:t>
            </a:r>
          </a:p>
          <a:p>
            <a:r>
              <a:rPr lang="en-US" altLang="en-US" sz="2800"/>
              <a:t>Instability increases</a:t>
            </a:r>
          </a:p>
          <a:p>
            <a:r>
              <a:rPr lang="en-US" altLang="en-US" sz="2800"/>
              <a:t>Street battles break out between Khomeini demonstrators, police, security forces, and the Shah’s supporters</a:t>
            </a:r>
          </a:p>
          <a:p>
            <a:pPr>
              <a:buFontTx/>
              <a:buNone/>
            </a:pPr>
            <a:endParaRPr lang="en-US" altLang="en-US" sz="2800">
              <a:solidFill>
                <a:srgbClr val="000000"/>
              </a:solidFill>
              <a:latin typeface="Verdana" panose="020B0604030504040204" pitchFamily="34" charset="0"/>
            </a:endParaRPr>
          </a:p>
        </p:txBody>
      </p:sp>
      <p:pic>
        <p:nvPicPr>
          <p:cNvPr id="33797" name="Picture 5" descr="http://news.bbc.co.uk/nol/shared/spl/hi/pop_ups/04/middle_east_the_iranian_revolution/img/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828800"/>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ut/>
  </p:transition>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395</TotalTime>
  <Words>461</Words>
  <Application>Microsoft Office PowerPoint</Application>
  <PresentationFormat>On-screen Show (4:3)</PresentationFormat>
  <Paragraphs>63</Paragraphs>
  <Slides>12</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Narrow</vt:lpstr>
      <vt:lpstr>Times New Roman</vt:lpstr>
      <vt:lpstr>Verdana</vt:lpstr>
      <vt:lpstr>Wingdings</vt:lpstr>
      <vt:lpstr>Expedition</vt:lpstr>
      <vt:lpstr>A Case Study  Focusing on the  1979 Revolution</vt:lpstr>
      <vt:lpstr>Colonial Legacy</vt:lpstr>
      <vt:lpstr>The Revolution</vt:lpstr>
      <vt:lpstr>PowerPoint Presentation</vt:lpstr>
      <vt:lpstr>Opposition to the Shah</vt:lpstr>
      <vt:lpstr>Unrest</vt:lpstr>
      <vt:lpstr>The Departure of the Shah</vt:lpstr>
      <vt:lpstr>The Shah’s Regent</vt:lpstr>
      <vt:lpstr>Khomeini Returns From Exile</vt:lpstr>
      <vt:lpstr>The Revolution</vt:lpstr>
      <vt:lpstr>Revolutionary Era Begins</vt:lpstr>
      <vt:lpstr>Conclusion: Islam and Nationalism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Braun Christine</dc:creator>
  <cp:lastModifiedBy>Braun Christine</cp:lastModifiedBy>
  <cp:revision>19</cp:revision>
  <cp:lastPrinted>1601-01-01T00:00:00Z</cp:lastPrinted>
  <dcterms:created xsi:type="dcterms:W3CDTF">1601-01-01T00:00:00Z</dcterms:created>
  <dcterms:modified xsi:type="dcterms:W3CDTF">2017-04-27T15:48:32Z</dcterms:modified>
</cp:coreProperties>
</file>