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303" r:id="rId2"/>
    <p:sldId id="412" r:id="rId3"/>
    <p:sldId id="413" r:id="rId4"/>
    <p:sldId id="414" r:id="rId5"/>
    <p:sldId id="415" r:id="rId6"/>
    <p:sldId id="410" r:id="rId7"/>
    <p:sldId id="417" r:id="rId8"/>
    <p:sldId id="416" r:id="rId9"/>
    <p:sldId id="421" r:id="rId10"/>
    <p:sldId id="422" r:id="rId11"/>
    <p:sldId id="423" r:id="rId12"/>
    <p:sldId id="424" r:id="rId13"/>
    <p:sldId id="425" r:id="rId14"/>
    <p:sldId id="426" r:id="rId15"/>
    <p:sldId id="420" r:id="rId16"/>
  </p:sldIdLst>
  <p:sldSz cx="9144000" cy="6858000" type="screen4x3"/>
  <p:notesSz cx="7086600" cy="9296400"/>
  <p:custDataLst>
    <p:tags r:id="rId19"/>
  </p:custDataLst>
  <p:defaultTextStyle>
    <a:defPPr>
      <a:defRPr lang="en-US"/>
    </a:defPPr>
    <a:lvl1pPr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pos="2880">
          <p15:clr>
            <a:srgbClr val="A4A3A4"/>
          </p15:clr>
        </p15:guide>
        <p15:guide id="5" pos="624">
          <p15:clr>
            <a:srgbClr val="A4A3A4"/>
          </p15:clr>
        </p15:guide>
        <p15:guide id="6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B3D0"/>
    <a:srgbClr val="EDD456"/>
    <a:srgbClr val="FFF2AE"/>
    <a:srgbClr val="FEE8EA"/>
    <a:srgbClr val="E2F4FE"/>
    <a:srgbClr val="F29699"/>
    <a:srgbClr val="F8C4C5"/>
    <a:srgbClr val="B8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521" autoAdjust="0"/>
    <p:restoredTop sz="91585" autoAdjust="0"/>
  </p:normalViewPr>
  <p:slideViewPr>
    <p:cSldViewPr>
      <p:cViewPr varScale="1">
        <p:scale>
          <a:sx n="86" d="100"/>
          <a:sy n="86" d="100"/>
        </p:scale>
        <p:origin x="1386" y="96"/>
      </p:cViewPr>
      <p:guideLst>
        <p:guide orient="horz" pos="2160"/>
        <p:guide orient="horz" pos="864"/>
        <p:guide orient="horz" pos="3744"/>
        <p:guide pos="2880"/>
        <p:guide pos="62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086" y="-102"/>
      </p:cViewPr>
      <p:guideLst>
        <p:guide orient="horz" pos="2928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450426F6-7198-4B1F-81B9-6BD917020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506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192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16425"/>
            <a:ext cx="56705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E8179D27-E95A-467B-B4A0-944D0F8DC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620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F1384-AB3D-49E1-9956-2C506E9B3E4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766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56B62-8FCB-40B4-B2E5-4B8A408F311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1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4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A3B89-3E5C-40BF-A250-948A03EEDEA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3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434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9D30C-A781-4DAF-88B6-0BE7BED2EC9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5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47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DA83F-6A1D-4E7E-B738-1DE669A21C1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7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202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DB3AF-150F-4203-B49B-75CAC1323FF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45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0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174AD-6014-4163-820F-BC9E0CAA690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38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09494-1617-4D3E-BB46-B681847ECFD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33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84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0104F-14E8-416E-9036-EB5BAFE9164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77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DF36B-5B23-4598-898D-ACC339F2A14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7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84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EEDFB-3C6A-4CD3-8D51-51DC066E819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340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B82CF-5E29-440F-8077-225C36BCBF5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9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064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A0F7-43AE-44E0-8BF6-F005329124C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7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36901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FD358-7FA4-4364-8065-A4FF1DA6971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9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88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98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229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24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16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20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0289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12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59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41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686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0525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0401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71" name="Picture 15" descr="human_legacy_CONTENT_fu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04325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472" name="Picture 16" descr="human_legacy_CONTENT_fu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04325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473" name="Picture 17" descr="human_legacy_CONTENT_fu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74" name="Text Box 18"/>
          <p:cNvSpPr txBox="1">
            <a:spLocks noChangeArrowheads="1"/>
          </p:cNvSpPr>
          <p:nvPr userDrawn="1"/>
        </p:nvSpPr>
        <p:spPr bwMode="auto">
          <a:xfrm>
            <a:off x="152400" y="39688"/>
            <a:ext cx="5181600" cy="493712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The Monarchs of Europe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 userDrawn="1"/>
        </p:nvSpPr>
        <p:spPr bwMode="auto">
          <a:xfrm>
            <a:off x="6626225" y="0"/>
            <a:ext cx="1600200" cy="493713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Section 2</a:t>
            </a:r>
          </a:p>
        </p:txBody>
      </p:sp>
      <p:sp>
        <p:nvSpPr>
          <p:cNvPr id="275476" name="Rectangle 2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4724400" y="6191250"/>
            <a:ext cx="9906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7" name="Rectangle 2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5791200" y="6191250"/>
            <a:ext cx="9906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8" name="Rectangle 22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6915150" y="6172200"/>
            <a:ext cx="9906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9" name="Rectangle 23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134350" y="6172200"/>
            <a:ext cx="6858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2971800"/>
            <a:ext cx="8229600" cy="28956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 b="1"/>
              <a:t>Reading Focus</a:t>
            </a:r>
            <a:endParaRPr lang="en-US" altLang="en-US" sz="1000" b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200"/>
              <a:t>How did Henry IV end France’s wars of religion?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200"/>
              <a:t>How did Louis XIII and Cardinal Richelieu strengthen the French monarchy?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200"/>
              <a:t>What were the main events in the monarchy of Louis XIV?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57200" y="1143000"/>
            <a:ext cx="8229600" cy="16764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 b="1"/>
              <a:t>Main Idea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200"/>
              <a:t>Henry IV, Louis XIII, and Louis XIV strengthened the French monarchy, with Louis XIV setting the example of an absolute monarch for the rest of Europe.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Absolute Monarchy and France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14478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000" b="1" i="1"/>
              <a:t>Absolute Monarchy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Louis XIV retained absolute power for rest of long reign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Began tradition of absolute monarchy to last more than century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Demanded to be in charge of all military, political, economic initiatives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57200" y="4343400"/>
            <a:ext cx="8229600" cy="1524000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000" b="1" i="1"/>
              <a:t>Absolutely Dependent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Additionally, Louis urged nobles to develop expensive new habits of dressing, dining, and gambling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As nobles grew poorer, had to depend on king’s generosity just to survive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1447800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000" b="1" i="1"/>
              <a:t>Central Government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Drew power to himself, deprived nobles of influence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Built palace outside Paris at Versailles; demanded nobles visit regularly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/>
              <a:t>Nobles gained prestige being servants at Versailles court, not by fighting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Absolutism at Versailles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/>
      <p:bldP spid="448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Spectacle at Versailles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solidFill>
            <a:srgbClr val="E2F4FE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sz="2800" b="1"/>
              <a:t>Versailles was a grand spectacle of kingly power 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Louis XIV’s style, ceremony emphasized political strength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Practically every moment of king’s day required rituals by bowing courtiers</a:t>
            </a:r>
          </a:p>
          <a:p>
            <a:pPr marL="798513" lvl="1" indent="-333375">
              <a:spcBef>
                <a:spcPct val="0"/>
              </a:spcBef>
              <a:spcAft>
                <a:spcPct val="50000"/>
              </a:spcAft>
            </a:pPr>
            <a:r>
              <a:rPr lang="en-US" altLang="en-US" sz="2000"/>
              <a:t>Eating, dressing, walking in garden, all required a ritual</a:t>
            </a:r>
          </a:p>
          <a:p>
            <a:pPr marL="798513" lvl="1" indent="-333375">
              <a:spcBef>
                <a:spcPct val="0"/>
              </a:spcBef>
              <a:spcAft>
                <a:spcPct val="50000"/>
              </a:spcAft>
            </a:pPr>
            <a:r>
              <a:rPr lang="en-US" altLang="en-US" sz="2000"/>
              <a:t>Louis always knew who had given what he considered proper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2017713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Louis smashed power of Huguenots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Edict of Nantes had protected Huguenots since reign of Henry IV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Even Richelieu had not be able to eliminate that protection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1685, Louis revoked edict, outlawed Protestantism in France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Over 200,000 Huguenots fled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 sz="1800">
                <a:latin typeface="Arial" panose="020B0604020202020204" pitchFamily="34" charset="0"/>
              </a:rPr>
              <a:t>prosperous merchants, artisans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Loss of their skills, wealth helped cause financial crisis</a:t>
            </a:r>
          </a:p>
        </p:txBody>
      </p:sp>
      <p:grpSp>
        <p:nvGrpSpPr>
          <p:cNvPr id="452611" name="Group 3"/>
          <p:cNvGrpSpPr>
            <a:grpSpLocks/>
          </p:cNvGrpSpPr>
          <p:nvPr/>
        </p:nvGrpSpPr>
        <p:grpSpPr bwMode="auto">
          <a:xfrm>
            <a:off x="457200" y="3276600"/>
            <a:ext cx="4038600" cy="2667000"/>
            <a:chOff x="288" y="2166"/>
            <a:chExt cx="2448" cy="1338"/>
          </a:xfrm>
        </p:grpSpPr>
        <p:sp>
          <p:nvSpPr>
            <p:cNvPr id="452612" name="Text Box 4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Louis’ finances always a concern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Grand lifestyle cost great deal of money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Treasury saved by efficient policies of Jean-Baptiste Colbert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Limited imports, increased exports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Even reduced government’s debt</a:t>
              </a:r>
            </a:p>
          </p:txBody>
        </p:sp>
        <p:sp>
          <p:nvSpPr>
            <p:cNvPr id="452613" name="Text Box 5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15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Money and the Military</a:t>
              </a:r>
            </a:p>
          </p:txBody>
        </p:sp>
      </p:grpSp>
      <p:grpSp>
        <p:nvGrpSpPr>
          <p:cNvPr id="452614" name="Group 6"/>
          <p:cNvGrpSpPr>
            <a:grpSpLocks/>
          </p:cNvGrpSpPr>
          <p:nvPr/>
        </p:nvGrpSpPr>
        <p:grpSpPr bwMode="auto">
          <a:xfrm>
            <a:off x="4648200" y="3276600"/>
            <a:ext cx="4038600" cy="2667000"/>
            <a:chOff x="288" y="2166"/>
            <a:chExt cx="2448" cy="1338"/>
          </a:xfrm>
        </p:grpSpPr>
        <p:sp>
          <p:nvSpPr>
            <p:cNvPr id="452615" name="Text Box 7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Louis needed cash to build up military, expand French territory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Enlarged army to more than 200,000 disciplined soldiers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Spent money on good equipment</a:t>
              </a:r>
            </a:p>
            <a:p>
              <a:pPr eaLnBrk="1" hangingPunct="1">
                <a:lnSpc>
                  <a:spcPct val="10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Was most powerful ruler in Europe, taking France to war four times</a:t>
              </a:r>
            </a:p>
          </p:txBody>
        </p:sp>
        <p:sp>
          <p:nvSpPr>
            <p:cNvPr id="452616" name="Text Box 8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15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Most Powerful Ruler</a:t>
              </a:r>
            </a:p>
            <a:p>
              <a:pPr algn="ctr" eaLnBrk="1" hangingPunct="1">
                <a:lnSpc>
                  <a:spcPct val="100000"/>
                </a:lnSpc>
                <a:spcAft>
                  <a:spcPct val="15000"/>
                </a:spcAft>
              </a:pPr>
              <a:endParaRPr lang="en-US" altLang="en-US" b="1" i="1">
                <a:latin typeface="Arial" panose="020B0604020202020204" pitchFamily="34" charset="0"/>
              </a:endParaRPr>
            </a:p>
          </p:txBody>
        </p:sp>
      </p:grpSp>
      <p:sp>
        <p:nvSpPr>
          <p:cNvPr id="452617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Louis and Protestantism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14478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b="1" i="1"/>
              <a:t>No heir in Spain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Louis wanted to increase power beyond France’s borders; wars cost dearly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Most costly war, </a:t>
            </a:r>
            <a:r>
              <a:rPr lang="en-US" altLang="en-US" sz="1800" b="1"/>
              <a:t>War of the Spanish Succession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Began when Spanish king died without an heir</a:t>
            </a: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457200" y="4343400"/>
            <a:ext cx="8229600" cy="1524000"/>
          </a:xfrm>
          <a:prstGeom prst="rect">
            <a:avLst/>
          </a:prstGeom>
          <a:solidFill>
            <a:srgbClr val="80B3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b="1" i="1"/>
              <a:t>Alliances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1701, England, Netherlands, Holy Roman Empire went to war against France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Fighting not limited to Europe, spread to North America as well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Conflict connected to phase of French and Indian Wars</a:t>
            </a:r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14478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b="1" i="1"/>
              <a:t>Successor</a:t>
            </a:r>
            <a:endParaRPr lang="en-US" altLang="en-US" sz="2400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Three rulers claimed they should name successor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Louis wanted Spanish throne for oldest son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/>
              <a:t>Other European monarchs did not want France, Spain so closely connected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War over a Throne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nimBg="1"/>
      <p:bldP spid="4546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Treaty of Utrecht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solidFill>
            <a:srgbClr val="FEE8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sz="2800"/>
              <a:t>1713, after many defeats, Louis accepted the </a:t>
            </a:r>
            <a:r>
              <a:rPr lang="en-US" altLang="en-US" sz="2800" b="1"/>
              <a:t>Treaty of Utrecht</a:t>
            </a:r>
            <a:endParaRPr lang="en-US" altLang="en-US" sz="1000"/>
          </a:p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Treaty said Louis’s grandson got Spanish throne</a:t>
            </a:r>
          </a:p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Also said France, Spain never to be ruled by same monarch</a:t>
            </a:r>
          </a:p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Louis had to give up most of territory he had taken</a:t>
            </a:r>
          </a:p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War benefited England at expense of France, Spain</a:t>
            </a:r>
          </a:p>
          <a:p>
            <a:pPr marL="566738" indent="-56673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Despite setback, Louis XIV remained in power until death, 1715—still absolute monarch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381000" y="914400"/>
            <a:ext cx="8229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Find the Main Idea</a:t>
            </a:r>
          </a:p>
          <a:p>
            <a:endParaRPr lang="en-US" altLang="en-US" b="1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What were some main events during Louis XIV’s reign?</a:t>
            </a:r>
            <a:endParaRPr lang="en-US" altLang="en-US" sz="200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193925" y="823913"/>
            <a:ext cx="4968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2AE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533400" y="3503613"/>
            <a:ext cx="8153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Answer(s):</a:t>
            </a:r>
            <a:r>
              <a:rPr lang="en-US" altLang="en-US" sz="2800"/>
              <a:t> building of Versailles, cancellation of Edict of Nantes, War of the Spanish Succession, Treaty of Utrecht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Religious War and Henry IV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495800"/>
          </a:xfrm>
          <a:solidFill>
            <a:srgbClr val="FEE8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sz="2400"/>
              <a:t>Soon after Protestant Reformation began in Germany, it spread to France 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1560s, one in ten French was </a:t>
            </a:r>
            <a:r>
              <a:rPr lang="en-US" altLang="en-US" sz="2400" b="1"/>
              <a:t>Huguenot</a:t>
            </a:r>
            <a:r>
              <a:rPr lang="en-US" altLang="en-US" sz="2400"/>
              <a:t>, French Calvinist Protestant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Many noble families Huguenots 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Large number of Protestants threatened Catholic French monarchy</a:t>
            </a:r>
          </a:p>
          <a:p>
            <a:pPr marL="798513" lvl="1" indent="-333375">
              <a:spcBef>
                <a:spcPct val="0"/>
              </a:spcBef>
              <a:spcAft>
                <a:spcPct val="50000"/>
              </a:spcAft>
            </a:pPr>
            <a:r>
              <a:rPr lang="en-US" altLang="en-US" sz="2000"/>
              <a:t>Monarchy thought all should share “one king, one law, one religion”</a:t>
            </a:r>
          </a:p>
          <a:p>
            <a:pPr marL="798513" lvl="1" indent="-333375">
              <a:spcBef>
                <a:spcPct val="0"/>
              </a:spcBef>
              <a:spcAft>
                <a:spcPct val="50000"/>
              </a:spcAft>
            </a:pPr>
            <a:r>
              <a:rPr lang="en-US" altLang="en-US" sz="2000"/>
              <a:t>Religious conflict a challenge to absolute monarchy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130" name="Group 2"/>
          <p:cNvGrpSpPr>
            <a:grpSpLocks/>
          </p:cNvGrpSpPr>
          <p:nvPr/>
        </p:nvGrpSpPr>
        <p:grpSpPr bwMode="auto">
          <a:xfrm>
            <a:off x="4660900" y="1143000"/>
            <a:ext cx="4025900" cy="4800600"/>
            <a:chOff x="384" y="624"/>
            <a:chExt cx="1632" cy="3120"/>
          </a:xfrm>
        </p:grpSpPr>
        <p:sp>
          <p:nvSpPr>
            <p:cNvPr id="432131" name="Text Box 3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Henry of Navarre denied his religion, escaped death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Later in line to be king, but as Huguenot had to fight Catholic troops to claim throne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1593, won acceptance by converting to Catholicism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Crowned as </a:t>
              </a:r>
              <a:r>
                <a:rPr lang="en-US" altLang="en-US" sz="2000" b="1">
                  <a:latin typeface="Arial" panose="020B0604020202020204" pitchFamily="34" charset="0"/>
                </a:rPr>
                <a:t>Henry IV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Explained conversion by saying, “Paris is well worth a mass.”</a:t>
              </a:r>
            </a:p>
          </p:txBody>
        </p:sp>
        <p:sp>
          <p:nvSpPr>
            <p:cNvPr id="432132" name="Text Box 4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2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Henry IV</a:t>
              </a:r>
            </a:p>
          </p:txBody>
        </p:sp>
      </p:grpSp>
      <p:grpSp>
        <p:nvGrpSpPr>
          <p:cNvPr id="432133" name="Group 5"/>
          <p:cNvGrpSpPr>
            <a:grpSpLocks/>
          </p:cNvGrpSpPr>
          <p:nvPr/>
        </p:nvGrpSpPr>
        <p:grpSpPr bwMode="auto">
          <a:xfrm>
            <a:off x="457200" y="1143000"/>
            <a:ext cx="4025900" cy="4800600"/>
            <a:chOff x="384" y="624"/>
            <a:chExt cx="1632" cy="3120"/>
          </a:xfrm>
        </p:grpSpPr>
        <p:sp>
          <p:nvSpPr>
            <p:cNvPr id="432134" name="Text Box 6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2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In France fighting broke out between Catholics and Huguenots</a:t>
              </a:r>
            </a:p>
            <a:p>
              <a:pPr eaLnBrk="1" hangingPunct="1">
                <a:lnSpc>
                  <a:spcPct val="100000"/>
                </a:lnSpc>
                <a:spcAft>
                  <a:spcPct val="2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1572, Catholic queen of France ordered Huguenots in Paris killed</a:t>
              </a:r>
            </a:p>
            <a:p>
              <a:pPr eaLnBrk="1" hangingPunct="1">
                <a:lnSpc>
                  <a:spcPct val="100000"/>
                </a:lnSpc>
                <a:spcAft>
                  <a:spcPct val="2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Assassins started with nobles in city for Henry of Navarre’s wedding</a:t>
              </a:r>
            </a:p>
            <a:p>
              <a:pPr eaLnBrk="1" hangingPunct="1">
                <a:lnSpc>
                  <a:spcPct val="100000"/>
                </a:lnSpc>
                <a:spcAft>
                  <a:spcPct val="2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Event became known as </a:t>
              </a:r>
              <a:r>
                <a:rPr lang="en-US" altLang="en-US" sz="2000" b="1">
                  <a:latin typeface="Arial" panose="020B0604020202020204" pitchFamily="34" charset="0"/>
                </a:rPr>
                <a:t>Saint Bartholomew’s Day Massacre</a:t>
              </a:r>
            </a:p>
            <a:p>
              <a:pPr eaLnBrk="1" hangingPunct="1">
                <a:lnSpc>
                  <a:spcPct val="100000"/>
                </a:lnSpc>
                <a:spcAft>
                  <a:spcPct val="2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Violence spread; final Huguenot death toll up to 70,000</a:t>
              </a:r>
            </a:p>
          </p:txBody>
        </p:sp>
        <p:sp>
          <p:nvSpPr>
            <p:cNvPr id="432135" name="Text Box 7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2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Massacre</a:t>
              </a:r>
            </a:p>
          </p:txBody>
        </p:sp>
      </p:grpSp>
      <p:sp>
        <p:nvSpPr>
          <p:cNvPr id="432136" name="Rectangle 8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Conflict and a New King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457200" y="3352800"/>
            <a:ext cx="8229600" cy="2366963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400" b="1"/>
              <a:t>Progress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Henry IV then focused on repairing war-torn country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Improved financial situation, eliminated debt, built up surplus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Created new industries, encouraged agriculture, stimulated trade, drained swamps, built canals, roads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Became one of France’s most respected monarchs</a:t>
            </a:r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2366963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400" b="1"/>
              <a:t>Compromise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Henry knew compromise needed to restore peace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 b="1"/>
              <a:t>Edict of Nantes </a:t>
            </a:r>
            <a:r>
              <a:rPr lang="en-US" altLang="en-US" sz="2000"/>
              <a:t>in 1598</a:t>
            </a:r>
            <a:r>
              <a:rPr lang="en-US" altLang="en-US" sz="2000" b="1"/>
              <a:t>; </a:t>
            </a:r>
            <a:r>
              <a:rPr lang="en-US" altLang="en-US" sz="2000"/>
              <a:t>gave Huguenots limited freedom of worship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Also, right to hold office, rule in 200 cities where in majority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Subjects no longer had to follow religion of throne; for French Catholics, ended religious wars, but Catholicism official religion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animBg="1"/>
      <p:bldP spid="434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1190625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6400" indent="-406400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0700"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Henry ruled for another ten years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In 1610 he was stabbed by a fanatic Catholic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Young son</a:t>
            </a:r>
            <a:r>
              <a:rPr lang="en-US" altLang="en-US" sz="2000" b="1"/>
              <a:t> Louis XIII</a:t>
            </a:r>
            <a:r>
              <a:rPr lang="en-US" altLang="en-US" sz="2000"/>
              <a:t> crowned </a:t>
            </a:r>
          </a:p>
        </p:txBody>
      </p:sp>
      <p:grpSp>
        <p:nvGrpSpPr>
          <p:cNvPr id="436227" name="Group 3"/>
          <p:cNvGrpSpPr>
            <a:grpSpLocks/>
          </p:cNvGrpSpPr>
          <p:nvPr/>
        </p:nvGrpSpPr>
        <p:grpSpPr bwMode="auto">
          <a:xfrm>
            <a:off x="533400" y="2438400"/>
            <a:ext cx="2590800" cy="3505200"/>
            <a:chOff x="384" y="624"/>
            <a:chExt cx="1632" cy="3120"/>
          </a:xfrm>
        </p:grpSpPr>
        <p:sp>
          <p:nvSpPr>
            <p:cNvPr id="436228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Mother, as regent, governed in his place for several years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When Louis XIII old enough to rule, Catholic churchman, </a:t>
              </a:r>
              <a:r>
                <a:rPr lang="en-US" altLang="en-US" sz="1800" b="1">
                  <a:latin typeface="Arial" panose="020B0604020202020204" pitchFamily="34" charset="0"/>
                </a:rPr>
                <a:t>Cardinal Richelieu</a:t>
              </a:r>
              <a:r>
                <a:rPr lang="en-US" altLang="en-US" sz="1800">
                  <a:latin typeface="Arial" panose="020B0604020202020204" pitchFamily="34" charset="0"/>
                </a:rPr>
                <a:t>, became chief minister, advisor</a:t>
              </a:r>
            </a:p>
          </p:txBody>
        </p:sp>
        <p:sp>
          <p:nvSpPr>
            <p:cNvPr id="436229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Young King</a:t>
              </a:r>
            </a:p>
          </p:txBody>
        </p:sp>
      </p:grpSp>
      <p:grpSp>
        <p:nvGrpSpPr>
          <p:cNvPr id="436230" name="Group 6"/>
          <p:cNvGrpSpPr>
            <a:grpSpLocks/>
          </p:cNvGrpSpPr>
          <p:nvPr/>
        </p:nvGrpSpPr>
        <p:grpSpPr bwMode="auto">
          <a:xfrm>
            <a:off x="3276600" y="2438400"/>
            <a:ext cx="2590800" cy="3505200"/>
            <a:chOff x="384" y="624"/>
            <a:chExt cx="1632" cy="3120"/>
          </a:xfrm>
        </p:grpSpPr>
        <p:sp>
          <p:nvSpPr>
            <p:cNvPr id="436231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65138" indent="-176213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Richelieu wanted to reduce power of Huguenots, strengthen monarchy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1627, used situation at port city, La Rochelle, to signal resisting monarchy carried risks</a:t>
              </a:r>
            </a:p>
          </p:txBody>
        </p:sp>
        <p:sp>
          <p:nvSpPr>
            <p:cNvPr id="436232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Resistance Risky</a:t>
              </a:r>
            </a:p>
          </p:txBody>
        </p:sp>
      </p:grpSp>
      <p:grpSp>
        <p:nvGrpSpPr>
          <p:cNvPr id="436233" name="Group 9"/>
          <p:cNvGrpSpPr>
            <a:grpSpLocks/>
          </p:cNvGrpSpPr>
          <p:nvPr/>
        </p:nvGrpSpPr>
        <p:grpSpPr bwMode="auto">
          <a:xfrm>
            <a:off x="6019800" y="2438400"/>
            <a:ext cx="2590800" cy="3505200"/>
            <a:chOff x="384" y="624"/>
            <a:chExt cx="1632" cy="3120"/>
          </a:xfrm>
        </p:grpSpPr>
        <p:sp>
          <p:nvSpPr>
            <p:cNvPr id="436234" name="Text Box 10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809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La Rochelle had sided with English forces that took nearby island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Richelieu’s troops cut off supplies to city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Ordered walls torn down, all churches to become Catholic</a:t>
              </a:r>
            </a:p>
          </p:txBody>
        </p:sp>
        <p:sp>
          <p:nvSpPr>
            <p:cNvPr id="436235" name="Text Box 11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Starved Out City</a:t>
              </a:r>
            </a:p>
          </p:txBody>
        </p:sp>
      </p:grpSp>
      <p:sp>
        <p:nvSpPr>
          <p:cNvPr id="436236" name="Rectangle 1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Louis XIII and Richelieu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14" name="Picture 6" descr="p5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990600"/>
            <a:ext cx="5840413" cy="457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533400" y="1066800"/>
            <a:ext cx="8077200" cy="79375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9438"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Richelieu and the king saw the nobles as a threat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Cardinal Richelieu turned to suppressing them  </a:t>
            </a:r>
          </a:p>
        </p:txBody>
      </p:sp>
      <p:grpSp>
        <p:nvGrpSpPr>
          <p:cNvPr id="440323" name="Group 3"/>
          <p:cNvGrpSpPr>
            <a:grpSpLocks/>
          </p:cNvGrpSpPr>
          <p:nvPr/>
        </p:nvGrpSpPr>
        <p:grpSpPr bwMode="auto">
          <a:xfrm>
            <a:off x="533400" y="1981200"/>
            <a:ext cx="3886200" cy="3962400"/>
            <a:chOff x="384" y="624"/>
            <a:chExt cx="1632" cy="3120"/>
          </a:xfrm>
        </p:grpSpPr>
        <p:sp>
          <p:nvSpPr>
            <p:cNvPr id="440324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762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Richelieu’s spies uncovered series of planned revolts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Punishments were severe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Richelieu had three prominent nobles publicly executed for treason</a:t>
              </a:r>
            </a:p>
          </p:txBody>
        </p:sp>
        <p:sp>
          <p:nvSpPr>
            <p:cNvPr id="440325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Punishing Nobles</a:t>
              </a:r>
            </a:p>
          </p:txBody>
        </p:sp>
      </p:grpSp>
      <p:grpSp>
        <p:nvGrpSpPr>
          <p:cNvPr id="440326" name="Group 6"/>
          <p:cNvGrpSpPr>
            <a:grpSpLocks/>
          </p:cNvGrpSpPr>
          <p:nvPr/>
        </p:nvGrpSpPr>
        <p:grpSpPr bwMode="auto">
          <a:xfrm>
            <a:off x="4724400" y="1981200"/>
            <a:ext cx="3886200" cy="3962400"/>
            <a:chOff x="384" y="624"/>
            <a:chExt cx="1632" cy="3120"/>
          </a:xfrm>
        </p:grpSpPr>
        <p:sp>
          <p:nvSpPr>
            <p:cNvPr id="440327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31775" indent="-23177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82625" indent="-33655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258888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As chief minister, Richelieu also directed foreign policy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Thirty Years War pitted Catholics against Protestants in Central Europe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Richelieu involved France on side of Protestants in attempt to bring down Hapsburgs</a:t>
              </a:r>
            </a:p>
          </p:txBody>
        </p:sp>
        <p:sp>
          <p:nvSpPr>
            <p:cNvPr id="440328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Fighting Catholics</a:t>
              </a:r>
            </a:p>
          </p:txBody>
        </p:sp>
      </p:grpSp>
      <p:sp>
        <p:nvSpPr>
          <p:cNvPr id="440329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Threat from Nobles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381000" y="914400"/>
            <a:ext cx="8229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Identify</a:t>
            </a:r>
          </a:p>
          <a:p>
            <a:endParaRPr lang="en-US" altLang="en-US" b="1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Who did Louis XIII and Cardinal Richelieu see as their enemies?</a:t>
            </a:r>
          </a:p>
          <a:p>
            <a:endParaRPr lang="en-US" altLang="en-US" sz="2000"/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2193925" y="823913"/>
            <a:ext cx="4968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2AE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38278" name="Rectangle 6"/>
          <p:cNvSpPr>
            <a:spLocks noChangeArrowheads="1"/>
          </p:cNvSpPr>
          <p:nvPr/>
        </p:nvSpPr>
        <p:spPr bwMode="auto">
          <a:xfrm>
            <a:off x="533400" y="3503613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Answer(s):</a:t>
            </a:r>
            <a:r>
              <a:rPr lang="en-US" altLang="en-US" sz="2800"/>
              <a:t> Huguenots, nobles, the Hapsburg family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Text Box 2"/>
          <p:cNvSpPr txBox="1">
            <a:spLocks noChangeArrowheads="1"/>
          </p:cNvSpPr>
          <p:nvPr/>
        </p:nvSpPr>
        <p:spPr bwMode="auto">
          <a:xfrm>
            <a:off x="457200" y="5105400"/>
            <a:ext cx="8229600" cy="701675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Louis XIV chose the sun as his personal symbol, implying that the world revolved around him. He thus became known as the Sun King.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1190625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779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549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21209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692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Richelieu died in 1642, Louis XIII, 1643; </a:t>
            </a:r>
            <a:r>
              <a:rPr lang="en-US" altLang="en-US" sz="2000" b="1">
                <a:latin typeface="Arial" panose="020B0604020202020204" pitchFamily="34" charset="0"/>
              </a:rPr>
              <a:t>Louis XIV</a:t>
            </a:r>
            <a:r>
              <a:rPr lang="en-US" altLang="en-US" sz="2000">
                <a:latin typeface="Arial" panose="020B0604020202020204" pitchFamily="34" charset="0"/>
              </a:rPr>
              <a:t> crowned</a:t>
            </a:r>
          </a:p>
          <a:p>
            <a:pPr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Ruled during time of great power, prosperity and glory</a:t>
            </a:r>
          </a:p>
          <a:p>
            <a:pPr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His reign had lasting impact—both positive and negative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6468" name="Group 4"/>
          <p:cNvGrpSpPr>
            <a:grpSpLocks/>
          </p:cNvGrpSpPr>
          <p:nvPr/>
        </p:nvGrpSpPr>
        <p:grpSpPr bwMode="auto">
          <a:xfrm>
            <a:off x="457200" y="2438400"/>
            <a:ext cx="4038600" cy="2590800"/>
            <a:chOff x="288" y="2166"/>
            <a:chExt cx="2448" cy="1338"/>
          </a:xfrm>
        </p:grpSpPr>
        <p:sp>
          <p:nvSpPr>
            <p:cNvPr id="446469" name="Text Box 5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FEE8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Louis XIV also became king at young age, with mother as regent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Cardinal Mazarin, chief minister after Richelieu, provided advice 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Louis raised to be king, taught skills needed from childhood</a:t>
              </a:r>
            </a:p>
          </p:txBody>
        </p:sp>
        <p:sp>
          <p:nvSpPr>
            <p:cNvPr id="446470" name="Text Box 6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FEE8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Rise of the Sun King</a:t>
              </a:r>
            </a:p>
          </p:txBody>
        </p:sp>
      </p:grpSp>
      <p:sp>
        <p:nvSpPr>
          <p:cNvPr id="446471" name="Rectangle 7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The Monarchy of Louis XIV</a:t>
            </a:r>
          </a:p>
        </p:txBody>
      </p:sp>
      <p:grpSp>
        <p:nvGrpSpPr>
          <p:cNvPr id="446472" name="Group 8"/>
          <p:cNvGrpSpPr>
            <a:grpSpLocks/>
          </p:cNvGrpSpPr>
          <p:nvPr/>
        </p:nvGrpSpPr>
        <p:grpSpPr bwMode="auto">
          <a:xfrm>
            <a:off x="4648200" y="2438400"/>
            <a:ext cx="4038600" cy="2590800"/>
            <a:chOff x="288" y="2166"/>
            <a:chExt cx="2448" cy="1338"/>
          </a:xfrm>
        </p:grpSpPr>
        <p:sp>
          <p:nvSpPr>
            <p:cNvPr id="446473" name="Text Box 9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FEE8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Young king supremely confident in ability to rule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When Mazarin died, 18-year-old Louis declared he would run government himself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“</a:t>
              </a:r>
              <a:r>
                <a:rPr lang="en-US" altLang="en-US" sz="1800" i="1">
                  <a:latin typeface="Arial" panose="020B0604020202020204" pitchFamily="34" charset="0"/>
                </a:rPr>
                <a:t>I am the state</a:t>
              </a:r>
              <a:r>
                <a:rPr lang="en-US" altLang="en-US" sz="1800">
                  <a:latin typeface="Arial" panose="020B0604020202020204" pitchFamily="34" charset="0"/>
                </a:rPr>
                <a:t>,” he declared</a:t>
              </a:r>
            </a:p>
          </p:txBody>
        </p:sp>
        <p:sp>
          <p:nvSpPr>
            <p:cNvPr id="446474" name="Text Box 10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FEE8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Confident in Ability to Rule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5/15/2006 11:29:37 AM&quot;&gt;&lt;Slide id=&quot;303&quot; dur=&quot;1.031&quot;/&gt;&lt;Slide id=&quot;304&quot; dur=&quot;.641&quot;/&gt;&lt;Slide id=&quot;308&quot; dur=&quot;3.345&quot; bld=&quot;|.8|.8|.9&quot;/&gt;&lt;Slide id=&quot;327&quot; dur=&quot;2.173&quot; bld=&quot;|1&quot;/&gt;&lt;Slide id=&quot;310&quot; dur=&quot;1.963&quot; bld=&quot;|.1|.7&quot;/&gt;&lt;Slide id=&quot;311&quot; dur=&quot;3.124&quot; bld=&quot;|.4|.9|.9&quot;/&gt;&lt;Slide id=&quot;320&quot; dur=&quot;7.481&quot; bld=&quot;|.6|.9|.9|1.1&quot;/&gt;&lt;/Timings&gt;&lt;Timings time=&quot;5/12/2006 12:13:06 PM&quot;&gt;&lt;Slide id=&quot;303&quot; dur=&quot;2.414&quot; bld=&quot;|.9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.9|.9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4|.9|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2_Custom Design">
  <a:themeElements>
    <a:clrScheme name="2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6208</TotalTime>
  <Words>1196</Words>
  <Application>Microsoft Office PowerPoint</Application>
  <PresentationFormat>On-screen Show (4:3)</PresentationFormat>
  <Paragraphs>153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Times</vt:lpstr>
      <vt:lpstr>Arial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Harcourt,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Braun Christine</cp:lastModifiedBy>
  <cp:revision>240</cp:revision>
  <cp:lastPrinted>2005-02-01T16:21:45Z</cp:lastPrinted>
  <dcterms:created xsi:type="dcterms:W3CDTF">2005-01-20T18:32:35Z</dcterms:created>
  <dcterms:modified xsi:type="dcterms:W3CDTF">2016-11-01T14:04:20Z</dcterms:modified>
</cp:coreProperties>
</file>