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04"/>
  </p:notesMasterIdLst>
  <p:sldIdLst>
    <p:sldId id="256" r:id="rId2"/>
    <p:sldId id="449" r:id="rId3"/>
    <p:sldId id="416" r:id="rId4"/>
    <p:sldId id="342" r:id="rId5"/>
    <p:sldId id="418" r:id="rId6"/>
    <p:sldId id="268" r:id="rId7"/>
    <p:sldId id="330" r:id="rId8"/>
    <p:sldId id="336" r:id="rId9"/>
    <p:sldId id="451" r:id="rId10"/>
    <p:sldId id="337" r:id="rId11"/>
    <p:sldId id="343" r:id="rId12"/>
    <p:sldId id="338" r:id="rId13"/>
    <p:sldId id="344" r:id="rId14"/>
    <p:sldId id="452" r:id="rId15"/>
    <p:sldId id="296" r:id="rId16"/>
    <p:sldId id="297" r:id="rId17"/>
    <p:sldId id="314" r:id="rId18"/>
    <p:sldId id="276" r:id="rId19"/>
    <p:sldId id="257" r:id="rId20"/>
    <p:sldId id="430" r:id="rId21"/>
    <p:sldId id="431" r:id="rId22"/>
    <p:sldId id="316" r:id="rId23"/>
    <p:sldId id="317" r:id="rId24"/>
    <p:sldId id="302" r:id="rId25"/>
    <p:sldId id="318" r:id="rId26"/>
    <p:sldId id="410" r:id="rId27"/>
    <p:sldId id="305" r:id="rId28"/>
    <p:sldId id="459" r:id="rId29"/>
    <p:sldId id="331" r:id="rId30"/>
    <p:sldId id="322" r:id="rId31"/>
    <p:sldId id="348" r:id="rId32"/>
    <p:sldId id="288" r:id="rId33"/>
    <p:sldId id="332" r:id="rId34"/>
    <p:sldId id="349" r:id="rId35"/>
    <p:sldId id="307" r:id="rId36"/>
    <p:sldId id="355" r:id="rId37"/>
    <p:sldId id="333" r:id="rId38"/>
    <p:sldId id="306" r:id="rId39"/>
    <p:sldId id="351" r:id="rId40"/>
    <p:sldId id="352" r:id="rId41"/>
    <p:sldId id="308" r:id="rId42"/>
    <p:sldId id="421" r:id="rId43"/>
    <p:sldId id="460" r:id="rId44"/>
    <p:sldId id="429" r:id="rId45"/>
    <p:sldId id="309" r:id="rId46"/>
    <p:sldId id="358" r:id="rId47"/>
    <p:sldId id="424" r:id="rId48"/>
    <p:sldId id="356" r:id="rId49"/>
    <p:sldId id="357" r:id="rId50"/>
    <p:sldId id="425" r:id="rId51"/>
    <p:sldId id="422" r:id="rId52"/>
    <p:sldId id="353" r:id="rId53"/>
    <p:sldId id="420" r:id="rId54"/>
    <p:sldId id="366" r:id="rId55"/>
    <p:sldId id="360" r:id="rId56"/>
    <p:sldId id="368" r:id="rId57"/>
    <p:sldId id="423" r:id="rId58"/>
    <p:sldId id="362" r:id="rId59"/>
    <p:sldId id="359" r:id="rId60"/>
    <p:sldId id="363" r:id="rId61"/>
    <p:sldId id="361" r:id="rId62"/>
    <p:sldId id="364" r:id="rId63"/>
    <p:sldId id="365" r:id="rId64"/>
    <p:sldId id="448" r:id="rId65"/>
    <p:sldId id="311" r:id="rId66"/>
    <p:sldId id="281" r:id="rId67"/>
    <p:sldId id="312" r:id="rId68"/>
    <p:sldId id="414" r:id="rId69"/>
    <p:sldId id="456" r:id="rId70"/>
    <p:sldId id="461" r:id="rId71"/>
    <p:sldId id="259" r:id="rId72"/>
    <p:sldId id="370" r:id="rId73"/>
    <p:sldId id="277" r:id="rId74"/>
    <p:sldId id="291" r:id="rId75"/>
    <p:sldId id="285" r:id="rId76"/>
    <p:sldId id="260" r:id="rId77"/>
    <p:sldId id="275" r:id="rId78"/>
    <p:sldId id="279" r:id="rId79"/>
    <p:sldId id="411" r:id="rId80"/>
    <p:sldId id="278" r:id="rId81"/>
    <p:sldId id="463" r:id="rId82"/>
    <p:sldId id="262" r:id="rId83"/>
    <p:sldId id="293" r:id="rId84"/>
    <p:sldId id="263" r:id="rId85"/>
    <p:sldId id="264" r:id="rId86"/>
    <p:sldId id="265" r:id="rId87"/>
    <p:sldId id="387" r:id="rId88"/>
    <p:sldId id="457" r:id="rId89"/>
    <p:sldId id="294" r:id="rId90"/>
    <p:sldId id="394" r:id="rId91"/>
    <p:sldId id="395" r:id="rId92"/>
    <p:sldId id="399" r:id="rId93"/>
    <p:sldId id="436" r:id="rId94"/>
    <p:sldId id="468" r:id="rId95"/>
    <p:sldId id="272" r:id="rId96"/>
    <p:sldId id="417" r:id="rId97"/>
    <p:sldId id="402" r:id="rId98"/>
    <p:sldId id="273" r:id="rId99"/>
    <p:sldId id="299" r:id="rId100"/>
    <p:sldId id="405" r:id="rId101"/>
    <p:sldId id="398" r:id="rId102"/>
    <p:sldId id="378" r:id="rId10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01" autoAdjust="0"/>
    <p:restoredTop sz="94640" autoAdjust="0"/>
  </p:normalViewPr>
  <p:slideViewPr>
    <p:cSldViewPr>
      <p:cViewPr varScale="1">
        <p:scale>
          <a:sx n="63" d="100"/>
          <a:sy n="63" d="100"/>
        </p:scale>
        <p:origin x="9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953" b="1" i="0" u="none" strike="noStrike" baseline="0">
                <a:solidFill>
                  <a:schemeClr val="tx1"/>
                </a:solidFill>
                <a:latin typeface="Times New Roman"/>
                <a:ea typeface="Times New Roman"/>
                <a:cs typeface="Times New Roman"/>
              </a:defRPr>
            </a:pPr>
            <a:r>
              <a:rPr lang="en-US"/>
              <a:t>population</a:t>
            </a:r>
          </a:p>
        </c:rich>
      </c:tx>
      <c:layout>
        <c:manualLayout>
          <c:xMode val="edge"/>
          <c:yMode val="edge"/>
          <c:x val="0.33867276887871856"/>
          <c:y val="1.8912529550827423E-2"/>
        </c:manualLayout>
      </c:layout>
      <c:overlay val="0"/>
      <c:spPr>
        <a:noFill/>
        <a:ln w="34092">
          <a:noFill/>
        </a:ln>
      </c:spPr>
    </c:title>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7688787185354691"/>
          <c:y val="0.21985815602836881"/>
          <c:w val="0.72311212814645309"/>
          <c:h val="0.55319148936170215"/>
        </c:manualLayout>
      </c:layout>
      <c:bar3DChart>
        <c:barDir val="col"/>
        <c:grouping val="clustered"/>
        <c:varyColors val="0"/>
        <c:ser>
          <c:idx val="0"/>
          <c:order val="0"/>
          <c:tx>
            <c:strRef>
              <c:f>Sheet1!$A$2</c:f>
              <c:strCache>
                <c:ptCount val="1"/>
              </c:strCache>
            </c:strRef>
          </c:tx>
          <c:spPr>
            <a:solidFill>
              <a:schemeClr val="accent1"/>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Sheet1!$B$2:$G$2</c:f>
              <c:numCache>
                <c:formatCode>General</c:formatCode>
                <c:ptCount val="5"/>
                <c:pt idx="0">
                  <c:v>5.8</c:v>
                </c:pt>
                <c:pt idx="1">
                  <c:v>6</c:v>
                </c:pt>
                <c:pt idx="2">
                  <c:v>6</c:v>
                </c:pt>
                <c:pt idx="3">
                  <c:v>6.6</c:v>
                </c:pt>
                <c:pt idx="4">
                  <c:v>7.5</c:v>
                </c:pt>
              </c:numCache>
            </c:numRef>
          </c:val>
          <c:extLst>
            <c:ext xmlns:c16="http://schemas.microsoft.com/office/drawing/2014/chart" uri="{C3380CC4-5D6E-409C-BE32-E72D297353CC}">
              <c16:uniqueId val="{00000000-F486-477D-92AC-4D8FB44585F3}"/>
            </c:ext>
          </c:extLst>
        </c:ser>
        <c:ser>
          <c:idx val="1"/>
          <c:order val="1"/>
          <c:tx>
            <c:strRef>
              <c:f>Sheet1!$A$3</c:f>
              <c:strCache>
                <c:ptCount val="1"/>
              </c:strCache>
            </c:strRef>
          </c:tx>
          <c:spPr>
            <a:solidFill>
              <a:schemeClr val="accent2"/>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Sheet1!$B$3:$G$3</c:f>
              <c:numCache>
                <c:formatCode>General</c:formatCode>
                <c:ptCount val="5"/>
              </c:numCache>
            </c:numRef>
          </c:val>
          <c:extLst>
            <c:ext xmlns:c16="http://schemas.microsoft.com/office/drawing/2014/chart" uri="{C3380CC4-5D6E-409C-BE32-E72D297353CC}">
              <c16:uniqueId val="{00000001-F486-477D-92AC-4D8FB44585F3}"/>
            </c:ext>
          </c:extLst>
        </c:ser>
        <c:ser>
          <c:idx val="2"/>
          <c:order val="2"/>
          <c:tx>
            <c:strRef>
              <c:f>Sheet1!$A$4</c:f>
              <c:strCache>
                <c:ptCount val="1"/>
              </c:strCache>
            </c:strRef>
          </c:tx>
          <c:spPr>
            <a:solidFill>
              <a:schemeClr val="hlink"/>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Sheet1!$B$4:$G$4</c:f>
              <c:numCache>
                <c:formatCode>General</c:formatCode>
                <c:ptCount val="5"/>
              </c:numCache>
            </c:numRef>
          </c:val>
          <c:extLst>
            <c:ext xmlns:c16="http://schemas.microsoft.com/office/drawing/2014/chart" uri="{C3380CC4-5D6E-409C-BE32-E72D297353CC}">
              <c16:uniqueId val="{00000002-F486-477D-92AC-4D8FB44585F3}"/>
            </c:ext>
          </c:extLst>
        </c:ser>
        <c:ser>
          <c:idx val="3"/>
          <c:order val="3"/>
          <c:tx>
            <c:strRef>
              <c:f>Sheet1!$A$5</c:f>
              <c:strCache>
                <c:ptCount val="1"/>
              </c:strCache>
            </c:strRef>
          </c:tx>
          <c:spPr>
            <a:solidFill>
              <a:schemeClr val="folHlink"/>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Sheet1!$B$5:$G$5</c:f>
              <c:numCache>
                <c:formatCode>General</c:formatCode>
                <c:ptCount val="5"/>
              </c:numCache>
            </c:numRef>
          </c:val>
          <c:extLst>
            <c:ext xmlns:c16="http://schemas.microsoft.com/office/drawing/2014/chart" uri="{C3380CC4-5D6E-409C-BE32-E72D297353CC}">
              <c16:uniqueId val="{00000003-F486-477D-92AC-4D8FB44585F3}"/>
            </c:ext>
          </c:extLst>
        </c:ser>
        <c:ser>
          <c:idx val="4"/>
          <c:order val="4"/>
          <c:tx>
            <c:strRef>
              <c:f>Sheet1!$A$6</c:f>
              <c:strCache>
                <c:ptCount val="1"/>
              </c:strCache>
            </c:strRef>
          </c:tx>
          <c:spPr>
            <a:solidFill>
              <a:schemeClr val="bg2"/>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Sheet1!$B$6:$G$6</c:f>
              <c:numCache>
                <c:formatCode>General</c:formatCode>
                <c:ptCount val="5"/>
              </c:numCache>
            </c:numRef>
          </c:val>
          <c:extLst>
            <c:ext xmlns:c16="http://schemas.microsoft.com/office/drawing/2014/chart" uri="{C3380CC4-5D6E-409C-BE32-E72D297353CC}">
              <c16:uniqueId val="{00000004-F486-477D-92AC-4D8FB44585F3}"/>
            </c:ext>
          </c:extLst>
        </c:ser>
        <c:ser>
          <c:idx val="5"/>
          <c:order val="5"/>
          <c:tx>
            <c:strRef>
              <c:f>Sheet1!$A$7</c:f>
              <c:strCache>
                <c:ptCount val="1"/>
              </c:strCache>
            </c:strRef>
          </c:tx>
          <c:spPr>
            <a:solidFill>
              <a:schemeClr val="tx2"/>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Sheet1!$B$7:$G$7</c:f>
              <c:numCache>
                <c:formatCode>General</c:formatCode>
                <c:ptCount val="5"/>
              </c:numCache>
            </c:numRef>
          </c:val>
          <c:extLst>
            <c:ext xmlns:c16="http://schemas.microsoft.com/office/drawing/2014/chart" uri="{C3380CC4-5D6E-409C-BE32-E72D297353CC}">
              <c16:uniqueId val="{00000005-F486-477D-92AC-4D8FB44585F3}"/>
            </c:ext>
          </c:extLst>
        </c:ser>
        <c:ser>
          <c:idx val="6"/>
          <c:order val="6"/>
          <c:tx>
            <c:strRef>
              <c:f>Sheet1!$A$8</c:f>
              <c:strCache>
                <c:ptCount val="1"/>
              </c:strCache>
            </c:strRef>
          </c:tx>
          <c:spPr>
            <a:solidFill>
              <a:srgbClr val="0066CC"/>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Sheet1!$B$8:$G$8</c:f>
              <c:numCache>
                <c:formatCode>General</c:formatCode>
                <c:ptCount val="5"/>
              </c:numCache>
            </c:numRef>
          </c:val>
          <c:extLst>
            <c:ext xmlns:c16="http://schemas.microsoft.com/office/drawing/2014/chart" uri="{C3380CC4-5D6E-409C-BE32-E72D297353CC}">
              <c16:uniqueId val="{00000006-F486-477D-92AC-4D8FB44585F3}"/>
            </c:ext>
          </c:extLst>
        </c:ser>
        <c:ser>
          <c:idx val="7"/>
          <c:order val="7"/>
          <c:tx>
            <c:strRef>
              <c:f>Sheet1!$A$10</c:f>
              <c:strCache>
                <c:ptCount val="1"/>
              </c:strCache>
            </c:strRef>
          </c:tx>
          <c:spPr>
            <a:solidFill>
              <a:srgbClr val="CCCCFF"/>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Sheet1!$B$10:$G$10</c:f>
              <c:numCache>
                <c:formatCode>General</c:formatCode>
                <c:ptCount val="5"/>
              </c:numCache>
            </c:numRef>
          </c:val>
          <c:extLst>
            <c:ext xmlns:c16="http://schemas.microsoft.com/office/drawing/2014/chart" uri="{C3380CC4-5D6E-409C-BE32-E72D297353CC}">
              <c16:uniqueId val="{00000007-F486-477D-92AC-4D8FB44585F3}"/>
            </c:ext>
          </c:extLst>
        </c:ser>
        <c:ser>
          <c:idx val="8"/>
          <c:order val="8"/>
          <c:tx>
            <c:strRef>
              <c:f>Sheet1!$A$12</c:f>
              <c:strCache>
                <c:ptCount val="1"/>
              </c:strCache>
            </c:strRef>
          </c:tx>
          <c:spPr>
            <a:solidFill>
              <a:srgbClr val="FF0000"/>
            </a:solidFill>
            <a:ln w="17046">
              <a:solidFill>
                <a:schemeClr val="tx1"/>
              </a:solidFill>
              <a:prstDash val="solid"/>
            </a:ln>
          </c:spPr>
          <c:invertIfNegative val="0"/>
          <c:cat>
            <c:numRef>
              <c:f>Sheet1!$B$1:$G$1</c:f>
              <c:numCache>
                <c:formatCode>General</c:formatCode>
                <c:ptCount val="5"/>
                <c:pt idx="0">
                  <c:v>1700</c:v>
                </c:pt>
                <c:pt idx="1">
                  <c:v>1720</c:v>
                </c:pt>
                <c:pt idx="2">
                  <c:v>1740</c:v>
                </c:pt>
                <c:pt idx="3">
                  <c:v>1760</c:v>
                </c:pt>
                <c:pt idx="4">
                  <c:v>1780</c:v>
                </c:pt>
              </c:numCache>
            </c:numRef>
          </c:cat>
          <c:val>
            <c:numRef>
              <c:f>Sheet1!$B$12:$G$12</c:f>
              <c:numCache>
                <c:formatCode>General</c:formatCode>
                <c:ptCount val="5"/>
              </c:numCache>
            </c:numRef>
          </c:val>
          <c:extLst>
            <c:ext xmlns:c16="http://schemas.microsoft.com/office/drawing/2014/chart" uri="{C3380CC4-5D6E-409C-BE32-E72D297353CC}">
              <c16:uniqueId val="{00000008-F486-477D-92AC-4D8FB44585F3}"/>
            </c:ext>
          </c:extLst>
        </c:ser>
        <c:dLbls>
          <c:showLegendKey val="0"/>
          <c:showVal val="0"/>
          <c:showCatName val="0"/>
          <c:showSerName val="0"/>
          <c:showPercent val="0"/>
          <c:showBubbleSize val="0"/>
        </c:dLbls>
        <c:gapWidth val="150"/>
        <c:gapDepth val="0"/>
        <c:shape val="box"/>
        <c:axId val="109784080"/>
        <c:axId val="109784472"/>
        <c:axId val="0"/>
      </c:bar3DChart>
      <c:catAx>
        <c:axId val="109784080"/>
        <c:scaling>
          <c:orientation val="minMax"/>
        </c:scaling>
        <c:delete val="0"/>
        <c:axPos val="b"/>
        <c:title>
          <c:tx>
            <c:rich>
              <a:bodyPr/>
              <a:lstStyle/>
              <a:p>
                <a:pPr>
                  <a:defRPr sz="2416" b="1" i="0" u="none" strike="noStrike" baseline="0">
                    <a:solidFill>
                      <a:schemeClr val="tx1"/>
                    </a:solidFill>
                    <a:latin typeface="Times New Roman"/>
                    <a:ea typeface="Times New Roman"/>
                    <a:cs typeface="Times New Roman"/>
                  </a:defRPr>
                </a:pPr>
                <a:r>
                  <a:rPr lang="en-US"/>
                  <a:t>year</a:t>
                </a:r>
              </a:p>
            </c:rich>
          </c:tx>
          <c:layout>
            <c:manualLayout>
              <c:xMode val="edge"/>
              <c:yMode val="edge"/>
              <c:x val="0.57894736842105265"/>
              <c:y val="0.8699763593380615"/>
            </c:manualLayout>
          </c:layout>
          <c:overlay val="0"/>
          <c:spPr>
            <a:noFill/>
            <a:ln w="34092">
              <a:noFill/>
            </a:ln>
          </c:spPr>
        </c:title>
        <c:numFmt formatCode="General" sourceLinked="1"/>
        <c:majorTickMark val="out"/>
        <c:minorTickMark val="none"/>
        <c:tickLblPos val="low"/>
        <c:spPr>
          <a:ln w="4261">
            <a:solidFill>
              <a:schemeClr val="tx1"/>
            </a:solidFill>
            <a:prstDash val="solid"/>
          </a:ln>
        </c:spPr>
        <c:txPr>
          <a:bodyPr rot="0" vert="horz"/>
          <a:lstStyle/>
          <a:p>
            <a:pPr>
              <a:defRPr sz="2416" b="1" i="0" u="none" strike="noStrike" baseline="0">
                <a:solidFill>
                  <a:schemeClr val="tx1"/>
                </a:solidFill>
                <a:latin typeface="Times New Roman"/>
                <a:ea typeface="Times New Roman"/>
                <a:cs typeface="Times New Roman"/>
              </a:defRPr>
            </a:pPr>
            <a:endParaRPr lang="en-US"/>
          </a:p>
        </c:txPr>
        <c:crossAx val="109784472"/>
        <c:crosses val="autoZero"/>
        <c:auto val="1"/>
        <c:lblAlgn val="ctr"/>
        <c:lblOffset val="100"/>
        <c:tickLblSkip val="1"/>
        <c:tickMarkSkip val="1"/>
        <c:noMultiLvlLbl val="0"/>
      </c:catAx>
      <c:valAx>
        <c:axId val="109784472"/>
        <c:scaling>
          <c:orientation val="minMax"/>
        </c:scaling>
        <c:delete val="0"/>
        <c:axPos val="l"/>
        <c:majorGridlines>
          <c:spPr>
            <a:ln w="4261">
              <a:solidFill>
                <a:schemeClr val="tx1"/>
              </a:solidFill>
              <a:prstDash val="solid"/>
            </a:ln>
          </c:spPr>
        </c:majorGridlines>
        <c:title>
          <c:tx>
            <c:rich>
              <a:bodyPr rot="0" vert="horz"/>
              <a:lstStyle/>
              <a:p>
                <a:pPr algn="ctr">
                  <a:defRPr sz="2416" b="1" i="0" u="none" strike="noStrike" baseline="0">
                    <a:solidFill>
                      <a:schemeClr val="tx1"/>
                    </a:solidFill>
                    <a:latin typeface="Times New Roman"/>
                    <a:ea typeface="Times New Roman"/>
                    <a:cs typeface="Times New Roman"/>
                  </a:defRPr>
                </a:pPr>
                <a:r>
                  <a:rPr lang="en-US"/>
                  <a:t>millions</a:t>
                </a:r>
              </a:p>
            </c:rich>
          </c:tx>
          <c:layout>
            <c:manualLayout>
              <c:xMode val="edge"/>
              <c:yMode val="edge"/>
              <c:x val="5.2631578947368418E-2"/>
              <c:y val="0.44917257683215128"/>
            </c:manualLayout>
          </c:layout>
          <c:overlay val="0"/>
          <c:spPr>
            <a:noFill/>
            <a:ln w="34092">
              <a:noFill/>
            </a:ln>
          </c:spPr>
        </c:title>
        <c:numFmt formatCode="General" sourceLinked="1"/>
        <c:majorTickMark val="out"/>
        <c:minorTickMark val="none"/>
        <c:tickLblPos val="nextTo"/>
        <c:spPr>
          <a:ln w="4261">
            <a:solidFill>
              <a:schemeClr val="tx1"/>
            </a:solidFill>
            <a:prstDash val="solid"/>
          </a:ln>
        </c:spPr>
        <c:txPr>
          <a:bodyPr rot="0" vert="horz"/>
          <a:lstStyle/>
          <a:p>
            <a:pPr>
              <a:defRPr sz="2416" b="1" i="0" u="none" strike="noStrike" baseline="0">
                <a:solidFill>
                  <a:schemeClr val="tx1"/>
                </a:solidFill>
                <a:latin typeface="Times New Roman"/>
                <a:ea typeface="Times New Roman"/>
                <a:cs typeface="Times New Roman"/>
              </a:defRPr>
            </a:pPr>
            <a:endParaRPr lang="en-US"/>
          </a:p>
        </c:txPr>
        <c:crossAx val="109784080"/>
        <c:crosses val="autoZero"/>
        <c:crossBetween val="between"/>
      </c:valAx>
      <c:spPr>
        <a:noFill/>
        <a:ln w="34092">
          <a:noFill/>
        </a:ln>
      </c:spPr>
    </c:plotArea>
    <c:plotVisOnly val="1"/>
    <c:dispBlanksAs val="gap"/>
    <c:showDLblsOverMax val="0"/>
  </c:chart>
  <c:spPr>
    <a:noFill/>
    <a:ln>
      <a:noFill/>
    </a:ln>
  </c:spPr>
  <c:txPr>
    <a:bodyPr/>
    <a:lstStyle/>
    <a:p>
      <a:pPr>
        <a:defRPr sz="241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109305240"/>
        <c:axId val="109305632"/>
        <c:axId val="0"/>
      </c:bar3DChart>
      <c:catAx>
        <c:axId val="109305240"/>
        <c:scaling>
          <c:orientation val="minMax"/>
        </c:scaling>
        <c:delete val="0"/>
        <c:axPos val="b"/>
        <c:majorTickMark val="out"/>
        <c:minorTickMark val="none"/>
        <c:tickLblPos val="low"/>
        <c:spPr>
          <a:ln w="1667">
            <a:solidFill>
              <a:schemeClr val="tx1"/>
            </a:solidFill>
            <a:prstDash val="solid"/>
          </a:ln>
        </c:spPr>
        <c:txPr>
          <a:bodyPr rot="0" vert="horz"/>
          <a:lstStyle/>
          <a:p>
            <a:pPr>
              <a:defRPr sz="945" b="1" i="0" u="none" strike="noStrike" baseline="0">
                <a:solidFill>
                  <a:schemeClr val="tx1"/>
                </a:solidFill>
                <a:latin typeface="Times New Roman"/>
                <a:ea typeface="Times New Roman"/>
                <a:cs typeface="Times New Roman"/>
              </a:defRPr>
            </a:pPr>
            <a:endParaRPr lang="en-US"/>
          </a:p>
        </c:txPr>
        <c:crossAx val="109305632"/>
        <c:crosses val="autoZero"/>
        <c:auto val="1"/>
        <c:lblAlgn val="ctr"/>
        <c:lblOffset val="100"/>
        <c:tickMarkSkip val="1"/>
        <c:noMultiLvlLbl val="0"/>
      </c:catAx>
      <c:valAx>
        <c:axId val="109305632"/>
        <c:scaling>
          <c:orientation val="minMax"/>
        </c:scaling>
        <c:delete val="0"/>
        <c:axPos val="l"/>
        <c:majorGridlines>
          <c:spPr>
            <a:ln w="1667">
              <a:solidFill>
                <a:schemeClr val="tx1"/>
              </a:solidFill>
              <a:prstDash val="solid"/>
            </a:ln>
          </c:spPr>
        </c:majorGridlines>
        <c:majorTickMark val="out"/>
        <c:minorTickMark val="none"/>
        <c:tickLblPos val="nextTo"/>
        <c:spPr>
          <a:ln w="1667">
            <a:solidFill>
              <a:schemeClr val="tx1"/>
            </a:solidFill>
            <a:prstDash val="solid"/>
          </a:ln>
        </c:spPr>
        <c:txPr>
          <a:bodyPr rot="0" vert="horz"/>
          <a:lstStyle/>
          <a:p>
            <a:pPr>
              <a:defRPr sz="945" b="1" i="0" u="none" strike="noStrike" baseline="0">
                <a:solidFill>
                  <a:schemeClr val="tx1"/>
                </a:solidFill>
                <a:latin typeface="Times New Roman"/>
                <a:ea typeface="Times New Roman"/>
                <a:cs typeface="Times New Roman"/>
              </a:defRPr>
            </a:pPr>
            <a:endParaRPr lang="en-US"/>
          </a:p>
        </c:txPr>
        <c:crossAx val="109305240"/>
        <c:crosses val="autoZero"/>
        <c:crossBetween val="between"/>
      </c:valAx>
      <c:spPr>
        <a:noFill/>
        <a:ln w="13335">
          <a:noFill/>
        </a:ln>
      </c:spPr>
    </c:plotArea>
    <c:legend>
      <c:legendPos val="r"/>
      <c:layout>
        <c:manualLayout>
          <c:xMode val="edge"/>
          <c:yMode val="edge"/>
          <c:x val="0.99206349206349209"/>
          <c:y val="0.49880095923261392"/>
          <c:w val="1.5873015873015873E-3"/>
          <c:h val="4.7961630695443642E-3"/>
        </c:manualLayout>
      </c:layout>
      <c:overlay val="0"/>
      <c:spPr>
        <a:noFill/>
        <a:ln w="1667">
          <a:solidFill>
            <a:schemeClr val="tx1"/>
          </a:solidFill>
          <a:prstDash val="solid"/>
        </a:ln>
      </c:spPr>
      <c:txPr>
        <a:bodyPr/>
        <a:lstStyle/>
        <a:p>
          <a:pPr>
            <a:defRPr sz="869"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94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560BFFD-3087-4C3F-88C7-FAC6317A529A}" type="datetimeFigureOut">
              <a:rPr lang="en-US"/>
              <a:pPr>
                <a:defRPr/>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17FBCC1-6691-4F75-A2E1-390151472938}" type="slidenum">
              <a:rPr lang="en-US" altLang="en-US"/>
              <a:pPr/>
              <a:t>‹#›</a:t>
            </a:fld>
            <a:endParaRPr lang="en-US" altLang="en-US"/>
          </a:p>
        </p:txBody>
      </p:sp>
    </p:spTree>
    <p:extLst>
      <p:ext uri="{BB962C8B-B14F-4D97-AF65-F5344CB8AC3E}">
        <p14:creationId xmlns:p14="http://schemas.microsoft.com/office/powerpoint/2010/main" val="687371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D6BAD8-34D4-4F25-9F4C-D370EBA9AB16}" type="slidenum">
              <a:rPr lang="en-US" altLang="en-US"/>
              <a:pPr eaLnBrk="1" hangingPunct="1"/>
              <a:t>2</a:t>
            </a:fld>
            <a:endParaRPr lang="en-US" altLang="en-US"/>
          </a:p>
        </p:txBody>
      </p:sp>
      <p:sp>
        <p:nvSpPr>
          <p:cNvPr id="201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89842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289C2A-4631-4A39-9634-FAC5E9DDE6C2}" type="slidenum">
              <a:rPr lang="en-US" altLang="en-US"/>
              <a:pPr eaLnBrk="1" hangingPunct="1"/>
              <a:t>64</a:t>
            </a:fld>
            <a:endParaRPr lang="en-US" altLang="en-US"/>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40200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3A028A-B856-4FFB-A16A-7E3198D5AB97}" type="slidenum">
              <a:rPr lang="en-US" altLang="en-US"/>
              <a:pPr eaLnBrk="1" hangingPunct="1"/>
              <a:t>87</a:t>
            </a:fld>
            <a:endParaRPr lang="en-US" altLang="en-US"/>
          </a:p>
        </p:txBody>
      </p:sp>
    </p:spTree>
    <p:extLst>
      <p:ext uri="{BB962C8B-B14F-4D97-AF65-F5344CB8AC3E}">
        <p14:creationId xmlns:p14="http://schemas.microsoft.com/office/powerpoint/2010/main" val="297025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CCEF70-49D9-49F2-AEF8-A2851B104CF3}" type="slidenum">
              <a:rPr lang="en-US" altLang="en-US"/>
              <a:pPr eaLnBrk="1" hangingPunct="1"/>
              <a:t>20</a:t>
            </a:fld>
            <a:endParaRPr lang="en-US" altLang="en-US"/>
          </a:p>
        </p:txBody>
      </p:sp>
      <p:sp>
        <p:nvSpPr>
          <p:cNvPr id="203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- 1</a:t>
            </a:r>
            <a:r>
              <a:rPr lang="en-US" altLang="en-US" baseline="30000"/>
              <a:t>st</a:t>
            </a:r>
            <a:r>
              <a:rPr lang="en-US" altLang="en-US"/>
              <a:t> Picture: Peasants ranking and cutting hay in the 15</a:t>
            </a:r>
            <a:r>
              <a:rPr lang="en-US" altLang="en-US" baseline="30000"/>
              <a:t>th</a:t>
            </a:r>
            <a:r>
              <a:rPr lang="en-US" altLang="en-US"/>
              <a:t> Century</a:t>
            </a:r>
          </a:p>
          <a:p>
            <a:pPr>
              <a:buFontTx/>
              <a:buChar char="-"/>
            </a:pPr>
            <a:r>
              <a:rPr lang="en-US" altLang="en-US"/>
              <a:t>2</a:t>
            </a:r>
            <a:r>
              <a:rPr lang="en-US" altLang="en-US" baseline="30000"/>
              <a:t>nd</a:t>
            </a:r>
            <a:r>
              <a:rPr lang="en-US" altLang="en-US"/>
              <a:t> Picture: Farming Methods in Early 18</a:t>
            </a:r>
            <a:r>
              <a:rPr lang="en-US" altLang="en-US" baseline="30000"/>
              <a:t>th</a:t>
            </a:r>
            <a:r>
              <a:rPr lang="en-US" altLang="en-US"/>
              <a:t> Century</a:t>
            </a:r>
          </a:p>
          <a:p>
            <a:pPr>
              <a:buFontTx/>
              <a:buChar char="-"/>
            </a:pPr>
            <a:r>
              <a:rPr lang="en-US" altLang="en-US"/>
              <a:t>Very little change</a:t>
            </a:r>
          </a:p>
          <a:p>
            <a:pPr>
              <a:buFontTx/>
              <a:buChar char="-"/>
            </a:pPr>
            <a:r>
              <a:rPr lang="en-US" altLang="en-US"/>
              <a:t>Common land still unenclosed and outside the village in the 18</a:t>
            </a:r>
            <a:r>
              <a:rPr lang="en-US" altLang="en-US" baseline="30000"/>
              <a:t>th</a:t>
            </a:r>
            <a:r>
              <a:rPr lang="en-US" altLang="en-US"/>
              <a:t> century</a:t>
            </a:r>
          </a:p>
          <a:p>
            <a:pPr>
              <a:buFontTx/>
              <a:buChar char="-"/>
            </a:pPr>
            <a:r>
              <a:rPr lang="en-US" altLang="en-US"/>
              <a:t>Economy of Europe was agrarian</a:t>
            </a:r>
          </a:p>
          <a:p>
            <a:pPr>
              <a:buFontTx/>
              <a:buChar char="-"/>
            </a:pPr>
            <a:r>
              <a:rPr lang="en-US" altLang="en-US"/>
              <a:t>Used the three-field system: 1/3 of the land left idle to restore fertility</a:t>
            </a:r>
          </a:p>
        </p:txBody>
      </p:sp>
    </p:spTree>
    <p:extLst>
      <p:ext uri="{BB962C8B-B14F-4D97-AF65-F5344CB8AC3E}">
        <p14:creationId xmlns:p14="http://schemas.microsoft.com/office/powerpoint/2010/main" val="57109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18F189-5397-417B-A8DE-002D4C462B29}" type="slidenum">
              <a:rPr lang="en-US" altLang="en-US"/>
              <a:pPr eaLnBrk="1" hangingPunct="1"/>
              <a:t>21</a:t>
            </a:fld>
            <a:endParaRPr lang="en-US" altLang="en-US"/>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Open-field System:</a:t>
            </a:r>
          </a:p>
          <a:p>
            <a:r>
              <a:rPr lang="en-US" altLang="en-US"/>
              <a:t>	- England was divided into a number of fields which surrounded a village</a:t>
            </a:r>
          </a:p>
          <a:p>
            <a:r>
              <a:rPr lang="en-US" altLang="en-US"/>
              <a:t>	- 1/3 left fallow</a:t>
            </a:r>
          </a:p>
          <a:p>
            <a:r>
              <a:rPr lang="en-US" altLang="en-US"/>
              <a:t>	- further divided into rectangular sections called furlongs</a:t>
            </a:r>
          </a:p>
          <a:p>
            <a:r>
              <a:rPr lang="en-US" altLang="en-US"/>
              <a:t>	-Furlongs were divided into narrow 1 acre strips</a:t>
            </a:r>
          </a:p>
          <a:p>
            <a:r>
              <a:rPr lang="en-US" altLang="en-US"/>
              <a:t>	- Certain pasture and forest were set aside as common land</a:t>
            </a:r>
          </a:p>
        </p:txBody>
      </p:sp>
    </p:spTree>
    <p:extLst>
      <p:ext uri="{BB962C8B-B14F-4D97-AF65-F5344CB8AC3E}">
        <p14:creationId xmlns:p14="http://schemas.microsoft.com/office/powerpoint/2010/main" val="302260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462EE2-A14A-47E9-BBF2-8D0C69338347}" type="slidenum">
              <a:rPr lang="en-GB" altLang="en-US"/>
              <a:pPr eaLnBrk="1" hangingPunct="1"/>
              <a:t>22</a:t>
            </a:fld>
            <a:endParaRPr lang="en-GB" altLang="en-US"/>
          </a:p>
        </p:txBody>
      </p:sp>
      <p:sp>
        <p:nvSpPr>
          <p:cNvPr id="205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9286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98C366-D955-4219-BA35-55531E433F76}" type="slidenum">
              <a:rPr lang="en-GB" altLang="en-US"/>
              <a:pPr eaLnBrk="1" hangingPunct="1"/>
              <a:t>24</a:t>
            </a:fld>
            <a:endParaRPr lang="en-GB" altLang="en-US"/>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Show picture first and ask for ideas about what the problem might be. Introduce and explain – encourage note taking at this stage in brief bullet points</a:t>
            </a:r>
          </a:p>
        </p:txBody>
      </p:sp>
    </p:spTree>
    <p:extLst>
      <p:ext uri="{BB962C8B-B14F-4D97-AF65-F5344CB8AC3E}">
        <p14:creationId xmlns:p14="http://schemas.microsoft.com/office/powerpoint/2010/main" val="30313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8D738C-40F8-4936-A0B1-8F03BD77DBA7}" type="slidenum">
              <a:rPr lang="en-GB" altLang="en-US"/>
              <a:pPr eaLnBrk="1" hangingPunct="1"/>
              <a:t>25</a:t>
            </a:fld>
            <a:endParaRPr lang="en-GB" altLang="en-US"/>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62115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A09361-A38F-478A-94B7-6A5E6FA301E4}" type="slidenum">
              <a:rPr lang="en-GB" altLang="en-US"/>
              <a:pPr eaLnBrk="1" hangingPunct="1"/>
              <a:t>27</a:t>
            </a:fld>
            <a:endParaRPr lang="en-GB" altLang="en-US"/>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Encourage own research of the enclosures, what it meant both good and bad.</a:t>
            </a:r>
          </a:p>
        </p:txBody>
      </p:sp>
    </p:spTree>
    <p:extLst>
      <p:ext uri="{BB962C8B-B14F-4D97-AF65-F5344CB8AC3E}">
        <p14:creationId xmlns:p14="http://schemas.microsoft.com/office/powerpoint/2010/main" val="371622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96DD07-D6E3-4690-8B56-3152EB5E86D1}" type="slidenum">
              <a:rPr lang="en-GB" altLang="en-US"/>
              <a:pPr eaLnBrk="1" hangingPunct="1"/>
              <a:t>41</a:t>
            </a:fld>
            <a:endParaRPr lang="en-GB" altLang="en-US"/>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Look at the research already done and ask if they could understand what the farm labourer meant.</a:t>
            </a:r>
          </a:p>
        </p:txBody>
      </p:sp>
    </p:spTree>
    <p:extLst>
      <p:ext uri="{BB962C8B-B14F-4D97-AF65-F5344CB8AC3E}">
        <p14:creationId xmlns:p14="http://schemas.microsoft.com/office/powerpoint/2010/main" val="361900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8FCD64-0816-4B1F-A519-ECC06F1B5843}" type="slidenum">
              <a:rPr lang="en-GB" altLang="en-US"/>
              <a:pPr eaLnBrk="1" hangingPunct="1"/>
              <a:t>45</a:t>
            </a:fld>
            <a:endParaRPr lang="en-GB" altLang="en-US"/>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Find pictures of the animals they bred – do they look healthy by today’s standards, what does it tell us about how they thought of their achievements that they had  portraits painted.</a:t>
            </a:r>
          </a:p>
        </p:txBody>
      </p:sp>
    </p:spTree>
    <p:extLst>
      <p:ext uri="{BB962C8B-B14F-4D97-AF65-F5344CB8AC3E}">
        <p14:creationId xmlns:p14="http://schemas.microsoft.com/office/powerpoint/2010/main" val="267890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211282-4626-4C37-8303-A310224B7141}" type="slidenum">
              <a:rPr lang="en-US" altLang="en-US"/>
              <a:pPr/>
              <a:t>‹#›</a:t>
            </a:fld>
            <a:endParaRPr lang="en-US" altLang="en-US"/>
          </a:p>
        </p:txBody>
      </p:sp>
    </p:spTree>
    <p:extLst>
      <p:ext uri="{BB962C8B-B14F-4D97-AF65-F5344CB8AC3E}">
        <p14:creationId xmlns:p14="http://schemas.microsoft.com/office/powerpoint/2010/main" val="207698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1BB645-6D3B-4093-8345-F6E8EECC2959}" type="slidenum">
              <a:rPr lang="en-US" altLang="en-US"/>
              <a:pPr/>
              <a:t>‹#›</a:t>
            </a:fld>
            <a:endParaRPr lang="en-US" altLang="en-US"/>
          </a:p>
        </p:txBody>
      </p:sp>
    </p:spTree>
    <p:extLst>
      <p:ext uri="{BB962C8B-B14F-4D97-AF65-F5344CB8AC3E}">
        <p14:creationId xmlns:p14="http://schemas.microsoft.com/office/powerpoint/2010/main" val="424980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B32BDE-D47C-46CD-8CFE-8A7D2FD0B652}" type="slidenum">
              <a:rPr lang="en-US" altLang="en-US"/>
              <a:pPr/>
              <a:t>‹#›</a:t>
            </a:fld>
            <a:endParaRPr lang="en-US" altLang="en-US"/>
          </a:p>
        </p:txBody>
      </p:sp>
    </p:spTree>
    <p:extLst>
      <p:ext uri="{BB962C8B-B14F-4D97-AF65-F5344CB8AC3E}">
        <p14:creationId xmlns:p14="http://schemas.microsoft.com/office/powerpoint/2010/main" val="418012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54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defRPr/>
            </a:lvl1pPr>
          </a:lstStyle>
          <a:p>
            <a:pPr>
              <a:defRPr/>
            </a:pPr>
            <a:endParaRPr lang="en-GB"/>
          </a:p>
        </p:txBody>
      </p:sp>
      <p:sp>
        <p:nvSpPr>
          <p:cNvPr id="6" name="Rectangle 24"/>
          <p:cNvSpPr>
            <a:spLocks noGrp="1" noChangeArrowheads="1"/>
          </p:cNvSpPr>
          <p:nvPr>
            <p:ph type="ftr" sz="quarter" idx="11"/>
          </p:nvPr>
        </p:nvSpPr>
        <p:spPr/>
        <p:txBody>
          <a:bodyPr/>
          <a:lstStyle>
            <a:lvl1pPr>
              <a:defRPr/>
            </a:lvl1pPr>
          </a:lstStyle>
          <a:p>
            <a:pPr>
              <a:defRPr/>
            </a:pPr>
            <a:endParaRPr lang="en-GB"/>
          </a:p>
        </p:txBody>
      </p:sp>
      <p:sp>
        <p:nvSpPr>
          <p:cNvPr id="7" name="Rectangle 25"/>
          <p:cNvSpPr>
            <a:spLocks noGrp="1" noChangeArrowheads="1"/>
          </p:cNvSpPr>
          <p:nvPr>
            <p:ph type="sldNum" sz="quarter" idx="12"/>
          </p:nvPr>
        </p:nvSpPr>
        <p:spPr/>
        <p:txBody>
          <a:bodyPr/>
          <a:lstStyle>
            <a:lvl1pPr>
              <a:defRPr/>
            </a:lvl1pPr>
          </a:lstStyle>
          <a:p>
            <a:fld id="{2C6F8FAE-E3C6-4EC8-88C7-20BF50CE0938}" type="slidenum">
              <a:rPr lang="en-GB" altLang="en-US"/>
              <a:pPr/>
              <a:t>‹#›</a:t>
            </a:fld>
            <a:endParaRPr lang="en-GB" altLang="en-US"/>
          </a:p>
        </p:txBody>
      </p:sp>
    </p:spTree>
    <p:extLst>
      <p:ext uri="{BB962C8B-B14F-4D97-AF65-F5344CB8AC3E}">
        <p14:creationId xmlns:p14="http://schemas.microsoft.com/office/powerpoint/2010/main" val="172938605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98500" y="1665288"/>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60900" y="16652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a:defRPr/>
            </a:lvl1pPr>
          </a:lstStyle>
          <a:p>
            <a:pPr>
              <a:defRPr/>
            </a:pPr>
            <a:endParaRPr lang="en-GB"/>
          </a:p>
        </p:txBody>
      </p:sp>
      <p:sp>
        <p:nvSpPr>
          <p:cNvPr id="6" name="Rectangle 11"/>
          <p:cNvSpPr>
            <a:spLocks noGrp="1" noChangeArrowheads="1"/>
          </p:cNvSpPr>
          <p:nvPr>
            <p:ph type="ftr" sz="quarter" idx="11"/>
          </p:nvPr>
        </p:nvSpPr>
        <p:spPr/>
        <p:txBody>
          <a:bodyPr/>
          <a:lstStyle>
            <a:lvl1pPr>
              <a:defRPr/>
            </a:lvl1pPr>
          </a:lstStyle>
          <a:p>
            <a:pPr>
              <a:defRPr/>
            </a:pPr>
            <a:endParaRPr lang="en-GB"/>
          </a:p>
        </p:txBody>
      </p:sp>
      <p:sp>
        <p:nvSpPr>
          <p:cNvPr id="7" name="Rectangle 12"/>
          <p:cNvSpPr>
            <a:spLocks noGrp="1" noChangeArrowheads="1"/>
          </p:cNvSpPr>
          <p:nvPr>
            <p:ph type="sldNum" sz="quarter" idx="12"/>
          </p:nvPr>
        </p:nvSpPr>
        <p:spPr/>
        <p:txBody>
          <a:bodyPr/>
          <a:lstStyle>
            <a:lvl1pPr>
              <a:defRPr/>
            </a:lvl1pPr>
          </a:lstStyle>
          <a:p>
            <a:fld id="{21E45FA0-5591-49EA-BB92-4BCABFDA1E90}" type="slidenum">
              <a:rPr lang="en-GB" altLang="en-US"/>
              <a:pPr/>
              <a:t>‹#›</a:t>
            </a:fld>
            <a:endParaRPr lang="en-GB" altLang="en-US"/>
          </a:p>
        </p:txBody>
      </p:sp>
    </p:spTree>
    <p:extLst>
      <p:ext uri="{BB962C8B-B14F-4D97-AF65-F5344CB8AC3E}">
        <p14:creationId xmlns:p14="http://schemas.microsoft.com/office/powerpoint/2010/main" val="3415705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fld id="{0F38F3E4-5FFD-4B4A-AF69-458E500901A8}" type="slidenum">
              <a:rPr lang="en-US" altLang="en-US"/>
              <a:pPr/>
              <a:t>‹#›</a:t>
            </a:fld>
            <a:endParaRPr lang="en-US" altLang="en-US"/>
          </a:p>
        </p:txBody>
      </p:sp>
    </p:spTree>
    <p:extLst>
      <p:ext uri="{BB962C8B-B14F-4D97-AF65-F5344CB8AC3E}">
        <p14:creationId xmlns:p14="http://schemas.microsoft.com/office/powerpoint/2010/main" val="25417689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B5925E-E46A-4E40-A66C-FA3BCB151A3D}" type="slidenum">
              <a:rPr lang="en-US" altLang="en-US"/>
              <a:pPr/>
              <a:t>‹#›</a:t>
            </a:fld>
            <a:endParaRPr lang="en-US" altLang="en-US"/>
          </a:p>
        </p:txBody>
      </p:sp>
    </p:spTree>
    <p:extLst>
      <p:ext uri="{BB962C8B-B14F-4D97-AF65-F5344CB8AC3E}">
        <p14:creationId xmlns:p14="http://schemas.microsoft.com/office/powerpoint/2010/main" val="136138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able Placeholder 2"/>
          <p:cNvSpPr>
            <a:spLocks noGrp="1"/>
          </p:cNvSpPr>
          <p:nvPr>
            <p:ph type="tbl" idx="1"/>
          </p:nvPr>
        </p:nvSpPr>
        <p:spPr>
          <a:xfrm>
            <a:off x="1066800" y="16764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E182CB-30EC-42A1-9BC8-3CBDC8A4F354}" type="slidenum">
              <a:rPr lang="en-US" altLang="en-US"/>
              <a:pPr/>
              <a:t>‹#›</a:t>
            </a:fld>
            <a:endParaRPr lang="en-US" altLang="en-US"/>
          </a:p>
        </p:txBody>
      </p:sp>
    </p:spTree>
    <p:extLst>
      <p:ext uri="{BB962C8B-B14F-4D97-AF65-F5344CB8AC3E}">
        <p14:creationId xmlns:p14="http://schemas.microsoft.com/office/powerpoint/2010/main" val="128285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F7C715-A98E-4381-A3D0-D55FBD717554}" type="slidenum">
              <a:rPr lang="en-US" altLang="en-US"/>
              <a:pPr/>
              <a:t>‹#›</a:t>
            </a:fld>
            <a:endParaRPr lang="en-US" altLang="en-US"/>
          </a:p>
        </p:txBody>
      </p:sp>
    </p:spTree>
    <p:extLst>
      <p:ext uri="{BB962C8B-B14F-4D97-AF65-F5344CB8AC3E}">
        <p14:creationId xmlns:p14="http://schemas.microsoft.com/office/powerpoint/2010/main" val="11776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A0FC14-6431-43FD-B57F-DED0D86BBC6D}" type="slidenum">
              <a:rPr lang="en-US" altLang="en-US"/>
              <a:pPr/>
              <a:t>‹#›</a:t>
            </a:fld>
            <a:endParaRPr lang="en-US" altLang="en-US"/>
          </a:p>
        </p:txBody>
      </p:sp>
    </p:spTree>
    <p:extLst>
      <p:ext uri="{BB962C8B-B14F-4D97-AF65-F5344CB8AC3E}">
        <p14:creationId xmlns:p14="http://schemas.microsoft.com/office/powerpoint/2010/main" val="212261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6F10BD-3E07-4110-AB58-BE125B5599BC}" type="slidenum">
              <a:rPr lang="en-US" altLang="en-US"/>
              <a:pPr/>
              <a:t>‹#›</a:t>
            </a:fld>
            <a:endParaRPr lang="en-US" altLang="en-US"/>
          </a:p>
        </p:txBody>
      </p:sp>
    </p:spTree>
    <p:extLst>
      <p:ext uri="{BB962C8B-B14F-4D97-AF65-F5344CB8AC3E}">
        <p14:creationId xmlns:p14="http://schemas.microsoft.com/office/powerpoint/2010/main" val="239946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8BE687C-4722-47CB-B8E8-EAF644C6E9F2}" type="slidenum">
              <a:rPr lang="en-US" altLang="en-US"/>
              <a:pPr/>
              <a:t>‹#›</a:t>
            </a:fld>
            <a:endParaRPr lang="en-US" altLang="en-US"/>
          </a:p>
        </p:txBody>
      </p:sp>
    </p:spTree>
    <p:extLst>
      <p:ext uri="{BB962C8B-B14F-4D97-AF65-F5344CB8AC3E}">
        <p14:creationId xmlns:p14="http://schemas.microsoft.com/office/powerpoint/2010/main" val="338208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7BB806C-422F-4466-87C8-1D1BE9E6EA07}" type="slidenum">
              <a:rPr lang="en-US" altLang="en-US"/>
              <a:pPr/>
              <a:t>‹#›</a:t>
            </a:fld>
            <a:endParaRPr lang="en-US" altLang="en-US"/>
          </a:p>
        </p:txBody>
      </p:sp>
    </p:spTree>
    <p:extLst>
      <p:ext uri="{BB962C8B-B14F-4D97-AF65-F5344CB8AC3E}">
        <p14:creationId xmlns:p14="http://schemas.microsoft.com/office/powerpoint/2010/main" val="159133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7A07E48-FD67-4FF6-8A83-CDB82F1DADDE}" type="slidenum">
              <a:rPr lang="en-US" altLang="en-US"/>
              <a:pPr/>
              <a:t>‹#›</a:t>
            </a:fld>
            <a:endParaRPr lang="en-US" altLang="en-US"/>
          </a:p>
        </p:txBody>
      </p:sp>
    </p:spTree>
    <p:extLst>
      <p:ext uri="{BB962C8B-B14F-4D97-AF65-F5344CB8AC3E}">
        <p14:creationId xmlns:p14="http://schemas.microsoft.com/office/powerpoint/2010/main" val="200454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9C194A-2068-49FE-9612-4EC9C2CFB0A0}" type="slidenum">
              <a:rPr lang="en-US" altLang="en-US"/>
              <a:pPr/>
              <a:t>‹#›</a:t>
            </a:fld>
            <a:endParaRPr lang="en-US" altLang="en-US"/>
          </a:p>
        </p:txBody>
      </p:sp>
    </p:spTree>
    <p:extLst>
      <p:ext uri="{BB962C8B-B14F-4D97-AF65-F5344CB8AC3E}">
        <p14:creationId xmlns:p14="http://schemas.microsoft.com/office/powerpoint/2010/main" val="262894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39B1FC-C6C3-4C8F-B622-9B9D32100B81}" type="slidenum">
              <a:rPr lang="en-US" altLang="en-US"/>
              <a:pPr/>
              <a:t>‹#›</a:t>
            </a:fld>
            <a:endParaRPr lang="en-US" altLang="en-US"/>
          </a:p>
        </p:txBody>
      </p:sp>
    </p:spTree>
    <p:extLst>
      <p:ext uri="{BB962C8B-B14F-4D97-AF65-F5344CB8AC3E}">
        <p14:creationId xmlns:p14="http://schemas.microsoft.com/office/powerpoint/2010/main" val="295924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B19960-18DC-4C4D-8078-B4EFF27CE6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600" r:id="rId12"/>
    <p:sldLayoutId id="2147484601" r:id="rId13"/>
    <p:sldLayoutId id="2147484602" r:id="rId14"/>
    <p:sldLayoutId id="2147484603" r:id="rId15"/>
    <p:sldLayoutId id="2147484598" r:id="rId16"/>
    <p:sldLayoutId id="2147484599"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7.gif"/><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audio" Target="../media/audio3.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audio" Target="../media/audio4.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http://www.eurohist.com/enclosure_before.gi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audio" Target="../media/audio7.wav"/><Relationship Id="rId4"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slideLayout" Target="../slideLayouts/slideLayout6.xml"/><Relationship Id="rId7" Type="http://schemas.openxmlformats.org/officeDocument/2006/relationships/image" Target="http://www.eurohist.com/enclosure_before.gif"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5.png"/><Relationship Id="rId5" Type="http://schemas.openxmlformats.org/officeDocument/2006/relationships/audio" Target="../media/audio4.wav"/><Relationship Id="rId4" Type="http://schemas.openxmlformats.org/officeDocument/2006/relationships/audio" Target="../media/audio8.wav"/><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7.gif"/><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8.wmf"/><Relationship Id="rId4" Type="http://schemas.openxmlformats.org/officeDocument/2006/relationships/image" Target="../media/image37.wmf"/></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literature.org/Works/Charles-Darwin/"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images.google.com/hosted/life/f?q=jethro+tull+seed+drill&amp;prev=/images?q%3Djethro%2Btull%2Bseed%2Bdrill%26gbv%3D2%26ndsp%3D20%26hl%3DEN%26sa%3DN%26start%3D20&amp;imgurl=43c9a13bf9d82649" TargetMode="External"/><Relationship Id="rId2" Type="http://schemas.openxmlformats.org/officeDocument/2006/relationships/hyperlink" Target="http://images.google.com/images?q=1900s+source:life" TargetMode="Externa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conservationtech.com/x-MILLTOWNS/RL-Photographs-4x5/England-YORKS-4x5s.ht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Image:JosiahWedgwood.jpe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le-noble.com/tableware/brandstory/jpgs/wedg001.jpg" TargetMode="External"/></Relationships>
</file>

<file path=ppt/slides/_rels/slide90.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381000"/>
            <a:ext cx="7772400" cy="1600200"/>
          </a:xfrm>
        </p:spPr>
        <p:txBody>
          <a:bodyPr/>
          <a:lstStyle/>
          <a:p>
            <a:pPr eaLnBrk="1" hangingPunct="1"/>
            <a:r>
              <a:rPr lang="en-US" altLang="en-US"/>
              <a:t>Why the Industrial Revolution Started in Great Britain</a:t>
            </a:r>
          </a:p>
        </p:txBody>
      </p:sp>
      <p:sp>
        <p:nvSpPr>
          <p:cNvPr id="6147" name="Rectangle 3"/>
          <p:cNvSpPr>
            <a:spLocks noGrp="1" noChangeArrowheads="1"/>
          </p:cNvSpPr>
          <p:nvPr>
            <p:ph type="subTitle" idx="1"/>
          </p:nvPr>
        </p:nvSpPr>
        <p:spPr>
          <a:xfrm>
            <a:off x="1371600" y="2133600"/>
            <a:ext cx="6400800" cy="914400"/>
          </a:xfrm>
        </p:spPr>
        <p:txBody>
          <a:bodyPr rtlCol="0">
            <a:normAutofit fontScale="55000" lnSpcReduction="20000"/>
          </a:bodyPr>
          <a:lstStyle/>
          <a:p>
            <a:pPr eaLnBrk="1" fontAlgn="auto" hangingPunct="1">
              <a:spcAft>
                <a:spcPts val="0"/>
              </a:spcAft>
              <a:defRPr/>
            </a:pPr>
            <a:r>
              <a:rPr lang="en-US" dirty="0">
                <a:solidFill>
                  <a:srgbClr val="FF0000"/>
                </a:solidFill>
              </a:rPr>
              <a:t>1760 AD – 1840 AD in England</a:t>
            </a:r>
          </a:p>
          <a:p>
            <a:pPr eaLnBrk="1" fontAlgn="auto" hangingPunct="1">
              <a:spcAft>
                <a:spcPts val="0"/>
              </a:spcAft>
              <a:defRPr/>
            </a:pPr>
            <a:r>
              <a:rPr lang="en-US" dirty="0">
                <a:solidFill>
                  <a:srgbClr val="FF0000"/>
                </a:solidFill>
              </a:rPr>
              <a:t>1800s-1900s in France and Germany</a:t>
            </a:r>
          </a:p>
          <a:p>
            <a:pPr eaLnBrk="1" fontAlgn="auto" hangingPunct="1">
              <a:spcAft>
                <a:spcPts val="0"/>
              </a:spcAft>
              <a:defRPr/>
            </a:pPr>
            <a:r>
              <a:rPr lang="en-US" dirty="0">
                <a:solidFill>
                  <a:srgbClr val="FF0000"/>
                </a:solidFill>
              </a:rPr>
              <a:t>1840s -1920s in United States</a:t>
            </a:r>
          </a:p>
        </p:txBody>
      </p:sp>
      <p:pic>
        <p:nvPicPr>
          <p:cNvPr id="10244" name="Picture 2" descr="http://www.ouhsd.k12.ca.us/lmc/hhs/images/Graphics/IN006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7" y="3200400"/>
            <a:ext cx="45815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Industrial Revolution</a:t>
            </a:r>
          </a:p>
        </p:txBody>
      </p:sp>
      <p:sp>
        <p:nvSpPr>
          <p:cNvPr id="23555" name="Content Placeholder 2"/>
          <p:cNvSpPr>
            <a:spLocks noGrp="1"/>
          </p:cNvSpPr>
          <p:nvPr>
            <p:ph idx="1"/>
          </p:nvPr>
        </p:nvSpPr>
        <p:spPr/>
        <p:txBody>
          <a:bodyPr/>
          <a:lstStyle/>
          <a:p>
            <a:r>
              <a:rPr lang="en-US" altLang="en-US"/>
              <a:t>Machines also started the factory system.</a:t>
            </a:r>
          </a:p>
          <a:p>
            <a:r>
              <a:rPr lang="en-US" altLang="en-US"/>
              <a:t>The new machines were too large and costly to be put into a person’s home.</a:t>
            </a:r>
          </a:p>
          <a:p>
            <a:r>
              <a:rPr lang="en-US" altLang="en-US"/>
              <a:t>Large  buildings called factories were built to hold many of the machines.</a:t>
            </a:r>
          </a:p>
          <a:p>
            <a:r>
              <a:rPr lang="en-US" altLang="en-US"/>
              <a:t>The workers in one factory manufactured more in a day than one person working in his or her home could manufacture in a lifetime.</a:t>
            </a:r>
          </a:p>
        </p:txBody>
      </p:sp>
      <p:pic>
        <p:nvPicPr>
          <p:cNvPr id="23556" name="Picture 4" descr="C:\Documents and Settings\kbarben\Local Settings\Temporary Internet Files\Content.IE5\Y6BASH31\MCj038395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716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p:cNvSpPr>
            <a:spLocks noGrp="1" noChangeArrowheads="1"/>
          </p:cNvSpPr>
          <p:nvPr>
            <p:ph type="title"/>
          </p:nvPr>
        </p:nvSpPr>
        <p:spPr/>
        <p:txBody>
          <a:bodyPr/>
          <a:lstStyle/>
          <a:p>
            <a:pPr eaLnBrk="1" hangingPunct="1"/>
            <a:r>
              <a:rPr lang="en-US" altLang="en-US" sz="4800"/>
              <a:t>The Industrial Revolution</a:t>
            </a:r>
          </a:p>
        </p:txBody>
      </p:sp>
      <p:sp>
        <p:nvSpPr>
          <p:cNvPr id="191491" name="Rectangle 1027"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a:t> Effects--- Working Conditions</a:t>
            </a:r>
          </a:p>
          <a:p>
            <a:pPr lvl="1" eaLnBrk="1" hangingPunct="1"/>
            <a:r>
              <a:rPr lang="en-US" altLang="en-US"/>
              <a:t>Men, women, and children worked 12-16 hours a day</a:t>
            </a:r>
          </a:p>
          <a:p>
            <a:pPr lvl="1" eaLnBrk="1" hangingPunct="1"/>
            <a:r>
              <a:rPr lang="en-US" altLang="en-US"/>
              <a:t>Working conditions were very dangerous &amp; made little money</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altLang="en-US"/>
              <a:t>Social Implications</a:t>
            </a:r>
          </a:p>
        </p:txBody>
      </p:sp>
      <p:sp>
        <p:nvSpPr>
          <p:cNvPr id="17411" name="Rectangle 3"/>
          <p:cNvSpPr>
            <a:spLocks noGrp="1" noChangeArrowheads="1"/>
          </p:cNvSpPr>
          <p:nvPr>
            <p:ph type="body" idx="1"/>
          </p:nvPr>
        </p:nvSpPr>
        <p:spPr/>
        <p:txBody>
          <a:bodyPr/>
          <a:lstStyle/>
          <a:p>
            <a:pPr eaLnBrk="1" hangingPunct="1"/>
            <a:r>
              <a:rPr lang="en-US" altLang="en-US"/>
              <a:t>Urbanization</a:t>
            </a:r>
          </a:p>
          <a:p>
            <a:pPr eaLnBrk="1" hangingPunct="1"/>
            <a:r>
              <a:rPr lang="en-US" altLang="en-US"/>
              <a:t>New demands on city services</a:t>
            </a:r>
          </a:p>
          <a:p>
            <a:pPr eaLnBrk="1" hangingPunct="1"/>
            <a:r>
              <a:rPr lang="en-US" altLang="en-US"/>
              <a:t>Separation of work from home—home becomes a place to produce children, not goods.</a:t>
            </a:r>
          </a:p>
          <a:p>
            <a:pPr eaLnBrk="1" hangingPunct="1"/>
            <a:r>
              <a:rPr lang="en-US" altLang="en-US"/>
              <a:t>Clock/calendar regimented life styles</a:t>
            </a:r>
          </a:p>
          <a:p>
            <a:pPr eaLnBrk="1" hangingPunct="1"/>
            <a:r>
              <a:rPr lang="en-US" altLang="en-US"/>
              <a:t>Child labor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http://web000.greece.k12.ny.us/SocialStudiesResources/Social_Studies_Resources/GHG_Documents/Industrial%20Revolution%20England%20Passage%200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457200"/>
            <a:ext cx="6861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ndustrialrevolutionresearch.com/images/factor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161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Industrial Revolution</a:t>
            </a:r>
          </a:p>
        </p:txBody>
      </p:sp>
      <p:sp>
        <p:nvSpPr>
          <p:cNvPr id="25603" name="Content Placeholder 2"/>
          <p:cNvSpPr>
            <a:spLocks noGrp="1"/>
          </p:cNvSpPr>
          <p:nvPr>
            <p:ph idx="1"/>
          </p:nvPr>
        </p:nvSpPr>
        <p:spPr>
          <a:xfrm>
            <a:off x="457200" y="1219200"/>
            <a:ext cx="8229600" cy="4906963"/>
          </a:xfrm>
        </p:spPr>
        <p:txBody>
          <a:bodyPr/>
          <a:lstStyle/>
          <a:p>
            <a:r>
              <a:rPr lang="en-US" altLang="en-US"/>
              <a:t>Steam engines began to appear in the 1700s.</a:t>
            </a:r>
          </a:p>
          <a:p>
            <a:r>
              <a:rPr lang="en-US" altLang="en-US"/>
              <a:t>This important invention used wood or coal as fuel to heat water in a boiler.</a:t>
            </a:r>
          </a:p>
          <a:p>
            <a:r>
              <a:rPr lang="en-US" altLang="en-US"/>
              <a:t>Steam from the hot water powered the engine, which ran the machines.</a:t>
            </a:r>
          </a:p>
          <a:p>
            <a:r>
              <a:rPr lang="en-US" altLang="en-US"/>
              <a:t>Since a steam engine could be placed anywhere, factories no longer had to be built along rivers.</a:t>
            </a:r>
          </a:p>
          <a:p>
            <a:r>
              <a:rPr lang="en-US" altLang="en-US"/>
              <a:t>They could be built near fuel, raw materials, or labor.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scienceclarified.com/scitech/images/lsgw_0001_0001_0_img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domesticvsfactorysystem.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533400"/>
            <a:ext cx="916146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b="1">
                <a:latin typeface="Georgia" panose="02040502050405020303" pitchFamily="18" charset="0"/>
              </a:rPr>
              <a:t>Origins---Why England?</a:t>
            </a:r>
          </a:p>
        </p:txBody>
      </p:sp>
      <p:sp>
        <p:nvSpPr>
          <p:cNvPr id="357379" name="Rectangle 3"/>
          <p:cNvSpPr>
            <a:spLocks noGrp="1" noChangeArrowheads="1"/>
          </p:cNvSpPr>
          <p:nvPr>
            <p:ph idx="1"/>
          </p:nvPr>
        </p:nvSpPr>
        <p:spPr/>
        <p:txBody>
          <a:bodyPr/>
          <a:lstStyle/>
          <a:p>
            <a:pPr eaLnBrk="1" hangingPunct="1">
              <a:lnSpc>
                <a:spcPct val="90000"/>
              </a:lnSpc>
            </a:pPr>
            <a:r>
              <a:rPr lang="en-US" altLang="en-US">
                <a:latin typeface="Verdana" panose="020B0604030504040204" pitchFamily="34" charset="0"/>
              </a:rPr>
              <a:t>Agricultural Revolution</a:t>
            </a:r>
          </a:p>
          <a:p>
            <a:pPr lvl="1" eaLnBrk="1" hangingPunct="1">
              <a:lnSpc>
                <a:spcPct val="90000"/>
              </a:lnSpc>
            </a:pPr>
            <a:r>
              <a:rPr lang="en-US" altLang="en-US">
                <a:latin typeface="Verdana" panose="020B0604030504040204" pitchFamily="34" charset="0"/>
              </a:rPr>
              <a:t>Horse and steel plow</a:t>
            </a:r>
          </a:p>
          <a:p>
            <a:pPr lvl="1" eaLnBrk="1" hangingPunct="1">
              <a:lnSpc>
                <a:spcPct val="90000"/>
              </a:lnSpc>
            </a:pPr>
            <a:r>
              <a:rPr lang="en-US" altLang="en-US">
                <a:latin typeface="Verdana" panose="020B0604030504040204" pitchFamily="34" charset="0"/>
              </a:rPr>
              <a:t>Fertilizer use</a:t>
            </a:r>
          </a:p>
          <a:p>
            <a:pPr lvl="1" eaLnBrk="1" hangingPunct="1">
              <a:lnSpc>
                <a:spcPct val="90000"/>
              </a:lnSpc>
            </a:pPr>
            <a:r>
              <a:rPr lang="en-US" altLang="en-US">
                <a:latin typeface="Verdana" panose="020B0604030504040204" pitchFamily="34" charset="0"/>
              </a:rPr>
              <a:t>Yields improved 300% 1700-1850</a:t>
            </a:r>
          </a:p>
          <a:p>
            <a:pPr eaLnBrk="1" hangingPunct="1">
              <a:lnSpc>
                <a:spcPct val="90000"/>
              </a:lnSpc>
            </a:pPr>
            <a:r>
              <a:rPr lang="en-US" altLang="en-US">
                <a:latin typeface="Verdana" panose="020B0604030504040204" pitchFamily="34" charset="0"/>
              </a:rPr>
              <a:t>Growth of foreign trade for manufactured goods</a:t>
            </a:r>
          </a:p>
          <a:p>
            <a:pPr lvl="1" eaLnBrk="1" hangingPunct="1">
              <a:lnSpc>
                <a:spcPct val="90000"/>
              </a:lnSpc>
            </a:pPr>
            <a:r>
              <a:rPr lang="en-US" altLang="en-US">
                <a:latin typeface="Verdana" panose="020B0604030504040204" pitchFamily="34" charset="0"/>
              </a:rPr>
              <a:t>Foreign colonies</a:t>
            </a:r>
          </a:p>
          <a:p>
            <a:pPr lvl="1" eaLnBrk="1" hangingPunct="1">
              <a:lnSpc>
                <a:spcPct val="90000"/>
              </a:lnSpc>
            </a:pPr>
            <a:r>
              <a:rPr lang="en-US" altLang="en-US">
                <a:latin typeface="Verdana" panose="020B0604030504040204" pitchFamily="34" charset="0"/>
              </a:rPr>
              <a:t>Increase in ships and size</a:t>
            </a:r>
          </a:p>
          <a:p>
            <a:pPr eaLnBrk="1" hangingPunct="1">
              <a:lnSpc>
                <a:spcPct val="90000"/>
              </a:lnSpc>
            </a:pPr>
            <a:r>
              <a:rPr lang="en-US" altLang="en-US">
                <a:latin typeface="Verdana" panose="020B0604030504040204" pitchFamily="34" charset="0"/>
              </a:rPr>
              <a:t>Successful wars and foreign conquest</a:t>
            </a:r>
          </a:p>
        </p:txBody>
      </p:sp>
      <p:sp>
        <p:nvSpPr>
          <p:cNvPr id="37892" name="Line 4"/>
          <p:cNvSpPr>
            <a:spLocks noChangeShapeType="1"/>
          </p:cNvSpPr>
          <p:nvPr/>
        </p:nvSpPr>
        <p:spPr bwMode="auto">
          <a:xfrm>
            <a:off x="304800" y="12954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7893" name="Picture 6" descr="RepoP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447800"/>
            <a:ext cx="2743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737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737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7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b="1">
                <a:latin typeface="Georgia" panose="02040502050405020303" pitchFamily="18" charset="0"/>
              </a:rPr>
              <a:t>Origins – Why England?</a:t>
            </a:r>
          </a:p>
        </p:txBody>
      </p:sp>
      <p:sp>
        <p:nvSpPr>
          <p:cNvPr id="356355" name="Rectangle 3"/>
          <p:cNvSpPr>
            <a:spLocks noGrp="1" noChangeArrowheads="1"/>
          </p:cNvSpPr>
          <p:nvPr>
            <p:ph idx="1"/>
          </p:nvPr>
        </p:nvSpPr>
        <p:spPr>
          <a:xfrm>
            <a:off x="457200" y="1447800"/>
            <a:ext cx="4800600" cy="5105400"/>
          </a:xfrm>
        </p:spPr>
        <p:txBody>
          <a:bodyPr/>
          <a:lstStyle/>
          <a:p>
            <a:pPr eaLnBrk="1" hangingPunct="1">
              <a:lnSpc>
                <a:spcPct val="90000"/>
              </a:lnSpc>
            </a:pPr>
            <a:r>
              <a:rPr lang="en-US" altLang="en-US" sz="2800">
                <a:latin typeface="Verdana" panose="020B0604030504040204" pitchFamily="34" charset="0"/>
              </a:rPr>
              <a:t>Factors in England</a:t>
            </a:r>
          </a:p>
          <a:p>
            <a:pPr lvl="1" eaLnBrk="1" hangingPunct="1">
              <a:lnSpc>
                <a:spcPct val="90000"/>
              </a:lnSpc>
            </a:pPr>
            <a:r>
              <a:rPr lang="en-US" altLang="en-US" sz="2400">
                <a:latin typeface="Verdana" panose="020B0604030504040204" pitchFamily="34" charset="0"/>
              </a:rPr>
              <a:t>No civil strife</a:t>
            </a:r>
          </a:p>
          <a:p>
            <a:pPr lvl="1" eaLnBrk="1" hangingPunct="1">
              <a:lnSpc>
                <a:spcPct val="90000"/>
              </a:lnSpc>
            </a:pPr>
            <a:r>
              <a:rPr lang="en-US" altLang="en-US" sz="2400">
                <a:latin typeface="Verdana" panose="020B0604030504040204" pitchFamily="34" charset="0"/>
              </a:rPr>
              <a:t>Government favored trade</a:t>
            </a:r>
          </a:p>
          <a:p>
            <a:pPr lvl="1" eaLnBrk="1" hangingPunct="1">
              <a:lnSpc>
                <a:spcPct val="90000"/>
              </a:lnSpc>
            </a:pPr>
            <a:r>
              <a:rPr lang="en-US" altLang="en-US" sz="2400" i="1">
                <a:latin typeface="Verdana" panose="020B0604030504040204" pitchFamily="34" charset="0"/>
              </a:rPr>
              <a:t>Laissez-faire capitalism</a:t>
            </a:r>
          </a:p>
          <a:p>
            <a:pPr lvl="1" eaLnBrk="1" hangingPunct="1">
              <a:lnSpc>
                <a:spcPct val="90000"/>
              </a:lnSpc>
            </a:pPr>
            <a:r>
              <a:rPr lang="en-US" altLang="en-US" sz="2400">
                <a:latin typeface="Verdana" panose="020B0604030504040204" pitchFamily="34" charset="0"/>
              </a:rPr>
              <a:t>Large middle class</a:t>
            </a:r>
          </a:p>
          <a:p>
            <a:pPr lvl="1" eaLnBrk="1" hangingPunct="1">
              <a:lnSpc>
                <a:spcPct val="90000"/>
              </a:lnSpc>
            </a:pPr>
            <a:r>
              <a:rPr lang="en-US" altLang="en-US" sz="2400">
                <a:latin typeface="Verdana" panose="020B0604030504040204" pitchFamily="34" charset="0"/>
              </a:rPr>
              <a:t>Island geography</a:t>
            </a:r>
          </a:p>
          <a:p>
            <a:pPr lvl="1" eaLnBrk="1" hangingPunct="1">
              <a:lnSpc>
                <a:spcPct val="90000"/>
              </a:lnSpc>
            </a:pPr>
            <a:r>
              <a:rPr lang="en-US" altLang="en-US" sz="2400">
                <a:latin typeface="Verdana" panose="020B0604030504040204" pitchFamily="34" charset="0"/>
              </a:rPr>
              <a:t>Mobile population </a:t>
            </a:r>
          </a:p>
          <a:p>
            <a:pPr lvl="1" eaLnBrk="1" hangingPunct="1">
              <a:lnSpc>
                <a:spcPct val="90000"/>
              </a:lnSpc>
            </a:pPr>
            <a:r>
              <a:rPr lang="en-US" altLang="en-US" sz="2400">
                <a:latin typeface="Verdana" panose="020B0604030504040204" pitchFamily="34" charset="0"/>
              </a:rPr>
              <a:t>Everyone lived within 20 miles of navigable river</a:t>
            </a:r>
          </a:p>
          <a:p>
            <a:pPr lvl="1" eaLnBrk="1" hangingPunct="1">
              <a:lnSpc>
                <a:spcPct val="90000"/>
              </a:lnSpc>
            </a:pPr>
            <a:r>
              <a:rPr lang="en-US" altLang="en-US" sz="2400">
                <a:latin typeface="Verdana" panose="020B0604030504040204" pitchFamily="34" charset="0"/>
              </a:rPr>
              <a:t>Tradition of experimental science</a:t>
            </a:r>
          </a:p>
          <a:p>
            <a:pPr lvl="1" eaLnBrk="1" hangingPunct="1">
              <a:lnSpc>
                <a:spcPct val="90000"/>
              </a:lnSpc>
            </a:pPr>
            <a:r>
              <a:rPr lang="en-US" altLang="en-US" sz="2400">
                <a:latin typeface="Verdana" panose="020B0604030504040204" pitchFamily="34" charset="0"/>
              </a:rPr>
              <a:t>Weak guilds</a:t>
            </a:r>
          </a:p>
        </p:txBody>
      </p:sp>
      <p:sp>
        <p:nvSpPr>
          <p:cNvPr id="38916" name="Line 4"/>
          <p:cNvSpPr>
            <a:spLocks noChangeShapeType="1"/>
          </p:cNvSpPr>
          <p:nvPr/>
        </p:nvSpPr>
        <p:spPr bwMode="auto">
          <a:xfrm>
            <a:off x="304800" y="12954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8917" name="Picture 9" descr="eng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50" y="1371600"/>
            <a:ext cx="39306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635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6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38200" y="129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ChangeArrowheads="1"/>
          </p:cNvSpPr>
          <p:nvPr/>
        </p:nvSpPr>
        <p:spPr bwMode="auto">
          <a:xfrm>
            <a:off x="0" y="1447800"/>
            <a:ext cx="9144000" cy="50165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a:solidFill>
                  <a:schemeClr val="tx2"/>
                </a:solidFill>
                <a:cs typeface="Times New Roman" panose="02020603050405020304" pitchFamily="18" charset="0"/>
              </a:rPr>
              <a:t>                    The Agricultural Revolution</a:t>
            </a:r>
            <a:r>
              <a:rPr lang="en-GB" altLang="en-US" sz="2000">
                <a:solidFill>
                  <a:srgbClr val="000000"/>
                </a:solidFill>
                <a:cs typeface="Times New Roman" panose="02020603050405020304" pitchFamily="18" charset="0"/>
              </a:rPr>
              <a:t> </a:t>
            </a:r>
          </a:p>
          <a:p>
            <a:r>
              <a:rPr lang="en-GB" altLang="en-US" sz="2000">
                <a:solidFill>
                  <a:srgbClr val="000000"/>
                </a:solidFill>
                <a:cs typeface="Times New Roman" panose="02020603050405020304" pitchFamily="18" charset="0"/>
              </a:rPr>
              <a:t> </a:t>
            </a:r>
          </a:p>
          <a:p>
            <a:r>
              <a:rPr lang="en-GB" altLang="en-US" sz="2000">
                <a:cs typeface="Times New Roman" panose="02020603050405020304" pitchFamily="18" charset="0"/>
              </a:rPr>
              <a:t>During the early 1700's, a great change in farming called the Agricultural Revolution began in Great Britain. </a:t>
            </a:r>
          </a:p>
          <a:p>
            <a:endParaRPr lang="en-GB" altLang="en-US" sz="2000">
              <a:cs typeface="Times New Roman" panose="02020603050405020304" pitchFamily="18" charset="0"/>
            </a:endParaRPr>
          </a:p>
          <a:p>
            <a:r>
              <a:rPr lang="en-GB" altLang="en-US" sz="2000">
                <a:cs typeface="Times New Roman" panose="02020603050405020304" pitchFamily="18" charset="0"/>
              </a:rPr>
              <a:t> The revolution resulted from a series of discoveries and inventions that made farming much more productive than ever before. </a:t>
            </a:r>
          </a:p>
          <a:p>
            <a:endParaRPr lang="en-GB" altLang="en-US" sz="2000">
              <a:cs typeface="Times New Roman" panose="02020603050405020304" pitchFamily="18" charset="0"/>
            </a:endParaRPr>
          </a:p>
          <a:p>
            <a:r>
              <a:rPr lang="en-GB" altLang="en-US" sz="2000">
                <a:cs typeface="Times New Roman" panose="02020603050405020304" pitchFamily="18" charset="0"/>
              </a:rPr>
              <a:t> By the mid-1800's, the Agricultural Revolution had spread throughout much of Europe and North America.</a:t>
            </a:r>
          </a:p>
          <a:p>
            <a:r>
              <a:rPr lang="en-GB" altLang="en-US" sz="2000">
                <a:cs typeface="Times New Roman" panose="02020603050405020304" pitchFamily="18" charset="0"/>
              </a:rPr>
              <a:t>  </a:t>
            </a:r>
          </a:p>
          <a:p>
            <a:r>
              <a:rPr lang="en-GB" altLang="en-US" sz="2000">
                <a:cs typeface="Times New Roman" panose="02020603050405020304" pitchFamily="18" charset="0"/>
              </a:rPr>
              <a:t>One of the revolution's chief effects was the rapid growth of towns and cities in Europe and the United States during the 1800's. </a:t>
            </a:r>
          </a:p>
          <a:p>
            <a:r>
              <a:rPr lang="en-GB" altLang="en-US" sz="2000">
                <a:cs typeface="Times New Roman" panose="02020603050405020304" pitchFamily="18" charset="0"/>
              </a:rPr>
              <a:t> </a:t>
            </a:r>
          </a:p>
          <a:p>
            <a:r>
              <a:rPr lang="en-GB" altLang="en-US" sz="2000">
                <a:cs typeface="Times New Roman" panose="02020603050405020304" pitchFamily="18" charset="0"/>
              </a:rPr>
              <a:t>Because fewer people were needed to produce food, farm families by the thousands moved to the towns and cities.</a:t>
            </a:r>
            <a:r>
              <a:rPr lang="en-GB" altLang="en-US" sz="1200">
                <a:cs typeface="Times New Roman" panose="02020603050405020304" pitchFamily="18" charset="0"/>
              </a:rPr>
              <a:t>  </a:t>
            </a:r>
            <a:endParaRPr lang="en-GB" altLang="en-US"/>
          </a:p>
        </p:txBody>
      </p:sp>
      <p:pic>
        <p:nvPicPr>
          <p:cNvPr id="2" name="Picture 3" descr="D:\MHP\Common\MSShared\Clipart\std4prem\std4dir6\AG00445_.GIF">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09600"/>
            <a:ext cx="12795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Grp="1" noChangeArrowheads="1"/>
          </p:cNvSpPr>
          <p:nvPr>
            <p:ph type="title" idx="4294967295"/>
          </p:nvPr>
        </p:nvSpPr>
        <p:spPr/>
        <p:txBody>
          <a:body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2600" fill="hold"/>
                                        <p:tgtEl>
                                          <p:spTgt spid="2458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458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t>Agricultural Revolution</a:t>
            </a:r>
          </a:p>
        </p:txBody>
      </p:sp>
      <p:sp>
        <p:nvSpPr>
          <p:cNvPr id="5123" name="Content Placeholder 2"/>
          <p:cNvSpPr>
            <a:spLocks noGrp="1"/>
          </p:cNvSpPr>
          <p:nvPr>
            <p:ph idx="1"/>
          </p:nvPr>
        </p:nvSpPr>
        <p:spPr/>
        <p:txBody>
          <a:bodyPr rtlCol="0">
            <a:normAutofit/>
          </a:bodyPr>
          <a:lstStyle/>
          <a:p>
            <a:pPr marL="274320" indent="-274320" eaLnBrk="1" fontAlgn="auto" hangingPunct="1">
              <a:spcAft>
                <a:spcPts val="0"/>
              </a:spcAft>
              <a:buClr>
                <a:schemeClr val="accent3"/>
              </a:buClr>
              <a:buFont typeface="Wingdings 2"/>
              <a:buChar char=""/>
              <a:defRPr/>
            </a:pPr>
            <a:r>
              <a:rPr lang="en-US" sz="2400"/>
              <a:t>More food was available.</a:t>
            </a:r>
          </a:p>
          <a:p>
            <a:pPr marL="274320" indent="-274320" eaLnBrk="1" fontAlgn="auto" hangingPunct="1">
              <a:spcAft>
                <a:spcPts val="0"/>
              </a:spcAft>
              <a:buClr>
                <a:schemeClr val="accent3"/>
              </a:buClr>
              <a:buFont typeface="Wingdings 2"/>
              <a:buChar char=""/>
              <a:defRPr/>
            </a:pPr>
            <a:r>
              <a:rPr lang="en-US" sz="2400"/>
              <a:t>Food production increased over 60% during the 1700s; twice the rate between the 1500s and 1700s.</a:t>
            </a:r>
          </a:p>
          <a:p>
            <a:pPr marL="274320" indent="-274320" eaLnBrk="1" fontAlgn="auto" hangingPunct="1">
              <a:spcAft>
                <a:spcPts val="0"/>
              </a:spcAft>
              <a:buClr>
                <a:schemeClr val="accent3"/>
              </a:buClr>
              <a:buFont typeface="Wingdings 2"/>
              <a:buChar char=""/>
              <a:defRPr/>
            </a:pPr>
            <a:r>
              <a:rPr lang="en-US" sz="2400"/>
              <a:t>Introduction of new crops, Columbian Exchange, from the New World.</a:t>
            </a:r>
          </a:p>
          <a:p>
            <a:pPr marL="274320" indent="-274320" eaLnBrk="1" fontAlgn="auto" hangingPunct="1">
              <a:spcAft>
                <a:spcPts val="0"/>
              </a:spcAft>
              <a:buClr>
                <a:schemeClr val="accent3"/>
              </a:buClr>
              <a:buFont typeface="Wingdings 2"/>
              <a:buChar char=""/>
              <a:defRPr/>
            </a:pPr>
            <a:r>
              <a:rPr lang="en-US" sz="2400"/>
              <a:t>English farmers began to raise potatoes which proved cheap and nourishing.</a:t>
            </a:r>
          </a:p>
          <a:p>
            <a:pPr marL="274320" indent="-274320" eaLnBrk="1" fontAlgn="auto" hangingPunct="1">
              <a:spcAft>
                <a:spcPts val="0"/>
              </a:spcAft>
              <a:buClr>
                <a:schemeClr val="accent3"/>
              </a:buClr>
              <a:buFont typeface="Wingdings 2"/>
              <a:buChar char=""/>
              <a:defRPr/>
            </a:pPr>
            <a:r>
              <a:rPr lang="en-US" sz="2400"/>
              <a:t>Other new crops indirectly benefitted humans as they improved animal feed:  corn, buckwheat, carrots and cabbage.</a:t>
            </a:r>
          </a:p>
          <a:p>
            <a:pPr marL="274320" indent="-274320" eaLnBrk="1" fontAlgn="auto" hangingPunct="1">
              <a:spcAft>
                <a:spcPts val="0"/>
              </a:spcAft>
              <a:buClr>
                <a:schemeClr val="accent3"/>
              </a:buClr>
              <a:buFont typeface="Wingdings 2"/>
              <a:buChar char=""/>
              <a:defRPr/>
            </a:pPr>
            <a:r>
              <a:rPr lang="en-US" sz="2400"/>
              <a:t>This new animal feed produced larger quantities of better tasting meat and milk.</a:t>
            </a:r>
          </a:p>
        </p:txBody>
      </p:sp>
      <p:pic>
        <p:nvPicPr>
          <p:cNvPr id="40964" name="Picture 4" descr="C:\Documents and Settings\kbarben\Local Settings\Temporary Internet Files\Content.IE5\L60IQQT1\MCj0290567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5875" y="457200"/>
            <a:ext cx="15081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Agricultural Revolution</a:t>
            </a:r>
          </a:p>
        </p:txBody>
      </p:sp>
      <p:sp>
        <p:nvSpPr>
          <p:cNvPr id="41987" name="Rectangle 3"/>
          <p:cNvSpPr>
            <a:spLocks noGrp="1" noChangeArrowheads="1"/>
          </p:cNvSpPr>
          <p:nvPr>
            <p:ph idx="1"/>
          </p:nvPr>
        </p:nvSpPr>
        <p:spPr/>
        <p:txBody>
          <a:bodyPr/>
          <a:lstStyle/>
          <a:p>
            <a:pPr eaLnBrk="1" hangingPunct="1">
              <a:lnSpc>
                <a:spcPct val="90000"/>
              </a:lnSpc>
            </a:pPr>
            <a:r>
              <a:rPr lang="en-US" altLang="en-US" sz="2400" u="sng"/>
              <a:t>Enclosure Movement-</a:t>
            </a:r>
            <a:r>
              <a:rPr lang="en-US" altLang="en-US" sz="2400"/>
              <a:t>--allowed landowners to fence off land  through the use of hedges and resulted in the loss of common lands used by many small farmers</a:t>
            </a:r>
          </a:p>
          <a:p>
            <a:pPr eaLnBrk="1" hangingPunct="1">
              <a:lnSpc>
                <a:spcPct val="90000"/>
              </a:lnSpc>
            </a:pPr>
            <a:r>
              <a:rPr lang="en-US" altLang="en-US" sz="2400" u="sng"/>
              <a:t>Development of More Effective Farming Methods</a:t>
            </a:r>
          </a:p>
          <a:p>
            <a:pPr eaLnBrk="1" hangingPunct="1">
              <a:lnSpc>
                <a:spcPct val="90000"/>
              </a:lnSpc>
              <a:buFontTx/>
              <a:buNone/>
            </a:pPr>
            <a:r>
              <a:rPr lang="en-US" altLang="en-US" sz="2400"/>
              <a:t>	a)Townshend---crop rotation</a:t>
            </a:r>
          </a:p>
          <a:p>
            <a:pPr eaLnBrk="1" hangingPunct="1">
              <a:lnSpc>
                <a:spcPct val="90000"/>
              </a:lnSpc>
              <a:buFontTx/>
              <a:buNone/>
            </a:pPr>
            <a:r>
              <a:rPr lang="en-US" altLang="en-US" sz="2400"/>
              <a:t>	b)Bakewell---animal breeding</a:t>
            </a:r>
          </a:p>
          <a:p>
            <a:pPr eaLnBrk="1" hangingPunct="1">
              <a:lnSpc>
                <a:spcPct val="90000"/>
              </a:lnSpc>
              <a:buFontTx/>
              <a:buNone/>
            </a:pPr>
            <a:r>
              <a:rPr lang="en-US" altLang="en-US" sz="2400"/>
              <a:t>	c)Tull---seed drill</a:t>
            </a:r>
          </a:p>
          <a:p>
            <a:pPr eaLnBrk="1" hangingPunct="1">
              <a:lnSpc>
                <a:spcPct val="90000"/>
              </a:lnSpc>
              <a:buFontTx/>
              <a:buNone/>
            </a:pPr>
            <a:r>
              <a:rPr lang="en-US" altLang="en-US" sz="2400"/>
              <a:t>*These advances displaced smaller farmers who now needed new employment</a:t>
            </a:r>
          </a:p>
          <a:p>
            <a:pPr eaLnBrk="1" hangingPunct="1">
              <a:lnSpc>
                <a:spcPct val="90000"/>
              </a:lnSpc>
              <a:buFontTx/>
              <a:buNone/>
            </a:pPr>
            <a:r>
              <a:rPr lang="en-US" altLang="en-US" sz="2400"/>
              <a:t>*Provided large land-owning farmers with more money to invest</a:t>
            </a:r>
          </a:p>
        </p:txBody>
      </p:sp>
      <p:pic>
        <p:nvPicPr>
          <p:cNvPr id="41988" name="Picture 4" descr="C:\Documents and Settings\kbarben\Local Settings\Temporary Internet Files\Content.IE5\9H3TQL8J\MCj029577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570538"/>
            <a:ext cx="13716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C:\Documents and Settings\kbarben\Local Settings\Temporary Internet Files\Content.IE5\L60IQQT1\MCj025043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433638"/>
            <a:ext cx="14478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ltLang="en-US" dirty="0"/>
          </a:p>
        </p:txBody>
      </p:sp>
      <p:pic>
        <p:nvPicPr>
          <p:cNvPr id="12291" name="Picture 5" descr="Industrial Rev Farming Metaph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295400"/>
            <a:ext cx="4737100" cy="5562600"/>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altLang="en-US"/>
          </a:p>
        </p:txBody>
      </p:sp>
      <p:sp>
        <p:nvSpPr>
          <p:cNvPr id="3076" name="Rectangle 4"/>
          <p:cNvSpPr>
            <a:spLocks noGrp="1" noChangeArrowheads="1"/>
          </p:cNvSpPr>
          <p:nvPr>
            <p:ph type="body" sz="half" idx="2"/>
          </p:nvPr>
        </p:nvSpPr>
        <p:spPr>
          <a:xfrm>
            <a:off x="4572000" y="1905000"/>
            <a:ext cx="3810000" cy="4114800"/>
          </a:xfrm>
        </p:spPr>
        <p:txBody>
          <a:bodyPr/>
          <a:lstStyle/>
          <a:p>
            <a:endParaRPr lang="en-US" altLang="en-US" sz="2800"/>
          </a:p>
        </p:txBody>
      </p:sp>
      <p:sp>
        <p:nvSpPr>
          <p:cNvPr id="3077" name="WordArt 5" descr="White marble"/>
          <p:cNvSpPr>
            <a:spLocks noChangeArrowheads="1" noChangeShapeType="1" noTextEdit="1"/>
          </p:cNvSpPr>
          <p:nvPr/>
        </p:nvSpPr>
        <p:spPr bwMode="auto">
          <a:xfrm>
            <a:off x="609600" y="609600"/>
            <a:ext cx="79248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6"/>
                  <a:srcRect/>
                  <a:tile tx="0" ty="0" sx="100000" sy="100000" flip="none" algn="tl"/>
                </a:blipFill>
                <a:latin typeface="Arial Black" panose="020B0A04020102020204" pitchFamily="34" charset="0"/>
              </a:rPr>
              <a:t>Agricultural Revolution</a:t>
            </a:r>
          </a:p>
        </p:txBody>
      </p:sp>
      <p:pic>
        <p:nvPicPr>
          <p:cNvPr id="3078" name="Picture 6" descr="C:\My Documents\Industrial Revolution Images\agricultural_scen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048000"/>
            <a:ext cx="3962400" cy="2805113"/>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80" name="Picture 8" descr="C:\My Documents\Industrial Revolution Images\agricultural_scene2.gif"/>
          <p:cNvPicPr>
            <a:picLocks noGrp="1" noChangeAspect="1" noChangeArrowheads="1"/>
          </p:cNvPicPr>
          <p:nvPr>
            <p:ph type="clipArt" sz="half" idx="1"/>
          </p:nvPr>
        </p:nvPicPr>
        <p:blipFill>
          <a:blip r:embed="rId8">
            <a:extLst>
              <a:ext uri="{28A0092B-C50C-407E-A947-70E740481C1C}">
                <a14:useLocalDpi xmlns:a14="http://schemas.microsoft.com/office/drawing/2010/main" val="0"/>
              </a:ext>
            </a:extLst>
          </a:blip>
          <a:srcRect/>
          <a:stretch>
            <a:fillRect/>
          </a:stretch>
        </p:blipFill>
        <p:spPr>
          <a:xfrm>
            <a:off x="609600" y="1752600"/>
            <a:ext cx="3625850" cy="4114800"/>
          </a:xfrm>
          <a:noFill/>
          <a:ln w="76200" cmpd="tri">
            <a:solidFill>
              <a:srgbClr val="000000"/>
            </a:solidFill>
            <a:miter lim="800000"/>
            <a:headEnd/>
            <a:tailEnd/>
          </a:ln>
        </p:spPr>
      </p:pic>
      <p:sp>
        <p:nvSpPr>
          <p:cNvPr id="3081" name="WordArt 9"/>
          <p:cNvSpPr>
            <a:spLocks noChangeArrowheads="1" noChangeShapeType="1" noTextEdit="1"/>
          </p:cNvSpPr>
          <p:nvPr/>
        </p:nvSpPr>
        <p:spPr bwMode="auto">
          <a:xfrm>
            <a:off x="4419600" y="1828800"/>
            <a:ext cx="3862388" cy="10096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15th and 18th</a:t>
            </a:r>
          </a:p>
          <a:p>
            <a:pPr algn="ctr"/>
            <a:r>
              <a:rPr lang="en-US" sz="3600" kern="10">
                <a:ln w="9525">
                  <a:solidFill>
                    <a:srgbClr val="000000"/>
                  </a:solidFill>
                  <a:round/>
                  <a:headEnd/>
                  <a:tailEnd/>
                </a:ln>
                <a:solidFill>
                  <a:srgbClr val="000000"/>
                </a:solidFill>
                <a:latin typeface="Arial Black" panose="020B0A04020102020204" pitchFamily="34" charset="0"/>
              </a:rPr>
              <a:t>Century Farming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77"/>
                                        </p:tgtEl>
                                        <p:attrNameLst>
                                          <p:attrName>style.visibility</p:attrName>
                                        </p:attrNameLst>
                                      </p:cBhvr>
                                      <p:to>
                                        <p:strVal val="visible"/>
                                      </p:to>
                                    </p:set>
                                    <p:anim to="" calcmode="lin" valueType="num">
                                      <p:cBhvr>
                                        <p:cTn id="7" dur="1" fill="hold"/>
                                        <p:tgtEl>
                                          <p:spTgt spid="3077"/>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499"/>
                                          </p:stCondLst>
                                        </p:cTn>
                                        <p:tgtEl>
                                          <p:spTgt spid="3080"/>
                                        </p:tgtEl>
                                        <p:attrNameLst>
                                          <p:attrName>style.visibility</p:attrName>
                                        </p:attrNameLst>
                                      </p:cBhvr>
                                      <p:to>
                                        <p:strVal val="visible"/>
                                      </p:to>
                                    </p:set>
                                    <p:anim to="" calcmode="lin" valueType="num">
                                      <p:cBhvr>
                                        <p:cTn id="12" dur="1" fill="hold"/>
                                        <p:tgtEl>
                                          <p:spTgt spid="3080"/>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nodePh="1">
                                  <p:stCondLst>
                                    <p:cond delay="0"/>
                                  </p:stCondLst>
                                  <p:endCondLst>
                                    <p:cond evt="begin" delay="0">
                                      <p:tn val="15"/>
                                    </p:cond>
                                  </p:endCondLst>
                                  <p:childTnLst>
                                    <p:set>
                                      <p:cBhvr>
                                        <p:cTn id="16" dur="1" fill="hold">
                                          <p:stCondLst>
                                            <p:cond delay="499"/>
                                          </p:stCondLst>
                                        </p:cTn>
                                        <p:tgtEl>
                                          <p:spTgt spid="3076">
                                            <p:txEl>
                                              <p:pRg st="0" end="0"/>
                                            </p:txEl>
                                          </p:spTgt>
                                        </p:tgtEl>
                                        <p:attrNameLst>
                                          <p:attrName>style.visibility</p:attrName>
                                        </p:attrNameLst>
                                      </p:cBhvr>
                                      <p:to>
                                        <p:strVal val="visible"/>
                                      </p:to>
                                    </p:set>
                                    <p:anim to="" calcmode="lin" valueType="num">
                                      <p:cBhvr>
                                        <p:cTn id="17" dur="1" fill="hold"/>
                                        <p:tgtEl>
                                          <p:spTgt spid="3076">
                                            <p:txEl>
                                              <p:pRg st="0" end="0"/>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499"/>
                                          </p:stCondLst>
                                        </p:cTn>
                                        <p:tgtEl>
                                          <p:spTgt spid="3078"/>
                                        </p:tgtEl>
                                        <p:attrNameLst>
                                          <p:attrName>style.visibility</p:attrName>
                                        </p:attrNameLst>
                                      </p:cBhvr>
                                      <p:to>
                                        <p:strVal val="visible"/>
                                      </p:to>
                                    </p:set>
                                    <p:anim to="" calcmode="lin" valueType="num">
                                      <p:cBhvr>
                                        <p:cTn id="22" dur="1" fill="hold"/>
                                        <p:tgtEl>
                                          <p:spTgt spid="3078"/>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081"/>
                                        </p:tgtEl>
                                        <p:attrNameLst>
                                          <p:attrName>style.visibility</p:attrName>
                                        </p:attrNameLst>
                                      </p:cBhvr>
                                      <p:to>
                                        <p:strVal val="visible"/>
                                      </p:to>
                                    </p:set>
                                    <p:anim to="" calcmode="lin" valueType="num">
                                      <p:cBhvr>
                                        <p:cTn id="27" dur="1" fill="hold"/>
                                        <p:tgtEl>
                                          <p:spTgt spid="3081"/>
                                        </p:tgtEl>
                                        <p:attrNameLst>
                                          <p:attrName/>
                                        </p:attrNameLst>
                                      </p:cBhvr>
                                    </p:anim>
                                  </p:childTnLst>
                                  <p:subTnLst>
                                    <p:audio>
                                      <p:cMediaNode>
                                        <p:cTn display="0" masterRel="sameClick">
                                          <p:stCondLst>
                                            <p:cond evt="begin" delay="0">
                                              <p:tn val="25"/>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P spid="3077" grpId="0" animBg="1"/>
      <p:bldP spid="308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ltLang="en-US"/>
          </a:p>
        </p:txBody>
      </p:sp>
      <p:pic>
        <p:nvPicPr>
          <p:cNvPr id="6147" name="Picture 3" descr="C:\My Documents\Industrial Revolution Images\the_gleaner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33400"/>
            <a:ext cx="5257800" cy="4156075"/>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8" name="WordArt 4" descr="White marble"/>
          <p:cNvSpPr>
            <a:spLocks noChangeArrowheads="1" noChangeShapeType="1" noTextEdit="1"/>
          </p:cNvSpPr>
          <p:nvPr/>
        </p:nvSpPr>
        <p:spPr bwMode="auto">
          <a:xfrm>
            <a:off x="2514600" y="457200"/>
            <a:ext cx="61722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7"/>
                  <a:srcRect/>
                  <a:tile tx="0" ty="0" sx="100000" sy="100000" flip="none" algn="tl"/>
                </a:blipFill>
                <a:latin typeface="Arial Black" panose="020B0A04020102020204" pitchFamily="34" charset="0"/>
              </a:rPr>
              <a:t>The Open-field System</a:t>
            </a:r>
          </a:p>
        </p:txBody>
      </p:sp>
      <p:sp>
        <p:nvSpPr>
          <p:cNvPr id="6149" name="Text Box 5"/>
          <p:cNvSpPr txBox="1">
            <a:spLocks noChangeArrowheads="1"/>
          </p:cNvSpPr>
          <p:nvPr/>
        </p:nvSpPr>
        <p:spPr bwMode="auto">
          <a:xfrm>
            <a:off x="4191000" y="3505200"/>
            <a:ext cx="4572000" cy="2851150"/>
          </a:xfrm>
          <a:prstGeom prst="rect">
            <a:avLst/>
          </a:prstGeom>
          <a:solidFill>
            <a:schemeClr val="bg1"/>
          </a:solidFill>
          <a:ln w="762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200" b="1"/>
              <a:t>Cooperative plowing</a:t>
            </a:r>
          </a:p>
          <a:p>
            <a:pPr eaLnBrk="1" hangingPunct="1">
              <a:spcBef>
                <a:spcPct val="50000"/>
              </a:spcBef>
              <a:buFontTx/>
              <a:buChar char="•"/>
            </a:pPr>
            <a:r>
              <a:rPr lang="en-US" altLang="en-US" sz="2200" b="1"/>
              <a:t>Conserved the quality of land</a:t>
            </a:r>
          </a:p>
          <a:p>
            <a:pPr eaLnBrk="1" hangingPunct="1">
              <a:spcBef>
                <a:spcPct val="50000"/>
              </a:spcBef>
              <a:buFontTx/>
              <a:buChar char="•"/>
            </a:pPr>
            <a:r>
              <a:rPr lang="en-US" altLang="en-US" sz="2200" b="1"/>
              <a:t>Balanced distribution of good land</a:t>
            </a:r>
          </a:p>
          <a:p>
            <a:pPr eaLnBrk="1" hangingPunct="1">
              <a:spcBef>
                <a:spcPct val="50000"/>
              </a:spcBef>
              <a:buFontTx/>
              <a:buChar char="•"/>
            </a:pPr>
            <a:r>
              <a:rPr lang="en-US" altLang="en-US" sz="2200" b="1"/>
              <a:t>Farmers were part of a “team”</a:t>
            </a:r>
          </a:p>
          <a:p>
            <a:pPr eaLnBrk="1" hangingPunct="1">
              <a:spcBef>
                <a:spcPct val="50000"/>
              </a:spcBef>
              <a:buFontTx/>
              <a:buChar char="•"/>
            </a:pPr>
            <a:r>
              <a:rPr lang="en-US" altLang="en-US" sz="2200" b="1"/>
              <a:t>Gleaning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0-#ppt_w/2"/>
                                          </p:val>
                                        </p:tav>
                                        <p:tav tm="100000">
                                          <p:val>
                                            <p:strVal val="#ppt_x"/>
                                          </p:val>
                                        </p:tav>
                                      </p:tavLst>
                                    </p:anim>
                                    <p:anim calcmode="lin" valueType="num">
                                      <p:cBhvr additive="base">
                                        <p:cTn id="14"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nodeType="clickEffect">
                                  <p:stCondLst>
                                    <p:cond delay="0"/>
                                  </p:stCondLst>
                                  <p:childTnLst>
                                    <p:set>
                                      <p:cBhvr>
                                        <p:cTn id="18" dur="1" fill="hold">
                                          <p:stCondLst>
                                            <p:cond delay="499"/>
                                          </p:stCondLst>
                                        </p:cTn>
                                        <p:tgtEl>
                                          <p:spTgt spid="6147"/>
                                        </p:tgtEl>
                                        <p:attrNameLst>
                                          <p:attrName>style.visibility</p:attrName>
                                        </p:attrNameLst>
                                      </p:cBhvr>
                                      <p:to>
                                        <p:strVal val="visible"/>
                                      </p:to>
                                    </p:set>
                                    <p:anim to="" calcmode="lin" valueType="num">
                                      <p:cBhvr>
                                        <p:cTn id="19" dur="1" fill="hold"/>
                                        <p:tgtEl>
                                          <p:spTgt spid="6147"/>
                                        </p:tgtEl>
                                        <p:attrNameLst>
                                          <p:attrName/>
                                        </p:attrNameLst>
                                      </p:cBhvr>
                                    </p:anim>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499"/>
                                          </p:stCondLst>
                                        </p:cTn>
                                        <p:tgtEl>
                                          <p:spTgt spid="6149">
                                            <p:bg/>
                                          </p:spTgt>
                                        </p:tgtEl>
                                        <p:attrNameLst>
                                          <p:attrName>style.visibility</p:attrName>
                                        </p:attrNameLst>
                                      </p:cBhvr>
                                      <p:to>
                                        <p:strVal val="visible"/>
                                      </p:to>
                                    </p:set>
                                    <p:anim to="" calcmode="lin" valueType="num">
                                      <p:cBhvr>
                                        <p:cTn id="24" dur="1" fill="hold"/>
                                        <p:tgtEl>
                                          <p:spTgt spid="6149">
                                            <p:bg/>
                                          </p:spTgt>
                                        </p:tgtEl>
                                        <p:attrNameLst>
                                          <p:attrName/>
                                        </p:attrNameLst>
                                      </p:cBhvr>
                                    </p:anim>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499"/>
                                          </p:stCondLst>
                                        </p:cTn>
                                        <p:tgtEl>
                                          <p:spTgt spid="6149">
                                            <p:txEl>
                                              <p:pRg st="0" end="0"/>
                                            </p:txEl>
                                          </p:spTgt>
                                        </p:tgtEl>
                                        <p:attrNameLst>
                                          <p:attrName>style.visibility</p:attrName>
                                        </p:attrNameLst>
                                      </p:cBhvr>
                                      <p:to>
                                        <p:strVal val="visible"/>
                                      </p:to>
                                    </p:set>
                                    <p:anim to="" calcmode="lin" valueType="num">
                                      <p:cBhvr>
                                        <p:cTn id="29" dur="1" fill="hold"/>
                                        <p:tgtEl>
                                          <p:spTgt spid="6149">
                                            <p:txEl>
                                              <p:pRg st="0" end="0"/>
                                            </p:txEl>
                                          </p:spTgt>
                                        </p:tgtEl>
                                        <p:attrNameLst>
                                          <p:attrName/>
                                        </p:attrNameLst>
                                      </p:cBhvr>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499"/>
                                          </p:stCondLst>
                                        </p:cTn>
                                        <p:tgtEl>
                                          <p:spTgt spid="6149">
                                            <p:txEl>
                                              <p:pRg st="1" end="1"/>
                                            </p:txEl>
                                          </p:spTgt>
                                        </p:tgtEl>
                                        <p:attrNameLst>
                                          <p:attrName>style.visibility</p:attrName>
                                        </p:attrNameLst>
                                      </p:cBhvr>
                                      <p:to>
                                        <p:strVal val="visible"/>
                                      </p:to>
                                    </p:set>
                                    <p:anim to="" calcmode="lin" valueType="num">
                                      <p:cBhvr>
                                        <p:cTn id="34" dur="1" fill="hold"/>
                                        <p:tgtEl>
                                          <p:spTgt spid="6149">
                                            <p:txEl>
                                              <p:pRg st="1" end="1"/>
                                            </p:txEl>
                                          </p:spTgt>
                                        </p:tgtEl>
                                        <p:attrNameLst>
                                          <p:attrName/>
                                        </p:attrNameLst>
                                      </p:cBhvr>
                                    </p:anim>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grpId="0" nodeType="clickEffect">
                                  <p:stCondLst>
                                    <p:cond delay="0"/>
                                  </p:stCondLst>
                                  <p:childTnLst>
                                    <p:set>
                                      <p:cBhvr>
                                        <p:cTn id="38" dur="1" fill="hold">
                                          <p:stCondLst>
                                            <p:cond delay="499"/>
                                          </p:stCondLst>
                                        </p:cTn>
                                        <p:tgtEl>
                                          <p:spTgt spid="6149">
                                            <p:txEl>
                                              <p:pRg st="2" end="2"/>
                                            </p:txEl>
                                          </p:spTgt>
                                        </p:tgtEl>
                                        <p:attrNameLst>
                                          <p:attrName>style.visibility</p:attrName>
                                        </p:attrNameLst>
                                      </p:cBhvr>
                                      <p:to>
                                        <p:strVal val="visible"/>
                                      </p:to>
                                    </p:set>
                                    <p:anim to="" calcmode="lin" valueType="num">
                                      <p:cBhvr>
                                        <p:cTn id="39" dur="1" fill="hold"/>
                                        <p:tgtEl>
                                          <p:spTgt spid="6149">
                                            <p:txEl>
                                              <p:pRg st="2" end="2"/>
                                            </p:txEl>
                                          </p:spTgt>
                                        </p:tgtEl>
                                        <p:attrNameLst>
                                          <p:attrName/>
                                        </p:attrNameLst>
                                      </p:cBhvr>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grpId="0" nodeType="clickEffect">
                                  <p:stCondLst>
                                    <p:cond delay="0"/>
                                  </p:stCondLst>
                                  <p:childTnLst>
                                    <p:set>
                                      <p:cBhvr>
                                        <p:cTn id="43" dur="1" fill="hold">
                                          <p:stCondLst>
                                            <p:cond delay="499"/>
                                          </p:stCondLst>
                                        </p:cTn>
                                        <p:tgtEl>
                                          <p:spTgt spid="6149">
                                            <p:txEl>
                                              <p:pRg st="3" end="3"/>
                                            </p:txEl>
                                          </p:spTgt>
                                        </p:tgtEl>
                                        <p:attrNameLst>
                                          <p:attrName>style.visibility</p:attrName>
                                        </p:attrNameLst>
                                      </p:cBhvr>
                                      <p:to>
                                        <p:strVal val="visible"/>
                                      </p:to>
                                    </p:set>
                                    <p:anim to="" calcmode="lin" valueType="num">
                                      <p:cBhvr>
                                        <p:cTn id="44" dur="1" fill="hold"/>
                                        <p:tgtEl>
                                          <p:spTgt spid="6149">
                                            <p:txEl>
                                              <p:pRg st="3" end="3"/>
                                            </p:txEl>
                                          </p:spTgt>
                                        </p:tgtEl>
                                        <p:attrNameLst>
                                          <p:attrName/>
                                        </p:attrNameLst>
                                      </p:cBhvr>
                                    </p:anim>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ntr" presetSubtype="0" fill="hold" grpId="0" nodeType="clickEffect">
                                  <p:stCondLst>
                                    <p:cond delay="0"/>
                                  </p:stCondLst>
                                  <p:childTnLst>
                                    <p:set>
                                      <p:cBhvr>
                                        <p:cTn id="48" dur="1" fill="hold">
                                          <p:stCondLst>
                                            <p:cond delay="499"/>
                                          </p:stCondLst>
                                        </p:cTn>
                                        <p:tgtEl>
                                          <p:spTgt spid="6149">
                                            <p:txEl>
                                              <p:pRg st="4" end="4"/>
                                            </p:txEl>
                                          </p:spTgt>
                                        </p:tgtEl>
                                        <p:attrNameLst>
                                          <p:attrName>style.visibility</p:attrName>
                                        </p:attrNameLst>
                                      </p:cBhvr>
                                      <p:to>
                                        <p:strVal val="visible"/>
                                      </p:to>
                                    </p:set>
                                    <p:anim to="" calcmode="lin" valueType="num">
                                      <p:cBhvr>
                                        <p:cTn id="49" dur="1" fill="hold"/>
                                        <p:tgtEl>
                                          <p:spTgt spid="6149">
                                            <p:txEl>
                                              <p:pRg st="4" end="4"/>
                                            </p:txEl>
                                          </p:spTgt>
                                        </p:tgtEl>
                                        <p:attrNameLst>
                                          <p:attrName/>
                                        </p:attrNameLst>
                                      </p:cBhvr>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8" grpId="0" animBg="1"/>
      <p:bldP spid="6149"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0"/>
            <a:ext cx="8229600" cy="1143000"/>
          </a:xfrm>
        </p:spPr>
        <p:txBody>
          <a:bodyPr/>
          <a:lstStyle/>
          <a:p>
            <a:pPr eaLnBrk="1" hangingPunct="1"/>
            <a:r>
              <a:rPr lang="en-GB" altLang="en-US"/>
              <a:t>OPEN FIELD SYSTEM---Old System</a:t>
            </a:r>
          </a:p>
        </p:txBody>
      </p:sp>
      <p:sp>
        <p:nvSpPr>
          <p:cNvPr id="3076" name="Rectangle 4"/>
          <p:cNvSpPr>
            <a:spLocks noGrp="1" noChangeArrowheads="1"/>
          </p:cNvSpPr>
          <p:nvPr>
            <p:ph type="body" sz="half" idx="2"/>
          </p:nvPr>
        </p:nvSpPr>
        <p:spPr/>
        <p:txBody>
          <a:bodyPr rtlCol="0">
            <a:normAutofit lnSpcReduction="10000"/>
          </a:bodyPr>
          <a:lstStyle/>
          <a:p>
            <a:pPr eaLnBrk="1" fontAlgn="auto" hangingPunct="1">
              <a:lnSpc>
                <a:spcPct val="90000"/>
              </a:lnSpc>
              <a:spcAft>
                <a:spcPts val="0"/>
              </a:spcAft>
              <a:buFontTx/>
              <a:buNone/>
              <a:defRPr/>
            </a:pPr>
            <a:endParaRPr lang="en-GB" sz="2400"/>
          </a:p>
          <a:p>
            <a:pPr eaLnBrk="1" fontAlgn="auto" hangingPunct="1">
              <a:lnSpc>
                <a:spcPct val="90000"/>
              </a:lnSpc>
              <a:spcAft>
                <a:spcPts val="0"/>
              </a:spcAft>
              <a:defRPr/>
            </a:pPr>
            <a:r>
              <a:rPr lang="en-GB" sz="2800"/>
              <a:t>All villagers worked together</a:t>
            </a:r>
          </a:p>
          <a:p>
            <a:pPr eaLnBrk="1" fontAlgn="auto" hangingPunct="1">
              <a:lnSpc>
                <a:spcPct val="90000"/>
              </a:lnSpc>
              <a:spcAft>
                <a:spcPts val="0"/>
              </a:spcAft>
              <a:defRPr/>
            </a:pPr>
            <a:r>
              <a:rPr lang="en-GB" sz="2800"/>
              <a:t>All the land was shared out</a:t>
            </a:r>
          </a:p>
          <a:p>
            <a:pPr eaLnBrk="1" fontAlgn="auto" hangingPunct="1">
              <a:lnSpc>
                <a:spcPct val="90000"/>
              </a:lnSpc>
              <a:spcAft>
                <a:spcPts val="0"/>
              </a:spcAft>
              <a:defRPr/>
            </a:pPr>
            <a:r>
              <a:rPr lang="en-GB" sz="2800"/>
              <a:t>Everyone helped each other</a:t>
            </a:r>
          </a:p>
          <a:p>
            <a:pPr eaLnBrk="1" fontAlgn="auto" hangingPunct="1">
              <a:lnSpc>
                <a:spcPct val="90000"/>
              </a:lnSpc>
              <a:spcAft>
                <a:spcPts val="0"/>
              </a:spcAft>
              <a:defRPr/>
            </a:pPr>
            <a:r>
              <a:rPr lang="en-GB" sz="2800"/>
              <a:t>Everyone had land to grow food</a:t>
            </a:r>
          </a:p>
          <a:p>
            <a:pPr eaLnBrk="1" fontAlgn="auto" hangingPunct="1">
              <a:lnSpc>
                <a:spcPct val="90000"/>
              </a:lnSpc>
              <a:spcAft>
                <a:spcPts val="0"/>
              </a:spcAft>
              <a:defRPr/>
            </a:pPr>
            <a:r>
              <a:rPr lang="en-GB" sz="2800"/>
              <a:t>For centuries enough food had been grown</a:t>
            </a:r>
          </a:p>
        </p:txBody>
      </p:sp>
      <p:sp>
        <p:nvSpPr>
          <p:cNvPr id="45060" name="Rectangle 6"/>
          <p:cNvSpPr>
            <a:spLocks noChangeArrowheads="1"/>
          </p:cNvSpPr>
          <p:nvPr/>
        </p:nvSpPr>
        <p:spPr bwMode="auto">
          <a:xfrm>
            <a:off x="2419350" y="2614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077" name="Picture 5" descr="http://www.eurohist.com/enclosure_before.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81000" y="2590800"/>
            <a:ext cx="4305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Text Box 33"/>
          <p:cNvSpPr txBox="1">
            <a:spLocks noChangeArrowheads="1"/>
          </p:cNvSpPr>
          <p:nvPr/>
        </p:nvSpPr>
        <p:spPr bwMode="auto">
          <a:xfrm>
            <a:off x="685800" y="16764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t>ADVANTAGES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105"/>
                                        </p:tgtEl>
                                        <p:attrNameLst>
                                          <p:attrName>style.visibility</p:attrName>
                                        </p:attrNameLst>
                                      </p:cBhvr>
                                      <p:to>
                                        <p:strVal val="visible"/>
                                      </p:to>
                                    </p:set>
                                    <p:anim calcmode="lin" valueType="num">
                                      <p:cBhvr>
                                        <p:cTn id="13" dur="1000" fill="hold"/>
                                        <p:tgtEl>
                                          <p:spTgt spid="3105"/>
                                        </p:tgtEl>
                                        <p:attrNameLst>
                                          <p:attrName>ppt_w</p:attrName>
                                        </p:attrNameLst>
                                      </p:cBhvr>
                                      <p:tavLst>
                                        <p:tav tm="0">
                                          <p:val>
                                            <p:fltVal val="0"/>
                                          </p:val>
                                        </p:tav>
                                        <p:tav tm="100000">
                                          <p:val>
                                            <p:strVal val="#ppt_w"/>
                                          </p:val>
                                        </p:tav>
                                      </p:tavLst>
                                    </p:anim>
                                    <p:anim calcmode="lin" valueType="num">
                                      <p:cBhvr>
                                        <p:cTn id="14" dur="1000" fill="hold"/>
                                        <p:tgtEl>
                                          <p:spTgt spid="3105"/>
                                        </p:tgtEl>
                                        <p:attrNameLst>
                                          <p:attrName>ppt_h</p:attrName>
                                        </p:attrNameLst>
                                      </p:cBhvr>
                                      <p:tavLst>
                                        <p:tav tm="0">
                                          <p:val>
                                            <p:fltVal val="0"/>
                                          </p:val>
                                        </p:tav>
                                        <p:tav tm="100000">
                                          <p:val>
                                            <p:strVal val="#ppt_h"/>
                                          </p:val>
                                        </p:tav>
                                      </p:tavLst>
                                    </p:anim>
                                    <p:anim calcmode="lin" valueType="num">
                                      <p:cBhvr>
                                        <p:cTn id="15" dur="1000" fill="hold"/>
                                        <p:tgtEl>
                                          <p:spTgt spid="310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10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arn(inVertical)">
                                      <p:cBhvr>
                                        <p:cTn id="21" dur="500"/>
                                        <p:tgtEl>
                                          <p:spTgt spid="3077"/>
                                        </p:tgtEl>
                                      </p:cBhvr>
                                    </p:animEffect>
                                  </p:childTnLst>
                                  <p:subTnLst>
                                    <p:audio>
                                      <p:cMediaNode>
                                        <p:cTn display="0" masterRel="sameClick">
                                          <p:stCondLst>
                                            <p:cond evt="begin" delay="0">
                                              <p:tn val="19"/>
                                            </p:cond>
                                          </p:stCondLst>
                                          <p:endCondLst>
                                            <p:cond evt="onStopAudio" delay="0">
                                              <p:tgtEl>
                                                <p:sldTgt/>
                                              </p:tgtEl>
                                            </p:cond>
                                          </p:endCondLst>
                                        </p:cTn>
                                        <p:tgtEl>
                                          <p:sndTgt r:embed="rId4" name="glas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076">
                                            <p:txEl>
                                              <p:pRg st="1" end="1"/>
                                            </p:txEl>
                                          </p:spTgt>
                                        </p:tgtEl>
                                        <p:attrNameLst>
                                          <p:attrName>style.visibility</p:attrName>
                                        </p:attrNameLst>
                                      </p:cBhvr>
                                      <p:to>
                                        <p:strVal val="visible"/>
                                      </p:to>
                                    </p:set>
                                    <p:anim calcmode="lin" valueType="num">
                                      <p:cBhvr additive="base">
                                        <p:cTn id="26" dur="50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3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3076">
                                            <p:txEl>
                                              <p:pRg st="2" end="2"/>
                                            </p:txEl>
                                          </p:spTgt>
                                        </p:tgtEl>
                                        <p:attrNameLst>
                                          <p:attrName>style.visibility</p:attrName>
                                        </p:attrNameLst>
                                      </p:cBhvr>
                                      <p:to>
                                        <p:strVal val="visible"/>
                                      </p:to>
                                    </p:set>
                                    <p:anim calcmode="lin" valueType="num">
                                      <p:cBhvr additive="base">
                                        <p:cTn id="32" dur="50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30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las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3076">
                                            <p:txEl>
                                              <p:pRg st="3" end="3"/>
                                            </p:txEl>
                                          </p:spTgt>
                                        </p:tgtEl>
                                        <p:attrNameLst>
                                          <p:attrName>style.visibility</p:attrName>
                                        </p:attrNameLst>
                                      </p:cBhvr>
                                      <p:to>
                                        <p:strVal val="visible"/>
                                      </p:to>
                                    </p:set>
                                    <p:anim calcmode="lin" valueType="num">
                                      <p:cBhvr additive="base">
                                        <p:cTn id="38" dur="50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30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laser.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3076">
                                            <p:txEl>
                                              <p:pRg st="4" end="4"/>
                                            </p:txEl>
                                          </p:spTgt>
                                        </p:tgtEl>
                                        <p:attrNameLst>
                                          <p:attrName>style.visibility</p:attrName>
                                        </p:attrNameLst>
                                      </p:cBhvr>
                                      <p:to>
                                        <p:strVal val="visible"/>
                                      </p:to>
                                    </p:set>
                                    <p:anim calcmode="lin" valueType="num">
                                      <p:cBhvr additive="base">
                                        <p:cTn id="44" dur="50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45" dur="5000" fill="hold"/>
                                        <p:tgtEl>
                                          <p:spTgt spid="3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laser.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7" presetClass="entr" presetSubtype="4" fill="hold" grpId="0" nodeType="clickEffect">
                                  <p:stCondLst>
                                    <p:cond delay="0"/>
                                  </p:stCondLst>
                                  <p:childTnLst>
                                    <p:set>
                                      <p:cBhvr>
                                        <p:cTn id="49" dur="1" fill="hold">
                                          <p:stCondLst>
                                            <p:cond delay="0"/>
                                          </p:stCondLst>
                                        </p:cTn>
                                        <p:tgtEl>
                                          <p:spTgt spid="3076">
                                            <p:txEl>
                                              <p:pRg st="5" end="5"/>
                                            </p:txEl>
                                          </p:spTgt>
                                        </p:tgtEl>
                                        <p:attrNameLst>
                                          <p:attrName>style.visibility</p:attrName>
                                        </p:attrNameLst>
                                      </p:cBhvr>
                                      <p:to>
                                        <p:strVal val="visible"/>
                                      </p:to>
                                    </p:set>
                                    <p:anim calcmode="lin" valueType="num">
                                      <p:cBhvr additive="base">
                                        <p:cTn id="50" dur="50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51" dur="5000" fill="hold"/>
                                        <p:tgtEl>
                                          <p:spTgt spid="30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6" grpId="0" build="p" autoUpdateAnimBg="0"/>
      <p:bldP spid="310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pPr eaLnBrk="1" hangingPunct="1"/>
            <a:r>
              <a:rPr lang="en-GB" altLang="en-US"/>
              <a:t>OPEN FIELD SYSTEM---Old System</a:t>
            </a:r>
          </a:p>
        </p:txBody>
      </p:sp>
      <p:pic>
        <p:nvPicPr>
          <p:cNvPr id="37892" name="Picture 4" descr="http://www.eurohist.com/enclosure_before.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85800" y="2743200"/>
            <a:ext cx="4305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5486400" y="1828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7895" name="Text Box 7"/>
          <p:cNvSpPr txBox="1">
            <a:spLocks noChangeArrowheads="1"/>
          </p:cNvSpPr>
          <p:nvPr/>
        </p:nvSpPr>
        <p:spPr bwMode="auto">
          <a:xfrm>
            <a:off x="5410200" y="1219200"/>
            <a:ext cx="3048000"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tx2"/>
              </a:buClr>
            </a:pPr>
            <a:endParaRPr lang="en-GB" altLang="en-US" sz="2800"/>
          </a:p>
          <a:p>
            <a:pPr eaLnBrk="1" hangingPunct="1">
              <a:spcBef>
                <a:spcPct val="50000"/>
              </a:spcBef>
              <a:buClr>
                <a:schemeClr val="tx2"/>
              </a:buClr>
              <a:buFontTx/>
              <a:buChar char="•"/>
            </a:pPr>
            <a:r>
              <a:rPr lang="en-GB" altLang="en-US" sz="3200"/>
              <a:t>Strips in different fields</a:t>
            </a:r>
          </a:p>
          <a:p>
            <a:pPr eaLnBrk="1" hangingPunct="1">
              <a:spcBef>
                <a:spcPct val="50000"/>
              </a:spcBef>
              <a:buClr>
                <a:schemeClr val="tx2"/>
              </a:buClr>
              <a:buFontTx/>
              <a:buChar char="•"/>
            </a:pPr>
            <a:r>
              <a:rPr lang="en-GB" altLang="en-US" sz="3200"/>
              <a:t>Fallow land</a:t>
            </a:r>
          </a:p>
          <a:p>
            <a:pPr eaLnBrk="1" hangingPunct="1">
              <a:spcBef>
                <a:spcPct val="50000"/>
              </a:spcBef>
              <a:buClr>
                <a:schemeClr val="tx2"/>
              </a:buClr>
              <a:buFontTx/>
              <a:buChar char="•"/>
            </a:pPr>
            <a:r>
              <a:rPr lang="en-GB" altLang="en-US" sz="3200"/>
              <a:t>Waste of time</a:t>
            </a:r>
          </a:p>
          <a:p>
            <a:pPr eaLnBrk="1" hangingPunct="1">
              <a:spcBef>
                <a:spcPct val="50000"/>
              </a:spcBef>
              <a:buClr>
                <a:schemeClr val="tx2"/>
              </a:buClr>
              <a:buFontTx/>
              <a:buChar char="•"/>
            </a:pPr>
            <a:r>
              <a:rPr lang="en-GB" altLang="en-US" sz="3200"/>
              <a:t>Waste of land</a:t>
            </a:r>
          </a:p>
          <a:p>
            <a:pPr eaLnBrk="1" hangingPunct="1">
              <a:spcBef>
                <a:spcPct val="50000"/>
              </a:spcBef>
              <a:buClr>
                <a:schemeClr val="tx2"/>
              </a:buClr>
              <a:buFontTx/>
              <a:buChar char="•"/>
            </a:pPr>
            <a:r>
              <a:rPr lang="en-GB" altLang="en-US" sz="3200"/>
              <a:t>Common land</a:t>
            </a:r>
          </a:p>
          <a:p>
            <a:pPr eaLnBrk="1" hangingPunct="1">
              <a:spcBef>
                <a:spcPct val="50000"/>
              </a:spcBef>
            </a:pPr>
            <a:endParaRPr lang="en-GB" altLang="en-US" sz="3200"/>
          </a:p>
          <a:p>
            <a:pPr eaLnBrk="1" hangingPunct="1">
              <a:spcBef>
                <a:spcPct val="50000"/>
              </a:spcBef>
            </a:pPr>
            <a:endParaRPr lang="en-GB" altLang="en-US"/>
          </a:p>
        </p:txBody>
      </p:sp>
      <p:sp>
        <p:nvSpPr>
          <p:cNvPr id="37896" name="Text Box 8"/>
          <p:cNvSpPr txBox="1">
            <a:spLocks noChangeArrowheads="1"/>
          </p:cNvSpPr>
          <p:nvPr/>
        </p:nvSpPr>
        <p:spPr bwMode="auto">
          <a:xfrm>
            <a:off x="1066800" y="16764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t>DISADVANTAGES</a:t>
            </a:r>
          </a:p>
        </p:txBody>
      </p:sp>
      <p:pic>
        <p:nvPicPr>
          <p:cNvPr id="37897" name="Picture 9" descr="D:\MHP\Common\MSShared\Clipart\std4prem\std4dir6\AG00445_.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105400"/>
            <a:ext cx="12795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19050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checkerboard(across)">
                                      <p:cBhvr>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 calcmode="lin" valueType="num">
                                      <p:cBhvr additive="base">
                                        <p:cTn id="12" dur="500" fill="hold"/>
                                        <p:tgtEl>
                                          <p:spTgt spid="37896"/>
                                        </p:tgtEl>
                                        <p:attrNameLst>
                                          <p:attrName>ppt_x</p:attrName>
                                        </p:attrNameLst>
                                      </p:cBhvr>
                                      <p:tavLst>
                                        <p:tav tm="0">
                                          <p:val>
                                            <p:strVal val="0-#ppt_w/2"/>
                                          </p:val>
                                        </p:tav>
                                        <p:tav tm="100000">
                                          <p:val>
                                            <p:strVal val="#ppt_x"/>
                                          </p:val>
                                        </p:tav>
                                      </p:tavLst>
                                    </p:anim>
                                    <p:anim calcmode="lin" valueType="num">
                                      <p:cBhvr additive="base">
                                        <p:cTn id="13"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7892"/>
                                        </p:tgtEl>
                                        <p:attrNameLst>
                                          <p:attrName>style.visibility</p:attrName>
                                        </p:attrNameLst>
                                      </p:cBhvr>
                                      <p:to>
                                        <p:strVal val="visible"/>
                                      </p:to>
                                    </p:set>
                                    <p:animEffect transition="in" filter="box(in)">
                                      <p:cBhvr>
                                        <p:cTn id="18" dur="500"/>
                                        <p:tgtEl>
                                          <p:spTgt spid="37892"/>
                                        </p:tgtEl>
                                      </p:cBhvr>
                                    </p:animEffect>
                                  </p:childTnLst>
                                  <p:subTnLst>
                                    <p:audio>
                                      <p:cMediaNode>
                                        <p:cTn display="0" masterRel="sameClick">
                                          <p:stCondLst>
                                            <p:cond evt="begin" delay="0">
                                              <p:tn val="16"/>
                                            </p:cond>
                                          </p:stCondLst>
                                          <p:endCondLst>
                                            <p:cond evt="onStopAudio" delay="0">
                                              <p:tgtEl>
                                                <p:sldTgt/>
                                              </p:tgtEl>
                                            </p:cond>
                                          </p:endCondLst>
                                        </p:cTn>
                                        <p:tgtEl>
                                          <p:sndTgt r:embed="rId4" name="gunsho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nodeType="clickEffect">
                                  <p:stCondLst>
                                    <p:cond delay="0"/>
                                  </p:stCondLst>
                                  <p:childTnLst>
                                    <p:set>
                                      <p:cBhvr>
                                        <p:cTn id="22" dur="1" fill="hold">
                                          <p:stCondLst>
                                            <p:cond delay="0"/>
                                          </p:stCondLst>
                                        </p:cTn>
                                        <p:tgtEl>
                                          <p:spTgt spid="37897"/>
                                        </p:tgtEl>
                                        <p:attrNameLst>
                                          <p:attrName>style.visibility</p:attrName>
                                        </p:attrNameLst>
                                      </p:cBhvr>
                                      <p:to>
                                        <p:strVal val="visible"/>
                                      </p:to>
                                    </p:set>
                                    <p:anim calcmode="lin" valueType="num">
                                      <p:cBhvr additive="base">
                                        <p:cTn id="23" dur="500" fill="hold"/>
                                        <p:tgtEl>
                                          <p:spTgt spid="37897"/>
                                        </p:tgtEl>
                                        <p:attrNameLst>
                                          <p:attrName>ppt_x</p:attrName>
                                        </p:attrNameLst>
                                      </p:cBhvr>
                                      <p:tavLst>
                                        <p:tav tm="0">
                                          <p:val>
                                            <p:strVal val="1+#ppt_w/2"/>
                                          </p:val>
                                        </p:tav>
                                        <p:tav tm="100000">
                                          <p:val>
                                            <p:strVal val="#ppt_x"/>
                                          </p:val>
                                        </p:tav>
                                      </p:tavLst>
                                    </p:anim>
                                    <p:anim calcmode="lin" valueType="num">
                                      <p:cBhvr additive="base">
                                        <p:cTn id="24" dur="500" fill="hold"/>
                                        <p:tgtEl>
                                          <p:spTgt spid="37897"/>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iterate type="wd">
                                    <p:tmAbs val="300"/>
                                  </p:iterate>
                                  <p:childTnLst>
                                    <p:set>
                                      <p:cBhvr>
                                        <p:cTn id="28" dur="1" fill="hold">
                                          <p:stCondLst>
                                            <p:cond delay="299"/>
                                          </p:stCondLst>
                                        </p:cTn>
                                        <p:tgtEl>
                                          <p:spTgt spid="3789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nodePh="1">
                                  <p:stCondLst>
                                    <p:cond delay="0"/>
                                  </p:stCondLst>
                                  <p:endCondLst>
                                    <p:cond evt="begin" delay="0">
                                      <p:tn val="31"/>
                                    </p:cond>
                                  </p:endCondLst>
                                  <p:childTnLst>
                                    <p:set>
                                      <p:cBhvr>
                                        <p:cTn id="32" dur="1" fill="hold">
                                          <p:stCondLst>
                                            <p:cond delay="0"/>
                                          </p:stCondLst>
                                        </p:cTn>
                                        <p:tgtEl>
                                          <p:spTgt spid="37893"/>
                                        </p:tgtEl>
                                        <p:attrNameLst>
                                          <p:attrName>style.visibility</p:attrName>
                                        </p:attrNameLst>
                                      </p:cBhvr>
                                      <p:to>
                                        <p:strVal val="visible"/>
                                      </p:to>
                                    </p:set>
                                    <p:anim calcmode="lin" valueType="num">
                                      <p:cBhvr additive="base">
                                        <p:cTn id="33" dur="500" fill="hold"/>
                                        <p:tgtEl>
                                          <p:spTgt spid="37893"/>
                                        </p:tgtEl>
                                        <p:attrNameLst>
                                          <p:attrName>ppt_x</p:attrName>
                                        </p:attrNameLst>
                                      </p:cBhvr>
                                      <p:tavLst>
                                        <p:tav tm="0">
                                          <p:val>
                                            <p:strVal val="0-#ppt_w/2"/>
                                          </p:val>
                                        </p:tav>
                                        <p:tav tm="100000">
                                          <p:val>
                                            <p:strVal val="#ppt_x"/>
                                          </p:val>
                                        </p:tav>
                                      </p:tavLst>
                                    </p:anim>
                                    <p:anim calcmode="lin" valueType="num">
                                      <p:cBhvr additive="base">
                                        <p:cTn id="34" dur="500" fill="hold"/>
                                        <p:tgtEl>
                                          <p:spTgt spid="37893"/>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1" presetClass="mediacall" presetSubtype="0" fill="hold" nodeType="afterEffect">
                                  <p:stCondLst>
                                    <p:cond delay="0"/>
                                  </p:stCondLst>
                                  <p:childTnLst>
                                    <p:cmd type="call" cmd="playFrom(0.0)">
                                      <p:cBhvr>
                                        <p:cTn id="37" dur="4133" fill="hold"/>
                                        <p:tgtEl>
                                          <p:spTgt spid="378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37898"/>
                </p:tgtEl>
              </p:cMediaNode>
            </p:audio>
          </p:childTnLst>
        </p:cTn>
      </p:par>
    </p:tnLst>
    <p:bldLst>
      <p:bldP spid="37891" grpId="0" autoUpdateAnimBg="0"/>
      <p:bldP spid="37893" grpId="0" autoUpdateAnimBg="0"/>
      <p:bldP spid="37895" grpId="0" autoUpdateAnimBg="0"/>
      <p:bldP spid="3789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77813"/>
            <a:ext cx="7772400" cy="950912"/>
          </a:xfrm>
        </p:spPr>
        <p:txBody>
          <a:bodyPr/>
          <a:lstStyle/>
          <a:p>
            <a:pPr eaLnBrk="1" hangingPunct="1"/>
            <a:r>
              <a:rPr lang="en-US" altLang="en-US"/>
              <a:t>Disadvantages of the Open Field System</a:t>
            </a:r>
          </a:p>
        </p:txBody>
      </p:sp>
      <p:pic>
        <p:nvPicPr>
          <p:cNvPr id="3081" name="Picture 9" descr="picox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81200"/>
            <a:ext cx="500538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AutoShape 13"/>
          <p:cNvSpPr>
            <a:spLocks noChangeArrowheads="1"/>
          </p:cNvSpPr>
          <p:nvPr/>
        </p:nvSpPr>
        <p:spPr bwMode="auto">
          <a:xfrm>
            <a:off x="5486400" y="4800600"/>
            <a:ext cx="2362200" cy="609600"/>
          </a:xfrm>
          <a:prstGeom prst="leftArrow">
            <a:avLst>
              <a:gd name="adj1" fmla="val 50000"/>
              <a:gd name="adj2" fmla="val 9687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6" name="AutoShape 14"/>
          <p:cNvSpPr>
            <a:spLocks noChangeArrowheads="1"/>
          </p:cNvSpPr>
          <p:nvPr/>
        </p:nvSpPr>
        <p:spPr bwMode="auto">
          <a:xfrm>
            <a:off x="5029200" y="1676400"/>
            <a:ext cx="533400" cy="838200"/>
          </a:xfrm>
          <a:prstGeom prst="downArrow">
            <a:avLst>
              <a:gd name="adj1" fmla="val 50000"/>
              <a:gd name="adj2" fmla="val 3928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7" name="AutoShape 15"/>
          <p:cNvSpPr>
            <a:spLocks noChangeArrowheads="1"/>
          </p:cNvSpPr>
          <p:nvPr/>
        </p:nvSpPr>
        <p:spPr bwMode="auto">
          <a:xfrm>
            <a:off x="533400" y="4953000"/>
            <a:ext cx="1981200" cy="381000"/>
          </a:xfrm>
          <a:prstGeom prst="rightArrow">
            <a:avLst>
              <a:gd name="adj1" fmla="val 50000"/>
              <a:gd name="adj2" fmla="val 13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8" name="AutoShape 16"/>
          <p:cNvSpPr>
            <a:spLocks noChangeArrowheads="1"/>
          </p:cNvSpPr>
          <p:nvPr/>
        </p:nvSpPr>
        <p:spPr bwMode="auto">
          <a:xfrm>
            <a:off x="3962400" y="2286000"/>
            <a:ext cx="381000" cy="914400"/>
          </a:xfrm>
          <a:prstGeom prst="downArrow">
            <a:avLst>
              <a:gd name="adj1" fmla="val 50000"/>
              <a:gd name="adj2" fmla="val 6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9" name="AutoShape 17"/>
          <p:cNvSpPr>
            <a:spLocks noChangeArrowheads="1"/>
          </p:cNvSpPr>
          <p:nvPr/>
        </p:nvSpPr>
        <p:spPr bwMode="auto">
          <a:xfrm>
            <a:off x="6705600" y="4114800"/>
            <a:ext cx="1600200" cy="304800"/>
          </a:xfrm>
          <a:prstGeom prst="leftArrow">
            <a:avLst>
              <a:gd name="adj1" fmla="val 50000"/>
              <a:gd name="adj2" fmla="val 131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0" name="Text Box 18"/>
          <p:cNvSpPr txBox="1">
            <a:spLocks noChangeArrowheads="1"/>
          </p:cNvSpPr>
          <p:nvPr/>
        </p:nvSpPr>
        <p:spPr bwMode="auto">
          <a:xfrm>
            <a:off x="5562600" y="129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Field left fallow</a:t>
            </a:r>
          </a:p>
        </p:txBody>
      </p:sp>
      <p:sp>
        <p:nvSpPr>
          <p:cNvPr id="3091" name="Text Box 19"/>
          <p:cNvSpPr txBox="1">
            <a:spLocks noChangeArrowheads="1"/>
          </p:cNvSpPr>
          <p:nvPr/>
        </p:nvSpPr>
        <p:spPr bwMode="auto">
          <a:xfrm>
            <a:off x="381000" y="1158875"/>
            <a:ext cx="3048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People have to walk over your strips to reach theirs</a:t>
            </a:r>
            <a:r>
              <a:rPr lang="en-US" altLang="en-US" sz="2400"/>
              <a:t> </a:t>
            </a:r>
          </a:p>
        </p:txBody>
      </p:sp>
      <p:sp>
        <p:nvSpPr>
          <p:cNvPr id="3092" name="Text Box 20"/>
          <p:cNvSpPr txBox="1">
            <a:spLocks noChangeArrowheads="1"/>
          </p:cNvSpPr>
          <p:nvPr/>
        </p:nvSpPr>
        <p:spPr bwMode="auto">
          <a:xfrm>
            <a:off x="228600" y="4038600"/>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No proper drainage</a:t>
            </a:r>
          </a:p>
        </p:txBody>
      </p:sp>
      <p:sp>
        <p:nvSpPr>
          <p:cNvPr id="3094" name="Text Box 22"/>
          <p:cNvSpPr txBox="1">
            <a:spLocks noChangeArrowheads="1"/>
          </p:cNvSpPr>
          <p:nvPr/>
        </p:nvSpPr>
        <p:spPr bwMode="auto">
          <a:xfrm>
            <a:off x="6477000" y="5305425"/>
            <a:ext cx="2362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Animals can trample crops and spread disease</a:t>
            </a:r>
          </a:p>
        </p:txBody>
      </p:sp>
      <p:sp>
        <p:nvSpPr>
          <p:cNvPr id="3095" name="Text Box 23"/>
          <p:cNvSpPr txBox="1">
            <a:spLocks noChangeArrowheads="1"/>
          </p:cNvSpPr>
          <p:nvPr/>
        </p:nvSpPr>
        <p:spPr bwMode="auto">
          <a:xfrm>
            <a:off x="7086600" y="2133600"/>
            <a:ext cx="2057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Difficult</a:t>
            </a:r>
            <a:r>
              <a:rPr lang="en-US" altLang="en-US" sz="2400"/>
              <a:t> </a:t>
            </a:r>
            <a:r>
              <a:rPr lang="en-US" altLang="en-US" sz="2400">
                <a:solidFill>
                  <a:schemeClr val="tx2"/>
                </a:solidFill>
              </a:rPr>
              <a:t>to take advantage of new </a:t>
            </a:r>
            <a:r>
              <a:rPr lang="en-US" altLang="en-US" sz="2400"/>
              <a:t>farming </a:t>
            </a:r>
            <a:r>
              <a:rPr lang="en-US" altLang="en-US" sz="2400">
                <a:solidFill>
                  <a:schemeClr val="tx2"/>
                </a:solidFill>
              </a:rPr>
              <a:t>techniques</a:t>
            </a:r>
            <a:endParaRPr lang="en-US" altLang="en-US" sz="2400"/>
          </a:p>
        </p:txBody>
      </p:sp>
      <p:sp>
        <p:nvSpPr>
          <p:cNvPr id="3098" name="Text Box 26"/>
          <p:cNvSpPr txBox="1">
            <a:spLocks noChangeArrowheads="1"/>
          </p:cNvSpPr>
          <p:nvPr/>
        </p:nvSpPr>
        <p:spPr bwMode="auto">
          <a:xfrm>
            <a:off x="1600200" y="5334000"/>
            <a:ext cx="3276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Because land in different fields takes time to get to each field</a:t>
            </a:r>
          </a:p>
        </p:txBody>
      </p:sp>
      <p:sp>
        <p:nvSpPr>
          <p:cNvPr id="3099" name="AutoShape 27"/>
          <p:cNvSpPr>
            <a:spLocks noChangeArrowheads="1"/>
          </p:cNvSpPr>
          <p:nvPr/>
        </p:nvSpPr>
        <p:spPr bwMode="auto">
          <a:xfrm>
            <a:off x="990600" y="33528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00" name="Text Box 28"/>
          <p:cNvSpPr txBox="1">
            <a:spLocks noChangeArrowheads="1"/>
          </p:cNvSpPr>
          <p:nvPr/>
        </p:nvSpPr>
        <p:spPr bwMode="auto">
          <a:xfrm>
            <a:off x="457200" y="2438400"/>
            <a:ext cx="121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No hedges or fences</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vertical)">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dissolve">
                                      <p:cBhvr>
                                        <p:cTn id="12" dur="500"/>
                                        <p:tgtEl>
                                          <p:spTgt spid="308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nodeType="afterGroup">
                            <p:stCondLst>
                              <p:cond delay="500"/>
                            </p:stCondLst>
                            <p:childTnLst>
                              <p:par>
                                <p:cTn id="14" presetID="2" presetClass="entr" presetSubtype="8" fill="hold" grpId="0" nodeType="afterEffect">
                                  <p:stCondLst>
                                    <p:cond delay="2000"/>
                                  </p:stCondLst>
                                  <p:childTnLst>
                                    <p:set>
                                      <p:cBhvr>
                                        <p:cTn id="15" dur="1" fill="hold">
                                          <p:stCondLst>
                                            <p:cond delay="0"/>
                                          </p:stCondLst>
                                        </p:cTn>
                                        <p:tgtEl>
                                          <p:spTgt spid="3085"/>
                                        </p:tgtEl>
                                        <p:attrNameLst>
                                          <p:attrName>style.visibility</p:attrName>
                                        </p:attrNameLst>
                                      </p:cBhvr>
                                      <p:to>
                                        <p:strVal val="visible"/>
                                      </p:to>
                                    </p:set>
                                    <p:anim calcmode="lin" valueType="num">
                                      <p:cBhvr additive="base">
                                        <p:cTn id="16" dur="500" fill="hold"/>
                                        <p:tgtEl>
                                          <p:spTgt spid="3085"/>
                                        </p:tgtEl>
                                        <p:attrNameLst>
                                          <p:attrName>ppt_x</p:attrName>
                                        </p:attrNameLst>
                                      </p:cBhvr>
                                      <p:tavLst>
                                        <p:tav tm="0">
                                          <p:val>
                                            <p:strVal val="0-#ppt_w/2"/>
                                          </p:val>
                                        </p:tav>
                                        <p:tav tm="100000">
                                          <p:val>
                                            <p:strVal val="#ppt_x"/>
                                          </p:val>
                                        </p:tav>
                                      </p:tavLst>
                                    </p:anim>
                                    <p:anim calcmode="lin" valueType="num">
                                      <p:cBhvr additive="base">
                                        <p:cTn id="17" dur="500" fill="hold"/>
                                        <p:tgtEl>
                                          <p:spTgt spid="308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000"/>
                            </p:stCondLst>
                            <p:childTnLst>
                              <p:par>
                                <p:cTn id="19" presetID="2" presetClass="entr" presetSubtype="8" fill="hold" grpId="0" nodeType="afterEffect">
                                  <p:stCondLst>
                                    <p:cond delay="2000"/>
                                  </p:stCondLst>
                                  <p:childTnLst>
                                    <p:set>
                                      <p:cBhvr>
                                        <p:cTn id="20" dur="1" fill="hold">
                                          <p:stCondLst>
                                            <p:cond delay="0"/>
                                          </p:stCondLst>
                                        </p:cTn>
                                        <p:tgtEl>
                                          <p:spTgt spid="3086"/>
                                        </p:tgtEl>
                                        <p:attrNameLst>
                                          <p:attrName>style.visibility</p:attrName>
                                        </p:attrNameLst>
                                      </p:cBhvr>
                                      <p:to>
                                        <p:strVal val="visible"/>
                                      </p:to>
                                    </p:set>
                                    <p:anim calcmode="lin" valueType="num">
                                      <p:cBhvr additive="base">
                                        <p:cTn id="21" dur="500" fill="hold"/>
                                        <p:tgtEl>
                                          <p:spTgt spid="3086"/>
                                        </p:tgtEl>
                                        <p:attrNameLst>
                                          <p:attrName>ppt_x</p:attrName>
                                        </p:attrNameLst>
                                      </p:cBhvr>
                                      <p:tavLst>
                                        <p:tav tm="0">
                                          <p:val>
                                            <p:strVal val="0-#ppt_w/2"/>
                                          </p:val>
                                        </p:tav>
                                        <p:tav tm="100000">
                                          <p:val>
                                            <p:strVal val="#ppt_x"/>
                                          </p:val>
                                        </p:tav>
                                      </p:tavLst>
                                    </p:anim>
                                    <p:anim calcmode="lin" valueType="num">
                                      <p:cBhvr additive="base">
                                        <p:cTn id="22" dur="500" fill="hold"/>
                                        <p:tgtEl>
                                          <p:spTgt spid="308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500"/>
                            </p:stCondLst>
                            <p:childTnLst>
                              <p:par>
                                <p:cTn id="24" presetID="2" presetClass="entr" presetSubtype="8" fill="hold" grpId="0" nodeType="afterEffect">
                                  <p:stCondLst>
                                    <p:cond delay="2000"/>
                                  </p:stCondLst>
                                  <p:childTnLst>
                                    <p:set>
                                      <p:cBhvr>
                                        <p:cTn id="25" dur="1" fill="hold">
                                          <p:stCondLst>
                                            <p:cond delay="0"/>
                                          </p:stCondLst>
                                        </p:cTn>
                                        <p:tgtEl>
                                          <p:spTgt spid="3088"/>
                                        </p:tgtEl>
                                        <p:attrNameLst>
                                          <p:attrName>style.visibility</p:attrName>
                                        </p:attrNameLst>
                                      </p:cBhvr>
                                      <p:to>
                                        <p:strVal val="visible"/>
                                      </p:to>
                                    </p:set>
                                    <p:anim calcmode="lin" valueType="num">
                                      <p:cBhvr additive="base">
                                        <p:cTn id="26" dur="500" fill="hold"/>
                                        <p:tgtEl>
                                          <p:spTgt spid="3088"/>
                                        </p:tgtEl>
                                        <p:attrNameLst>
                                          <p:attrName>ppt_x</p:attrName>
                                        </p:attrNameLst>
                                      </p:cBhvr>
                                      <p:tavLst>
                                        <p:tav tm="0">
                                          <p:val>
                                            <p:strVal val="0-#ppt_w/2"/>
                                          </p:val>
                                        </p:tav>
                                        <p:tav tm="100000">
                                          <p:val>
                                            <p:strVal val="#ppt_x"/>
                                          </p:val>
                                        </p:tav>
                                      </p:tavLst>
                                    </p:anim>
                                    <p:anim calcmode="lin" valueType="num">
                                      <p:cBhvr additive="base">
                                        <p:cTn id="27" dur="500" fill="hold"/>
                                        <p:tgtEl>
                                          <p:spTgt spid="308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8000"/>
                            </p:stCondLst>
                            <p:childTnLst>
                              <p:par>
                                <p:cTn id="29" presetID="2" presetClass="entr" presetSubtype="8" fill="hold" grpId="0" nodeType="afterEffect">
                                  <p:stCondLst>
                                    <p:cond delay="2000"/>
                                  </p:stCondLst>
                                  <p:childTnLst>
                                    <p:set>
                                      <p:cBhvr>
                                        <p:cTn id="30" dur="1" fill="hold">
                                          <p:stCondLst>
                                            <p:cond delay="0"/>
                                          </p:stCondLst>
                                        </p:cTn>
                                        <p:tgtEl>
                                          <p:spTgt spid="3087"/>
                                        </p:tgtEl>
                                        <p:attrNameLst>
                                          <p:attrName>style.visibility</p:attrName>
                                        </p:attrNameLst>
                                      </p:cBhvr>
                                      <p:to>
                                        <p:strVal val="visible"/>
                                      </p:to>
                                    </p:set>
                                    <p:anim calcmode="lin" valueType="num">
                                      <p:cBhvr additive="base">
                                        <p:cTn id="31" dur="500" fill="hold"/>
                                        <p:tgtEl>
                                          <p:spTgt spid="3087"/>
                                        </p:tgtEl>
                                        <p:attrNameLst>
                                          <p:attrName>ppt_x</p:attrName>
                                        </p:attrNameLst>
                                      </p:cBhvr>
                                      <p:tavLst>
                                        <p:tav tm="0">
                                          <p:val>
                                            <p:strVal val="0-#ppt_w/2"/>
                                          </p:val>
                                        </p:tav>
                                        <p:tav tm="100000">
                                          <p:val>
                                            <p:strVal val="#ppt_x"/>
                                          </p:val>
                                        </p:tav>
                                      </p:tavLst>
                                    </p:anim>
                                    <p:anim calcmode="lin" valueType="num">
                                      <p:cBhvr additive="base">
                                        <p:cTn id="32" dur="500" fill="hold"/>
                                        <p:tgtEl>
                                          <p:spTgt spid="3087"/>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500"/>
                            </p:stCondLst>
                            <p:childTnLst>
                              <p:par>
                                <p:cTn id="34" presetID="2" presetClass="entr" presetSubtype="8" fill="hold" grpId="0" nodeType="afterEffect">
                                  <p:stCondLst>
                                    <p:cond delay="2000"/>
                                  </p:stCondLst>
                                  <p:childTnLst>
                                    <p:set>
                                      <p:cBhvr>
                                        <p:cTn id="35" dur="1" fill="hold">
                                          <p:stCondLst>
                                            <p:cond delay="0"/>
                                          </p:stCondLst>
                                        </p:cTn>
                                        <p:tgtEl>
                                          <p:spTgt spid="3089"/>
                                        </p:tgtEl>
                                        <p:attrNameLst>
                                          <p:attrName>style.visibility</p:attrName>
                                        </p:attrNameLst>
                                      </p:cBhvr>
                                      <p:to>
                                        <p:strVal val="visible"/>
                                      </p:to>
                                    </p:set>
                                    <p:anim calcmode="lin" valueType="num">
                                      <p:cBhvr additive="base">
                                        <p:cTn id="36" dur="500" fill="hold"/>
                                        <p:tgtEl>
                                          <p:spTgt spid="3089"/>
                                        </p:tgtEl>
                                        <p:attrNameLst>
                                          <p:attrName>ppt_x</p:attrName>
                                        </p:attrNameLst>
                                      </p:cBhvr>
                                      <p:tavLst>
                                        <p:tav tm="0">
                                          <p:val>
                                            <p:strVal val="0-#ppt_w/2"/>
                                          </p:val>
                                        </p:tav>
                                        <p:tav tm="100000">
                                          <p:val>
                                            <p:strVal val="#ppt_x"/>
                                          </p:val>
                                        </p:tav>
                                      </p:tavLst>
                                    </p:anim>
                                    <p:anim calcmode="lin" valueType="num">
                                      <p:cBhvr additive="base">
                                        <p:cTn id="37" dur="500" fill="hold"/>
                                        <p:tgtEl>
                                          <p:spTgt spid="3089"/>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3000"/>
                            </p:stCondLst>
                            <p:childTnLst>
                              <p:par>
                                <p:cTn id="39" presetID="2" presetClass="entr" presetSubtype="8" fill="hold" grpId="0" nodeType="afterEffect">
                                  <p:stCondLst>
                                    <p:cond delay="2000"/>
                                  </p:stCondLst>
                                  <p:childTnLst>
                                    <p:set>
                                      <p:cBhvr>
                                        <p:cTn id="40" dur="1" fill="hold">
                                          <p:stCondLst>
                                            <p:cond delay="0"/>
                                          </p:stCondLst>
                                        </p:cTn>
                                        <p:tgtEl>
                                          <p:spTgt spid="3099"/>
                                        </p:tgtEl>
                                        <p:attrNameLst>
                                          <p:attrName>style.visibility</p:attrName>
                                        </p:attrNameLst>
                                      </p:cBhvr>
                                      <p:to>
                                        <p:strVal val="visible"/>
                                      </p:to>
                                    </p:set>
                                    <p:anim calcmode="lin" valueType="num">
                                      <p:cBhvr additive="base">
                                        <p:cTn id="41" dur="500" fill="hold"/>
                                        <p:tgtEl>
                                          <p:spTgt spid="3099"/>
                                        </p:tgtEl>
                                        <p:attrNameLst>
                                          <p:attrName>ppt_x</p:attrName>
                                        </p:attrNameLst>
                                      </p:cBhvr>
                                      <p:tavLst>
                                        <p:tav tm="0">
                                          <p:val>
                                            <p:strVal val="0-#ppt_w/2"/>
                                          </p:val>
                                        </p:tav>
                                        <p:tav tm="100000">
                                          <p:val>
                                            <p:strVal val="#ppt_x"/>
                                          </p:val>
                                        </p:tav>
                                      </p:tavLst>
                                    </p:anim>
                                    <p:anim calcmode="lin" valueType="num">
                                      <p:cBhvr additive="base">
                                        <p:cTn id="42" dur="500" fill="hold"/>
                                        <p:tgtEl>
                                          <p:spTgt spid="3099"/>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5500"/>
                            </p:stCondLst>
                            <p:childTnLst>
                              <p:par>
                                <p:cTn id="44" presetID="2" presetClass="entr" presetSubtype="8" fill="hold" grpId="0" nodeType="afterEffect">
                                  <p:stCondLst>
                                    <p:cond delay="5000"/>
                                  </p:stCondLst>
                                  <p:childTnLst>
                                    <p:set>
                                      <p:cBhvr>
                                        <p:cTn id="45" dur="1" fill="hold">
                                          <p:stCondLst>
                                            <p:cond delay="0"/>
                                          </p:stCondLst>
                                        </p:cTn>
                                        <p:tgtEl>
                                          <p:spTgt spid="3090"/>
                                        </p:tgtEl>
                                        <p:attrNameLst>
                                          <p:attrName>style.visibility</p:attrName>
                                        </p:attrNameLst>
                                      </p:cBhvr>
                                      <p:to>
                                        <p:strVal val="visible"/>
                                      </p:to>
                                    </p:set>
                                    <p:anim calcmode="lin" valueType="num">
                                      <p:cBhvr additive="base">
                                        <p:cTn id="46" dur="500" fill="hold"/>
                                        <p:tgtEl>
                                          <p:spTgt spid="3090"/>
                                        </p:tgtEl>
                                        <p:attrNameLst>
                                          <p:attrName>ppt_x</p:attrName>
                                        </p:attrNameLst>
                                      </p:cBhvr>
                                      <p:tavLst>
                                        <p:tav tm="0">
                                          <p:val>
                                            <p:strVal val="0-#ppt_w/2"/>
                                          </p:val>
                                        </p:tav>
                                        <p:tav tm="100000">
                                          <p:val>
                                            <p:strVal val="#ppt_x"/>
                                          </p:val>
                                        </p:tav>
                                      </p:tavLst>
                                    </p:anim>
                                    <p:anim calcmode="lin" valueType="num">
                                      <p:cBhvr additive="base">
                                        <p:cTn id="47" dur="500" fill="hold"/>
                                        <p:tgtEl>
                                          <p:spTgt spid="3090"/>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21000"/>
                            </p:stCondLst>
                            <p:childTnLst>
                              <p:par>
                                <p:cTn id="49" presetID="2" presetClass="entr" presetSubtype="8" fill="hold" grpId="0" nodeType="afterEffect">
                                  <p:stCondLst>
                                    <p:cond delay="5000"/>
                                  </p:stCondLst>
                                  <p:childTnLst>
                                    <p:set>
                                      <p:cBhvr>
                                        <p:cTn id="50" dur="1" fill="hold">
                                          <p:stCondLst>
                                            <p:cond delay="0"/>
                                          </p:stCondLst>
                                        </p:cTn>
                                        <p:tgtEl>
                                          <p:spTgt spid="3091"/>
                                        </p:tgtEl>
                                        <p:attrNameLst>
                                          <p:attrName>style.visibility</p:attrName>
                                        </p:attrNameLst>
                                      </p:cBhvr>
                                      <p:to>
                                        <p:strVal val="visible"/>
                                      </p:to>
                                    </p:set>
                                    <p:anim calcmode="lin" valueType="num">
                                      <p:cBhvr additive="base">
                                        <p:cTn id="51" dur="500" fill="hold"/>
                                        <p:tgtEl>
                                          <p:spTgt spid="3091"/>
                                        </p:tgtEl>
                                        <p:attrNameLst>
                                          <p:attrName>ppt_x</p:attrName>
                                        </p:attrNameLst>
                                      </p:cBhvr>
                                      <p:tavLst>
                                        <p:tav tm="0">
                                          <p:val>
                                            <p:strVal val="0-#ppt_w/2"/>
                                          </p:val>
                                        </p:tav>
                                        <p:tav tm="100000">
                                          <p:val>
                                            <p:strVal val="#ppt_x"/>
                                          </p:val>
                                        </p:tav>
                                      </p:tavLst>
                                    </p:anim>
                                    <p:anim calcmode="lin" valueType="num">
                                      <p:cBhvr additive="base">
                                        <p:cTn id="52" dur="500" fill="hold"/>
                                        <p:tgtEl>
                                          <p:spTgt spid="3091"/>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26500"/>
                            </p:stCondLst>
                            <p:childTnLst>
                              <p:par>
                                <p:cTn id="54" presetID="2" presetClass="entr" presetSubtype="8" fill="hold" grpId="0" nodeType="afterEffect">
                                  <p:stCondLst>
                                    <p:cond delay="5000"/>
                                  </p:stCondLst>
                                  <p:childTnLst>
                                    <p:set>
                                      <p:cBhvr>
                                        <p:cTn id="55" dur="1" fill="hold">
                                          <p:stCondLst>
                                            <p:cond delay="0"/>
                                          </p:stCondLst>
                                        </p:cTn>
                                        <p:tgtEl>
                                          <p:spTgt spid="3092"/>
                                        </p:tgtEl>
                                        <p:attrNameLst>
                                          <p:attrName>style.visibility</p:attrName>
                                        </p:attrNameLst>
                                      </p:cBhvr>
                                      <p:to>
                                        <p:strVal val="visible"/>
                                      </p:to>
                                    </p:set>
                                    <p:anim calcmode="lin" valueType="num">
                                      <p:cBhvr additive="base">
                                        <p:cTn id="56" dur="500" fill="hold"/>
                                        <p:tgtEl>
                                          <p:spTgt spid="3092"/>
                                        </p:tgtEl>
                                        <p:attrNameLst>
                                          <p:attrName>ppt_x</p:attrName>
                                        </p:attrNameLst>
                                      </p:cBhvr>
                                      <p:tavLst>
                                        <p:tav tm="0">
                                          <p:val>
                                            <p:strVal val="0-#ppt_w/2"/>
                                          </p:val>
                                        </p:tav>
                                        <p:tav tm="100000">
                                          <p:val>
                                            <p:strVal val="#ppt_x"/>
                                          </p:val>
                                        </p:tav>
                                      </p:tavLst>
                                    </p:anim>
                                    <p:anim calcmode="lin" valueType="num">
                                      <p:cBhvr additive="base">
                                        <p:cTn id="57" dur="500" fill="hold"/>
                                        <p:tgtEl>
                                          <p:spTgt spid="3092"/>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32000"/>
                            </p:stCondLst>
                            <p:childTnLst>
                              <p:par>
                                <p:cTn id="59" presetID="2" presetClass="entr" presetSubtype="8" fill="hold" grpId="0" nodeType="afterEffect">
                                  <p:stCondLst>
                                    <p:cond delay="5000"/>
                                  </p:stCondLst>
                                  <p:childTnLst>
                                    <p:set>
                                      <p:cBhvr>
                                        <p:cTn id="60" dur="1" fill="hold">
                                          <p:stCondLst>
                                            <p:cond delay="0"/>
                                          </p:stCondLst>
                                        </p:cTn>
                                        <p:tgtEl>
                                          <p:spTgt spid="3094"/>
                                        </p:tgtEl>
                                        <p:attrNameLst>
                                          <p:attrName>style.visibility</p:attrName>
                                        </p:attrNameLst>
                                      </p:cBhvr>
                                      <p:to>
                                        <p:strVal val="visible"/>
                                      </p:to>
                                    </p:set>
                                    <p:anim calcmode="lin" valueType="num">
                                      <p:cBhvr additive="base">
                                        <p:cTn id="61" dur="500" fill="hold"/>
                                        <p:tgtEl>
                                          <p:spTgt spid="3094"/>
                                        </p:tgtEl>
                                        <p:attrNameLst>
                                          <p:attrName>ppt_x</p:attrName>
                                        </p:attrNameLst>
                                      </p:cBhvr>
                                      <p:tavLst>
                                        <p:tav tm="0">
                                          <p:val>
                                            <p:strVal val="0-#ppt_w/2"/>
                                          </p:val>
                                        </p:tav>
                                        <p:tav tm="100000">
                                          <p:val>
                                            <p:strVal val="#ppt_x"/>
                                          </p:val>
                                        </p:tav>
                                      </p:tavLst>
                                    </p:anim>
                                    <p:anim calcmode="lin" valueType="num">
                                      <p:cBhvr additive="base">
                                        <p:cTn id="62" dur="500" fill="hold"/>
                                        <p:tgtEl>
                                          <p:spTgt spid="3094"/>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37500"/>
                            </p:stCondLst>
                            <p:childTnLst>
                              <p:par>
                                <p:cTn id="64" presetID="2" presetClass="entr" presetSubtype="8" fill="hold" grpId="0" nodeType="afterEffect">
                                  <p:stCondLst>
                                    <p:cond delay="5000"/>
                                  </p:stCondLst>
                                  <p:childTnLst>
                                    <p:set>
                                      <p:cBhvr>
                                        <p:cTn id="65" dur="1" fill="hold">
                                          <p:stCondLst>
                                            <p:cond delay="0"/>
                                          </p:stCondLst>
                                        </p:cTn>
                                        <p:tgtEl>
                                          <p:spTgt spid="3095"/>
                                        </p:tgtEl>
                                        <p:attrNameLst>
                                          <p:attrName>style.visibility</p:attrName>
                                        </p:attrNameLst>
                                      </p:cBhvr>
                                      <p:to>
                                        <p:strVal val="visible"/>
                                      </p:to>
                                    </p:set>
                                    <p:anim calcmode="lin" valueType="num">
                                      <p:cBhvr additive="base">
                                        <p:cTn id="66" dur="500" fill="hold"/>
                                        <p:tgtEl>
                                          <p:spTgt spid="3095"/>
                                        </p:tgtEl>
                                        <p:attrNameLst>
                                          <p:attrName>ppt_x</p:attrName>
                                        </p:attrNameLst>
                                      </p:cBhvr>
                                      <p:tavLst>
                                        <p:tav tm="0">
                                          <p:val>
                                            <p:strVal val="0-#ppt_w/2"/>
                                          </p:val>
                                        </p:tav>
                                        <p:tav tm="100000">
                                          <p:val>
                                            <p:strVal val="#ppt_x"/>
                                          </p:val>
                                        </p:tav>
                                      </p:tavLst>
                                    </p:anim>
                                    <p:anim calcmode="lin" valueType="num">
                                      <p:cBhvr additive="base">
                                        <p:cTn id="67" dur="500" fill="hold"/>
                                        <p:tgtEl>
                                          <p:spTgt spid="309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43000"/>
                            </p:stCondLst>
                            <p:childTnLst>
                              <p:par>
                                <p:cTn id="69" presetID="2" presetClass="entr" presetSubtype="8" fill="hold" grpId="0" nodeType="afterEffect">
                                  <p:stCondLst>
                                    <p:cond delay="5000"/>
                                  </p:stCondLst>
                                  <p:childTnLst>
                                    <p:set>
                                      <p:cBhvr>
                                        <p:cTn id="70" dur="1" fill="hold">
                                          <p:stCondLst>
                                            <p:cond delay="0"/>
                                          </p:stCondLst>
                                        </p:cTn>
                                        <p:tgtEl>
                                          <p:spTgt spid="3098"/>
                                        </p:tgtEl>
                                        <p:attrNameLst>
                                          <p:attrName>style.visibility</p:attrName>
                                        </p:attrNameLst>
                                      </p:cBhvr>
                                      <p:to>
                                        <p:strVal val="visible"/>
                                      </p:to>
                                    </p:set>
                                    <p:anim calcmode="lin" valueType="num">
                                      <p:cBhvr additive="base">
                                        <p:cTn id="71" dur="500" fill="hold"/>
                                        <p:tgtEl>
                                          <p:spTgt spid="3098"/>
                                        </p:tgtEl>
                                        <p:attrNameLst>
                                          <p:attrName>ppt_x</p:attrName>
                                        </p:attrNameLst>
                                      </p:cBhvr>
                                      <p:tavLst>
                                        <p:tav tm="0">
                                          <p:val>
                                            <p:strVal val="0-#ppt_w/2"/>
                                          </p:val>
                                        </p:tav>
                                        <p:tav tm="100000">
                                          <p:val>
                                            <p:strVal val="#ppt_x"/>
                                          </p:val>
                                        </p:tav>
                                      </p:tavLst>
                                    </p:anim>
                                    <p:anim calcmode="lin" valueType="num">
                                      <p:cBhvr additive="base">
                                        <p:cTn id="72" dur="500" fill="hold"/>
                                        <p:tgtEl>
                                          <p:spTgt spid="3098"/>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48500"/>
                            </p:stCondLst>
                            <p:childTnLst>
                              <p:par>
                                <p:cTn id="74" presetID="9" presetClass="entr" presetSubtype="0" fill="hold" grpId="0" nodeType="afterEffect">
                                  <p:stCondLst>
                                    <p:cond delay="5000"/>
                                  </p:stCondLst>
                                  <p:childTnLst>
                                    <p:set>
                                      <p:cBhvr>
                                        <p:cTn id="75" dur="1" fill="hold">
                                          <p:stCondLst>
                                            <p:cond delay="0"/>
                                          </p:stCondLst>
                                        </p:cTn>
                                        <p:tgtEl>
                                          <p:spTgt spid="3100"/>
                                        </p:tgtEl>
                                        <p:attrNameLst>
                                          <p:attrName>style.visibility</p:attrName>
                                        </p:attrNameLst>
                                      </p:cBhvr>
                                      <p:to>
                                        <p:strVal val="visible"/>
                                      </p:to>
                                    </p:set>
                                    <p:animEffect transition="in" filter="dissolve">
                                      <p:cBhvr>
                                        <p:cTn id="76" dur="5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85" grpId="0" animBg="1"/>
      <p:bldP spid="3086" grpId="0" animBg="1"/>
      <p:bldP spid="3087" grpId="0" animBg="1"/>
      <p:bldP spid="3088" grpId="0" animBg="1"/>
      <p:bldP spid="3089" grpId="0" animBg="1"/>
      <p:bldP spid="3090" grpId="0" autoUpdateAnimBg="0"/>
      <p:bldP spid="3091" grpId="0" autoUpdateAnimBg="0"/>
      <p:bldP spid="3092" grpId="0" autoUpdateAnimBg="0"/>
      <p:bldP spid="3094" grpId="0" autoUpdateAnimBg="0"/>
      <p:bldP spid="3095" grpId="0" autoUpdateAnimBg="0"/>
      <p:bldP spid="3098" grpId="0" autoUpdateAnimBg="0"/>
      <p:bldP spid="3099" grpId="0" animBg="1"/>
      <p:bldP spid="310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dirty="0"/>
              <a:t>Why did the Open Field System change?</a:t>
            </a:r>
          </a:p>
        </p:txBody>
      </p:sp>
      <p:graphicFrame>
        <p:nvGraphicFramePr>
          <p:cNvPr id="2" name="Object 0"/>
          <p:cNvGraphicFramePr>
            <a:graphicFrameLocks noGrp="1" noChangeAspect="1"/>
          </p:cNvGraphicFramePr>
          <p:nvPr>
            <p:ph type="chart" sz="half" idx="1"/>
          </p:nvPr>
        </p:nvGraphicFramePr>
        <p:xfrm>
          <a:off x="587375" y="1568450"/>
          <a:ext cx="5613400" cy="5434013"/>
        </p:xfrm>
        <a:graphic>
          <a:graphicData uri="http://schemas.openxmlformats.org/drawingml/2006/chart">
            <c:chart xmlns:c="http://schemas.openxmlformats.org/drawingml/2006/chart" xmlns:r="http://schemas.openxmlformats.org/officeDocument/2006/relationships" r:id="rId4"/>
          </a:graphicData>
        </a:graphic>
      </p:graphicFrame>
      <p:sp>
        <p:nvSpPr>
          <p:cNvPr id="4100" name="Rectangle 4"/>
          <p:cNvSpPr>
            <a:spLocks noGrp="1" noChangeArrowheads="1"/>
          </p:cNvSpPr>
          <p:nvPr>
            <p:ph type="body" sz="half" idx="2"/>
          </p:nvPr>
        </p:nvSpPr>
        <p:spPr>
          <a:xfrm>
            <a:off x="6108700" y="2579688"/>
            <a:ext cx="2362200" cy="3200400"/>
          </a:xfrm>
        </p:spPr>
        <p:txBody>
          <a:bodyPr/>
          <a:lstStyle/>
          <a:p>
            <a:pPr eaLnBrk="1" hangingPunct="1">
              <a:buFontTx/>
              <a:buNone/>
            </a:pPr>
            <a:r>
              <a:rPr lang="en-GB" altLang="en-US" sz="2800"/>
              <a:t>What was</a:t>
            </a:r>
          </a:p>
          <a:p>
            <a:pPr eaLnBrk="1" hangingPunct="1">
              <a:buFontTx/>
              <a:buNone/>
            </a:pPr>
            <a:r>
              <a:rPr lang="en-GB" altLang="en-US" sz="2800"/>
              <a:t>happening to population?</a:t>
            </a:r>
          </a:p>
          <a:p>
            <a:pPr eaLnBrk="1" hangingPunct="1">
              <a:buFontTx/>
              <a:buNone/>
            </a:pPr>
            <a:endParaRPr lang="en-GB" altLang="en-US" sz="2800"/>
          </a:p>
          <a:p>
            <a:pPr eaLnBrk="1" hangingPunct="1">
              <a:buFontTx/>
              <a:buNone/>
            </a:pPr>
            <a:endParaRPr lang="en-GB" altLang="en-US" sz="2800"/>
          </a:p>
        </p:txBody>
      </p:sp>
      <p:pic>
        <p:nvPicPr>
          <p:cNvPr id="4101" name="Picture 5" descr="C:\WINDOWS\Application Data\Microsoft\Media Catalog\Downloaded Clips\cl0\AG00212_.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257800"/>
            <a:ext cx="167957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checkerboard(across)">
                                      <p:cBhvr>
                                        <p:cTn id="12" dur="500"/>
                                        <p:tgtEl>
                                          <p:spTgt spid="410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00">
                                            <p:txEl>
                                              <p:pRg st="1" end="1"/>
                                            </p:txEl>
                                          </p:spTgt>
                                        </p:tgtEl>
                                        <p:attrNameLst>
                                          <p:attrName>style.visibility</p:attrName>
                                        </p:attrNameLst>
                                      </p:cBhvr>
                                      <p:to>
                                        <p:strVal val="visible"/>
                                      </p:to>
                                    </p:set>
                                    <p:animEffect transition="in" filter="checkerboard(across)">
                                      <p:cBhvr>
                                        <p:cTn id="17" dur="500"/>
                                        <p:tgtEl>
                                          <p:spTgt spid="410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additive="base">
                                        <p:cTn id="27" dur="500" fill="hold"/>
                                        <p:tgtEl>
                                          <p:spTgt spid="4101"/>
                                        </p:tgtEl>
                                        <p:attrNameLst>
                                          <p:attrName>ppt_x</p:attrName>
                                        </p:attrNameLst>
                                      </p:cBhvr>
                                      <p:tavLst>
                                        <p:tav tm="0">
                                          <p:val>
                                            <p:strVal val="#ppt_x"/>
                                          </p:val>
                                        </p:tav>
                                        <p:tav tm="100000">
                                          <p:val>
                                            <p:strVal val="#ppt_x"/>
                                          </p:val>
                                        </p:tav>
                                      </p:tavLst>
                                    </p:anim>
                                    <p:anim calcmode="lin" valueType="num">
                                      <p:cBhvr additive="base">
                                        <p:cTn id="2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Graphic spid="2" grpId="0">
        <p:bldAsOne/>
      </p:bldGraphic>
      <p:bldP spid="410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body" sz="half" idx="1"/>
          </p:nvPr>
        </p:nvSpPr>
        <p:spPr/>
        <p:txBody>
          <a:bodyPr/>
          <a:lstStyle/>
          <a:p>
            <a:pPr eaLnBrk="1" hangingPunct="1">
              <a:lnSpc>
                <a:spcPct val="90000"/>
              </a:lnSpc>
            </a:pPr>
            <a:endParaRPr lang="en-US" altLang="en-US"/>
          </a:p>
        </p:txBody>
      </p:sp>
      <p:sp>
        <p:nvSpPr>
          <p:cNvPr id="48131" name="Rectangle 6"/>
          <p:cNvSpPr>
            <a:spLocks noGrp="1" noChangeArrowheads="1"/>
          </p:cNvSpPr>
          <p:nvPr>
            <p:ph type="body" sz="half" idx="2"/>
          </p:nvPr>
        </p:nvSpPr>
        <p:spPr>
          <a:xfrm>
            <a:off x="4343400" y="304800"/>
            <a:ext cx="4572000" cy="6248400"/>
          </a:xfrm>
        </p:spPr>
        <p:txBody>
          <a:bodyPr/>
          <a:lstStyle/>
          <a:p>
            <a:pPr eaLnBrk="1" hangingPunct="1">
              <a:lnSpc>
                <a:spcPct val="90000"/>
              </a:lnSpc>
              <a:buFont typeface="Arial" panose="020B0604020202020204" pitchFamily="34" charset="0"/>
              <a:buNone/>
            </a:pPr>
            <a:r>
              <a:rPr lang="en-US" altLang="en-US"/>
              <a:t> </a:t>
            </a:r>
            <a:r>
              <a:rPr lang="en-US" altLang="en-US" u="sng"/>
              <a:t>Causes of the Industrial Revolution</a:t>
            </a:r>
          </a:p>
          <a:p>
            <a:pPr lvl="1" eaLnBrk="1" hangingPunct="1">
              <a:lnSpc>
                <a:spcPct val="90000"/>
              </a:lnSpc>
            </a:pPr>
            <a:r>
              <a:rPr lang="en-US" altLang="en-US"/>
              <a:t>A. </a:t>
            </a:r>
            <a:r>
              <a:rPr lang="en-US" altLang="en-US" u="sng"/>
              <a:t>Farming Changes:</a:t>
            </a:r>
            <a:r>
              <a:rPr lang="en-US" altLang="en-US"/>
              <a:t> During the 1700’s, farmers were able to reclaim more land to plant, made better use of land, and used fertilizer to improve the soil.</a:t>
            </a:r>
          </a:p>
          <a:p>
            <a:pPr lvl="1" eaLnBrk="1" hangingPunct="1">
              <a:lnSpc>
                <a:spcPct val="90000"/>
              </a:lnSpc>
            </a:pPr>
            <a:r>
              <a:rPr lang="en-US" altLang="en-US"/>
              <a:t>B. </a:t>
            </a:r>
            <a:r>
              <a:rPr lang="en-US" altLang="en-US" u="sng"/>
              <a:t>Enclosure Movement</a:t>
            </a:r>
            <a:r>
              <a:rPr lang="en-US" altLang="en-US"/>
              <a:t>: In the 1700’s, rich landowners and the English Parliament began taking away land from peasants and were able to harvest more which made farming profitable.</a:t>
            </a:r>
          </a:p>
          <a:p>
            <a:pPr lvl="1" eaLnBrk="1" hangingPunct="1">
              <a:lnSpc>
                <a:spcPct val="90000"/>
              </a:lnSpc>
            </a:pPr>
            <a:endParaRPr lang="en-US" altLang="en-US" u="sng"/>
          </a:p>
          <a:p>
            <a:pPr lvl="1" eaLnBrk="1" hangingPunct="1">
              <a:lnSpc>
                <a:spcPct val="90000"/>
              </a:lnSpc>
              <a:buFontTx/>
              <a:buNone/>
            </a:pPr>
            <a:endParaRPr lang="en-US" altLang="en-US"/>
          </a:p>
        </p:txBody>
      </p:sp>
      <p:pic>
        <p:nvPicPr>
          <p:cNvPr id="48132" name="Picture 8" descr="tl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49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609600"/>
            <a:ext cx="7772400" cy="1143000"/>
          </a:xfrm>
        </p:spPr>
        <p:txBody>
          <a:bodyPr/>
          <a:lstStyle/>
          <a:p>
            <a:pPr eaLnBrk="1" hangingPunct="1"/>
            <a:r>
              <a:rPr lang="en-US" altLang="en-US"/>
              <a:t>Enclosures? </a:t>
            </a:r>
          </a:p>
        </p:txBody>
      </p:sp>
      <p:sp>
        <p:nvSpPr>
          <p:cNvPr id="49155" name="Rectangle 4"/>
          <p:cNvSpPr>
            <a:spLocks noGrp="1" noChangeArrowheads="1"/>
          </p:cNvSpPr>
          <p:nvPr>
            <p:ph type="body" sz="half" idx="4294967295"/>
          </p:nvPr>
        </p:nvSpPr>
        <p:spPr>
          <a:xfrm>
            <a:off x="228600" y="1676400"/>
            <a:ext cx="8915400" cy="3962400"/>
          </a:xfrm>
        </p:spPr>
        <p:txBody>
          <a:bodyPr/>
          <a:lstStyle/>
          <a:p>
            <a:pPr eaLnBrk="1" hangingPunct="1"/>
            <a:r>
              <a:rPr lang="en-US" altLang="en-US" sz="2800"/>
              <a:t>This meant enclosing the land with fences or hedges.</a:t>
            </a:r>
          </a:p>
          <a:p>
            <a:pPr eaLnBrk="1" hangingPunct="1"/>
            <a:r>
              <a:rPr lang="en-US" altLang="en-US" sz="2800"/>
              <a:t>The open fields were divided up and everyone who could prove they owned some land would get a share.</a:t>
            </a:r>
          </a:p>
          <a:p>
            <a:pPr eaLnBrk="1" hangingPunct="1"/>
            <a:r>
              <a:rPr lang="en-US" altLang="en-US" sz="2800"/>
              <a:t> Dividing the open land into small fields and putting hedges and fences around them.</a:t>
            </a:r>
          </a:p>
          <a:p>
            <a:pPr eaLnBrk="1" hangingPunct="1"/>
            <a:r>
              <a:rPr lang="en-US" altLang="en-US" sz="2800"/>
              <a:t> Everyone had their own fields and could use them how they wished.</a:t>
            </a:r>
          </a:p>
          <a:p>
            <a:pPr eaLnBrk="1" hangingPunct="1"/>
            <a:r>
              <a:rPr lang="en-US" altLang="en-US" sz="2800"/>
              <a:t>Open land and common land would also be enclosed and divided up. </a:t>
            </a:r>
          </a:p>
        </p:txBody>
      </p:sp>
    </p:spTree>
  </p:cSld>
  <p:clrMapOvr>
    <a:masterClrMapping/>
  </p:clrMapOvr>
  <p:transition advTm="2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274638"/>
            <a:ext cx="6477000" cy="1143000"/>
          </a:xfrm>
        </p:spPr>
        <p:txBody>
          <a:bodyPr/>
          <a:lstStyle/>
          <a:p>
            <a:pPr eaLnBrk="1" hangingPunct="1"/>
            <a:r>
              <a:rPr lang="en-US" altLang="en-US" sz="4000">
                <a:latin typeface="Berling Antiqua" pitchFamily="18" charset="0"/>
              </a:rPr>
              <a:t>Common lands are enclosed; larger farms are created</a:t>
            </a:r>
          </a:p>
        </p:txBody>
      </p:sp>
      <p:pic>
        <p:nvPicPr>
          <p:cNvPr id="50179" name="Picture 5" descr="upton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71613"/>
            <a:ext cx="617220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Enclosure Movement</a:t>
            </a:r>
          </a:p>
        </p:txBody>
      </p:sp>
      <p:sp>
        <p:nvSpPr>
          <p:cNvPr id="51203" name="Content Placeholder 2"/>
          <p:cNvSpPr>
            <a:spLocks noGrp="1"/>
          </p:cNvSpPr>
          <p:nvPr>
            <p:ph idx="1"/>
          </p:nvPr>
        </p:nvSpPr>
        <p:spPr>
          <a:xfrm>
            <a:off x="0" y="1219200"/>
            <a:ext cx="9144000" cy="5638800"/>
          </a:xfrm>
        </p:spPr>
        <p:txBody>
          <a:bodyPr/>
          <a:lstStyle/>
          <a:p>
            <a:r>
              <a:rPr lang="en-US" altLang="en-US" sz="2400" b="1"/>
              <a:t>By the late eighteenth century enclosures were becoming very common in Great Britain. </a:t>
            </a:r>
          </a:p>
          <a:p>
            <a:r>
              <a:rPr lang="en-US" altLang="en-US" sz="2400" b="1"/>
              <a:t>Enclosure simply meant joining the strips of the open fields to make larger compact units of land.</a:t>
            </a:r>
          </a:p>
          <a:p>
            <a:r>
              <a:rPr lang="en-US" altLang="en-US" sz="2400" b="1"/>
              <a:t> These units were then fenced or hedged off from the next person’s land.</a:t>
            </a:r>
          </a:p>
          <a:p>
            <a:r>
              <a:rPr lang="en-US" altLang="en-US" sz="2400" b="1"/>
              <a:t> This meant that a farmer had his land together in one farm rather than in scattered strips.</a:t>
            </a:r>
          </a:p>
          <a:p>
            <a:r>
              <a:rPr lang="en-US" altLang="en-US" sz="2400" b="1"/>
              <a:t>The farmer now had a greater amount of independence.</a:t>
            </a:r>
          </a:p>
          <a:p>
            <a:r>
              <a:rPr lang="en-US" altLang="en-US" sz="2400" b="1"/>
              <a:t>This was not a new idea</a:t>
            </a:r>
          </a:p>
          <a:p>
            <a:r>
              <a:rPr lang="en-US" altLang="en-US" sz="2400" b="1"/>
              <a:t>Enclosures had been around since Tudor times, but increased dramatically in the 1700s because they made it easier for farmers to try out new ideas.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en-GB" altLang="en-US"/>
              <a:t>Life in England Before the Industrial Revolution?</a:t>
            </a:r>
          </a:p>
        </p:txBody>
      </p:sp>
      <p:sp>
        <p:nvSpPr>
          <p:cNvPr id="13315" name="Rectangle 3"/>
          <p:cNvSpPr>
            <a:spLocks noGrp="1" noChangeArrowheads="1"/>
          </p:cNvSpPr>
          <p:nvPr>
            <p:ph type="body" idx="1"/>
          </p:nvPr>
        </p:nvSpPr>
        <p:spPr>
          <a:xfrm>
            <a:off x="457200" y="1600200"/>
            <a:ext cx="6778625" cy="3484563"/>
          </a:xfrm>
        </p:spPr>
        <p:txBody>
          <a:bodyPr/>
          <a:lstStyle/>
          <a:p>
            <a:pPr eaLnBrk="1" hangingPunct="1">
              <a:lnSpc>
                <a:spcPct val="80000"/>
              </a:lnSpc>
            </a:pPr>
            <a:r>
              <a:rPr lang="en-GB" altLang="en-US" sz="2800"/>
              <a:t>8 out of 10 worked in countryside</a:t>
            </a:r>
          </a:p>
          <a:p>
            <a:pPr eaLnBrk="1" hangingPunct="1">
              <a:lnSpc>
                <a:spcPct val="80000"/>
              </a:lnSpc>
            </a:pPr>
            <a:r>
              <a:rPr lang="en-GB" altLang="en-US" sz="2800">
                <a:solidFill>
                  <a:schemeClr val="hlink"/>
                </a:solidFill>
              </a:rPr>
              <a:t>Subsistence farming</a:t>
            </a:r>
          </a:p>
          <a:p>
            <a:pPr eaLnBrk="1" hangingPunct="1">
              <a:lnSpc>
                <a:spcPct val="80000"/>
              </a:lnSpc>
            </a:pPr>
            <a:r>
              <a:rPr lang="en-GB" altLang="en-US" sz="2800"/>
              <a:t>Cottage industries - factories rarely employed more than 50 people</a:t>
            </a:r>
          </a:p>
          <a:p>
            <a:pPr eaLnBrk="1" hangingPunct="1">
              <a:lnSpc>
                <a:spcPct val="80000"/>
              </a:lnSpc>
            </a:pPr>
            <a:r>
              <a:rPr lang="en-GB" altLang="en-US" sz="2800"/>
              <a:t>Handmade – buttons, needles, cloth, bricks, pottery, bread etc.</a:t>
            </a:r>
          </a:p>
          <a:p>
            <a:pPr eaLnBrk="1" hangingPunct="1">
              <a:lnSpc>
                <a:spcPct val="80000"/>
              </a:lnSpc>
            </a:pPr>
            <a:r>
              <a:rPr lang="en-GB" altLang="en-US" sz="2800"/>
              <a:t>Developing towns – Liverpool, </a:t>
            </a:r>
          </a:p>
          <a:p>
            <a:pPr eaLnBrk="1" hangingPunct="1">
              <a:lnSpc>
                <a:spcPct val="80000"/>
              </a:lnSpc>
              <a:buFont typeface="Wingdings" panose="05000000000000000000" pitchFamily="2" charset="2"/>
              <a:buNone/>
            </a:pPr>
            <a:r>
              <a:rPr lang="en-GB" altLang="en-US" sz="2800"/>
              <a:t>	Birmingham, Glasgow</a:t>
            </a:r>
          </a:p>
          <a:p>
            <a:pPr eaLnBrk="1" hangingPunct="1">
              <a:lnSpc>
                <a:spcPct val="80000"/>
              </a:lnSpc>
              <a:buFont typeface="Wingdings" panose="05000000000000000000" pitchFamily="2" charset="2"/>
              <a:buNone/>
            </a:pPr>
            <a:endParaRPr lang="en-GB" altLang="en-US" sz="2800"/>
          </a:p>
        </p:txBody>
      </p:sp>
      <p:pic>
        <p:nvPicPr>
          <p:cNvPr id="13317" name="Picture 5" descr="TEXweav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429000"/>
            <a:ext cx="27336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7162800" y="2514600"/>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Welsh spinsters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781300" y="0"/>
            <a:ext cx="6362700" cy="523875"/>
          </a:xfrm>
          <a:prstGeom prst="rect">
            <a:avLst/>
          </a:prstGeom>
          <a:noFill/>
          <a:ln w="9525">
            <a:noFill/>
            <a:miter lim="800000"/>
            <a:headEnd/>
            <a:tailEnd/>
          </a:ln>
          <a:effectLst>
            <a:outerShdw dist="28398" dir="3806097" algn="ctr" rotWithShape="0">
              <a:srgbClr val="003399"/>
            </a:outerShdw>
          </a:effectLst>
        </p:spPr>
        <p:txBody>
          <a:bodyPr>
            <a:spAutoFit/>
          </a:bodyPr>
          <a:lstStyle/>
          <a:p>
            <a:pPr algn="ctr">
              <a:spcBef>
                <a:spcPct val="50000"/>
              </a:spcBef>
              <a:defRPr/>
            </a:pPr>
            <a:r>
              <a:rPr lang="en-US" sz="2800" b="1" dirty="0">
                <a:solidFill>
                  <a:srgbClr val="993300"/>
                </a:solidFill>
                <a:latin typeface="Lombardic Narrow" pitchFamily="2" charset="0"/>
              </a:rPr>
              <a:t>The Enclosure Movement</a:t>
            </a:r>
          </a:p>
        </p:txBody>
      </p:sp>
      <p:pic>
        <p:nvPicPr>
          <p:cNvPr id="52227" name="Picture 8" descr="map-English Common Land Enclosed"/>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304800" y="512763"/>
            <a:ext cx="4965700" cy="6345237"/>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b="1"/>
              <a:t>Methods of Enclosure</a:t>
            </a:r>
            <a:br>
              <a:rPr lang="en-GB" altLang="en-US" b="1"/>
            </a:br>
            <a:endParaRPr lang="en-US" altLang="en-US"/>
          </a:p>
        </p:txBody>
      </p:sp>
      <p:sp>
        <p:nvSpPr>
          <p:cNvPr id="53251" name="Content Placeholder 2"/>
          <p:cNvSpPr>
            <a:spLocks noGrp="1"/>
          </p:cNvSpPr>
          <p:nvPr>
            <p:ph idx="1"/>
          </p:nvPr>
        </p:nvSpPr>
        <p:spPr>
          <a:xfrm>
            <a:off x="0" y="990600"/>
            <a:ext cx="9144000" cy="5135563"/>
          </a:xfrm>
        </p:spPr>
        <p:txBody>
          <a:bodyPr/>
          <a:lstStyle/>
          <a:p>
            <a:r>
              <a:rPr lang="en-GB" altLang="en-US" sz="2400"/>
              <a:t>During the later 1770s, the number of enclosures in Britain increased because they made it easier for farmers to try out new farming techniques. </a:t>
            </a:r>
          </a:p>
          <a:p>
            <a:r>
              <a:rPr lang="en-GB" altLang="en-US" sz="2400"/>
              <a:t>Farmers could now </a:t>
            </a:r>
            <a:r>
              <a:rPr lang="en-GB" altLang="en-US" sz="2400" b="1"/>
              <a:t>invest in new machinery</a:t>
            </a:r>
            <a:r>
              <a:rPr lang="en-GB" altLang="en-US" sz="2400"/>
              <a:t> for use on their land, work in one area and not waste time walking between strips of land.</a:t>
            </a:r>
          </a:p>
          <a:p>
            <a:r>
              <a:rPr lang="en-GB" altLang="en-US" sz="2400"/>
              <a:t> The enclosed land was also useful for farmers wanting to </a:t>
            </a:r>
            <a:r>
              <a:rPr lang="en-GB" altLang="en-US" sz="2400" b="1"/>
              <a:t>experiment</a:t>
            </a:r>
            <a:r>
              <a:rPr lang="en-GB" altLang="en-US" sz="2400"/>
              <a:t> with selective breeding and </a:t>
            </a:r>
            <a:r>
              <a:rPr lang="en-GB" altLang="en-US" sz="2400" b="1"/>
              <a:t>new crops</a:t>
            </a:r>
            <a:r>
              <a:rPr lang="en-GB" altLang="en-US" sz="2400"/>
              <a:t> from abroad.</a:t>
            </a:r>
          </a:p>
          <a:p>
            <a:r>
              <a:rPr lang="en-GB" altLang="en-US" sz="2400"/>
              <a:t>There were two ways for villages to enclose land.</a:t>
            </a:r>
          </a:p>
          <a:p>
            <a:r>
              <a:rPr lang="en-GB" altLang="en-US" sz="2400"/>
              <a:t> One was by getting the whole village to agree among themselves, which was more common during the early 18th century. </a:t>
            </a:r>
          </a:p>
          <a:p>
            <a:r>
              <a:rPr lang="en-GB" altLang="en-US" sz="2400"/>
              <a:t>The second was by an </a:t>
            </a:r>
            <a:r>
              <a:rPr lang="en-GB" altLang="en-US" sz="2400" b="1"/>
              <a:t>Act of Parliament</a:t>
            </a:r>
            <a:r>
              <a:rPr lang="en-GB" altLang="en-US" sz="2400"/>
              <a:t>. By 1770, landowners were forcing enclosure on their local village by using an Act of Parliament. </a:t>
            </a:r>
          </a:p>
          <a:p>
            <a:endParaRPr lang="en-US"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752600" y="381000"/>
            <a:ext cx="6934200" cy="762000"/>
          </a:xfrm>
          <a:prstGeom prst="rect">
            <a:avLst/>
          </a:prstGeom>
          <a:noFill/>
          <a:ln w="9525">
            <a:noFill/>
            <a:miter lim="800000"/>
            <a:headEnd/>
            <a:tailEnd/>
          </a:ln>
          <a:effectLst>
            <a:outerShdw dist="28398" dir="3806097" algn="ctr" rotWithShape="0">
              <a:srgbClr val="003399"/>
            </a:outerShdw>
          </a:effectLst>
        </p:spPr>
        <p:txBody>
          <a:bodyPr>
            <a:spAutoFit/>
          </a:bodyPr>
          <a:lstStyle/>
          <a:p>
            <a:pPr algn="ctr">
              <a:spcBef>
                <a:spcPct val="50000"/>
              </a:spcBef>
              <a:defRPr/>
            </a:pPr>
            <a:r>
              <a:rPr lang="en-US" sz="4400" b="1">
                <a:solidFill>
                  <a:srgbClr val="993300"/>
                </a:solidFill>
                <a:latin typeface="Lombardic Narrow" pitchFamily="2" charset="0"/>
              </a:rPr>
              <a:t>“Enclosed” Lands Today</a:t>
            </a:r>
          </a:p>
        </p:txBody>
      </p:sp>
      <p:pic>
        <p:nvPicPr>
          <p:cNvPr id="54275" name="Picture 4" descr="Enclosed land today"/>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8600" y="1016000"/>
            <a:ext cx="8610600" cy="5732463"/>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Ways to Enclose</a:t>
            </a:r>
          </a:p>
        </p:txBody>
      </p:sp>
      <p:sp>
        <p:nvSpPr>
          <p:cNvPr id="55299" name="Content Placeholder 2"/>
          <p:cNvSpPr>
            <a:spLocks noGrp="1"/>
          </p:cNvSpPr>
          <p:nvPr>
            <p:ph idx="1"/>
          </p:nvPr>
        </p:nvSpPr>
        <p:spPr>
          <a:xfrm>
            <a:off x="0" y="1143000"/>
            <a:ext cx="9144000" cy="5715000"/>
          </a:xfrm>
        </p:spPr>
        <p:txBody>
          <a:bodyPr/>
          <a:lstStyle/>
          <a:p>
            <a:r>
              <a:rPr lang="en-US" altLang="en-US" sz="2400" b="1"/>
              <a:t>There were two ways to enclose a field. </a:t>
            </a:r>
          </a:p>
          <a:p>
            <a:r>
              <a:rPr lang="en-US" altLang="en-US" sz="2400" b="1"/>
              <a:t>Before 1740 most villages were enclosed by agreement.</a:t>
            </a:r>
          </a:p>
          <a:p>
            <a:r>
              <a:rPr lang="en-US" altLang="en-US" sz="2400" b="1"/>
              <a:t> This was when all of the major landowners in the village made a private agreement to join their strips together.</a:t>
            </a:r>
          </a:p>
          <a:p>
            <a:r>
              <a:rPr lang="en-US" altLang="en-US" sz="2400" b="1"/>
              <a:t> This possibly meant buying out smaller farmers. </a:t>
            </a:r>
          </a:p>
          <a:p>
            <a:r>
              <a:rPr lang="en-US" altLang="en-US" sz="2400" b="1"/>
              <a:t>When a small number or farmers did not want to sell their land an Act of Parliament had to be obtained.</a:t>
            </a:r>
          </a:p>
          <a:p>
            <a:r>
              <a:rPr lang="en-US" altLang="en-US" sz="2400" b="1"/>
              <a:t> This became seen as perfectly acceptable after 1750 because it had a number of really good points:</a:t>
            </a:r>
          </a:p>
          <a:p>
            <a:pPr>
              <a:buFont typeface="Wingdings" panose="05000000000000000000" pitchFamily="2" charset="2"/>
              <a:buChar char="q"/>
            </a:pPr>
            <a:r>
              <a:rPr lang="en-US" altLang="en-US" sz="2400" b="1"/>
              <a:t>1. Each piece of enclosed land had legal documentation.</a:t>
            </a:r>
          </a:p>
          <a:p>
            <a:pPr>
              <a:buFont typeface="Wingdings" panose="05000000000000000000" pitchFamily="2" charset="2"/>
              <a:buChar char="q"/>
            </a:pPr>
            <a:r>
              <a:rPr lang="en-US" altLang="en-US" sz="2400" b="1"/>
              <a:t>2. It provided a forum for opposition to be heard.</a:t>
            </a:r>
          </a:p>
          <a:p>
            <a:pPr>
              <a:buFont typeface="Wingdings" panose="05000000000000000000" pitchFamily="2" charset="2"/>
              <a:buChar char="q"/>
            </a:pPr>
            <a:r>
              <a:rPr lang="en-US" altLang="en-US" sz="2400" b="1"/>
              <a:t>3. It allowed the whole village to be enclosed at the same time.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Role of Parliament with Enclosure Movement</a:t>
            </a:r>
          </a:p>
        </p:txBody>
      </p:sp>
      <p:sp>
        <p:nvSpPr>
          <p:cNvPr id="56323" name="Content Placeholder 2"/>
          <p:cNvSpPr>
            <a:spLocks noGrp="1"/>
          </p:cNvSpPr>
          <p:nvPr>
            <p:ph idx="1"/>
          </p:nvPr>
        </p:nvSpPr>
        <p:spPr>
          <a:xfrm>
            <a:off x="0" y="1600200"/>
            <a:ext cx="9144000" cy="5029200"/>
          </a:xfrm>
        </p:spPr>
        <p:txBody>
          <a:bodyPr/>
          <a:lstStyle/>
          <a:p>
            <a:r>
              <a:rPr lang="en-GB" altLang="en-US" sz="2400"/>
              <a:t>So how did Parliamentary enclosures take place?</a:t>
            </a:r>
          </a:p>
          <a:p>
            <a:r>
              <a:rPr lang="en-GB" altLang="en-US" sz="2400"/>
              <a:t>A </a:t>
            </a:r>
            <a:r>
              <a:rPr lang="en-GB" altLang="en-US" sz="2400" b="1"/>
              <a:t>village meeting</a:t>
            </a:r>
            <a:r>
              <a:rPr lang="en-GB" altLang="en-US" sz="2400"/>
              <a:t> was held and the owners of three quarters of the village's land had to agree to enclosure. In many cases, the Lord of the Manor and his friends owned three quarters of the land. </a:t>
            </a:r>
          </a:p>
          <a:p>
            <a:r>
              <a:rPr lang="en-GB" altLang="en-US" sz="2400"/>
              <a:t>A </a:t>
            </a:r>
            <a:r>
              <a:rPr lang="en-GB" altLang="en-US" sz="2400" b="1"/>
              <a:t>petition was drawn up</a:t>
            </a:r>
            <a:r>
              <a:rPr lang="en-GB" altLang="en-US" sz="2400"/>
              <a:t> by landowners asking Parliament to pass an act enclosing local land. </a:t>
            </a:r>
          </a:p>
          <a:p>
            <a:r>
              <a:rPr lang="en-GB" altLang="en-US" sz="2400"/>
              <a:t>A </a:t>
            </a:r>
            <a:r>
              <a:rPr lang="en-GB" altLang="en-US" sz="2400" b="1"/>
              <a:t>notice about the petition</a:t>
            </a:r>
            <a:r>
              <a:rPr lang="en-GB" altLang="en-US" sz="2400"/>
              <a:t> was placed on the village church door. </a:t>
            </a:r>
          </a:p>
          <a:p>
            <a:r>
              <a:rPr lang="en-GB" altLang="en-US" sz="2400"/>
              <a:t>Parliament considered the petition and then passed </a:t>
            </a:r>
            <a:r>
              <a:rPr lang="en-GB" altLang="en-US" sz="2400" b="1"/>
              <a:t>an Enclosure Act</a:t>
            </a:r>
            <a:r>
              <a:rPr lang="en-GB" altLang="en-US" sz="2400"/>
              <a:t> and sent three commissioners to supervise the enclosure and decide who had the right to land in the village. </a:t>
            </a:r>
          </a:p>
          <a:p>
            <a:r>
              <a:rPr lang="en-GB" altLang="en-US" sz="2400"/>
              <a:t>The commissioners then drew up a </a:t>
            </a:r>
            <a:r>
              <a:rPr lang="en-GB" altLang="en-US" sz="2400" b="1"/>
              <a:t>new map</a:t>
            </a:r>
            <a:r>
              <a:rPr lang="en-GB" altLang="en-US" sz="2400"/>
              <a:t> of the enclosed fields.</a:t>
            </a:r>
          </a:p>
          <a:p>
            <a:endParaRPr lang="en-US"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52600" y="762000"/>
            <a:ext cx="601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FF0000"/>
                </a:solidFill>
              </a:rPr>
              <a:t>So did people want to enclose their land?</a:t>
            </a:r>
          </a:p>
        </p:txBody>
      </p:sp>
      <p:sp>
        <p:nvSpPr>
          <p:cNvPr id="58371" name="Text Box 3"/>
          <p:cNvSpPr txBox="1">
            <a:spLocks noChangeArrowheads="1"/>
          </p:cNvSpPr>
          <p:nvPr/>
        </p:nvSpPr>
        <p:spPr bwMode="auto">
          <a:xfrm>
            <a:off x="762000" y="1981200"/>
            <a:ext cx="7848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Char char="•"/>
            </a:pPr>
            <a:r>
              <a:rPr lang="en-US" altLang="en-US" sz="2800"/>
              <a:t>Well, some did and some didn’t. If they did not agree it was hard luck.</a:t>
            </a:r>
          </a:p>
          <a:p>
            <a:pPr>
              <a:spcBef>
                <a:spcPct val="50000"/>
              </a:spcBef>
              <a:buFont typeface="Arial" panose="020B0604020202020204" pitchFamily="34" charset="0"/>
              <a:buChar char="•"/>
            </a:pPr>
            <a:r>
              <a:rPr lang="en-US" altLang="en-US" sz="2800"/>
              <a:t> If the owners of four-fifths of the land agreed, they could force an Act of Parliament-</a:t>
            </a:r>
          </a:p>
          <a:p>
            <a:pPr>
              <a:spcBef>
                <a:spcPct val="50000"/>
              </a:spcBef>
              <a:buFont typeface="Arial" panose="020B0604020202020204" pitchFamily="34" charset="0"/>
              <a:buChar char="•"/>
            </a:pPr>
            <a:r>
              <a:rPr lang="en-US" altLang="en-US" sz="2800"/>
              <a:t> There was a great increase in the number of these in the eighteenth century, from 30 a year to 60, then from 1801 to 1810 there were 906, nearly 3 million hectares were enclosed.</a:t>
            </a:r>
          </a:p>
        </p:txBody>
      </p:sp>
    </p:spTree>
  </p:cSld>
  <p:clrMapOvr>
    <a:masterClrMapping/>
  </p:clrMapOvr>
  <p:transition advTm="20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britsattheirbest.com/images/ii_norfolk_ro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411162"/>
          </a:xfrm>
        </p:spPr>
        <p:txBody>
          <a:bodyPr/>
          <a:lstStyle/>
          <a:p>
            <a:r>
              <a:rPr lang="en-US" altLang="en-US" sz="3200"/>
              <a:t>Benefits to the Enclosure Movement</a:t>
            </a:r>
          </a:p>
        </p:txBody>
      </p:sp>
      <p:sp>
        <p:nvSpPr>
          <p:cNvPr id="60419" name="Content Placeholder 2"/>
          <p:cNvSpPr>
            <a:spLocks noGrp="1"/>
          </p:cNvSpPr>
          <p:nvPr>
            <p:ph idx="1"/>
          </p:nvPr>
        </p:nvSpPr>
        <p:spPr>
          <a:xfrm>
            <a:off x="0" y="685800"/>
            <a:ext cx="9144000" cy="6172200"/>
          </a:xfrm>
        </p:spPr>
        <p:txBody>
          <a:bodyPr/>
          <a:lstStyle/>
          <a:p>
            <a:r>
              <a:rPr lang="en-US" altLang="en-US" sz="2400" b="1"/>
              <a:t>Some agricultural improvers enclosed their land so as to reduce wastage.</a:t>
            </a:r>
          </a:p>
          <a:p>
            <a:r>
              <a:rPr lang="en-US" altLang="en-US" sz="2400" b="1"/>
              <a:t> It also meant it was easier for them to make decisions about changing the use of the land. </a:t>
            </a:r>
          </a:p>
          <a:p>
            <a:r>
              <a:rPr lang="en-US" altLang="en-US" sz="2400" b="1"/>
              <a:t>Because enclosure brought a farmer’s lands together, it was worth investing in machinery, lime, manure or seed from one strip to another. </a:t>
            </a:r>
          </a:p>
          <a:p>
            <a:r>
              <a:rPr lang="en-US" altLang="en-US" sz="2400" b="1"/>
              <a:t>Enclosures would also help farmers interested in selective breeding. </a:t>
            </a:r>
          </a:p>
          <a:p>
            <a:r>
              <a:rPr lang="en-US" altLang="en-US" sz="2400" b="1"/>
              <a:t>It also made it worthwhile to dig drainage ditches around their fields.</a:t>
            </a:r>
          </a:p>
          <a:p>
            <a:r>
              <a:rPr lang="en-US" altLang="en-US" sz="2400" b="1"/>
              <a:t>Historians generally agree that farmers enclosed land in order to produce a greater tonnage, thereby earning bigger profits.</a:t>
            </a:r>
          </a:p>
          <a:p>
            <a:r>
              <a:rPr lang="en-US" altLang="en-US" sz="2400" b="1"/>
              <a:t> In addition, where land was enclosed, landlords could charge tenants higher rents</a:t>
            </a:r>
            <a:r>
              <a:rPr lang="en-US" altLang="en-US" sz="200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3"/>
          <p:cNvSpPr>
            <a:spLocks noChangeArrowheads="1"/>
          </p:cNvSpPr>
          <p:nvPr/>
        </p:nvSpPr>
        <p:spPr bwMode="auto">
          <a:xfrm rot="5400000" flipH="1" flipV="1">
            <a:off x="571500" y="2247900"/>
            <a:ext cx="3810000" cy="4953000"/>
          </a:xfrm>
          <a:prstGeom prst="wedgeRectCallout">
            <a:avLst>
              <a:gd name="adj1" fmla="val -23417"/>
              <a:gd name="adj2" fmla="val 67944"/>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Nothing - if you could </a:t>
            </a:r>
          </a:p>
          <a:p>
            <a:pPr algn="ctr"/>
            <a:r>
              <a:rPr lang="en-US" altLang="en-US" sz="2400"/>
              <a:t>prove you owned the land, </a:t>
            </a:r>
          </a:p>
          <a:p>
            <a:pPr algn="ctr"/>
            <a:r>
              <a:rPr lang="en-US" altLang="en-US" sz="2400"/>
              <a:t>if you had the money for</a:t>
            </a:r>
          </a:p>
          <a:p>
            <a:pPr algn="ctr"/>
            <a:r>
              <a:rPr lang="en-US" altLang="en-US" sz="2400"/>
              <a:t> fences and hedges and if you</a:t>
            </a:r>
          </a:p>
          <a:p>
            <a:pPr algn="ctr"/>
            <a:r>
              <a:rPr lang="en-US" altLang="en-US" sz="2400"/>
              <a:t> could afford to pay the</a:t>
            </a:r>
          </a:p>
          <a:p>
            <a:pPr algn="ctr"/>
            <a:r>
              <a:rPr lang="en-US" altLang="en-US" sz="2400"/>
              <a:t> commissioners to come</a:t>
            </a:r>
          </a:p>
          <a:p>
            <a:pPr algn="ctr"/>
            <a:r>
              <a:rPr lang="en-US" altLang="en-US" sz="2400"/>
              <a:t> and map the land, </a:t>
            </a:r>
          </a:p>
          <a:p>
            <a:pPr algn="ctr"/>
            <a:r>
              <a:rPr lang="en-US" altLang="en-US" sz="2400"/>
              <a:t>not to mention the cost of an Act</a:t>
            </a:r>
          </a:p>
          <a:p>
            <a:pPr algn="ctr"/>
            <a:r>
              <a:rPr lang="en-US" altLang="en-US" sz="2400"/>
              <a:t> of Parliament.</a:t>
            </a:r>
          </a:p>
        </p:txBody>
      </p:sp>
      <p:graphicFrame>
        <p:nvGraphicFramePr>
          <p:cNvPr id="11270" name="Object 6"/>
          <p:cNvGraphicFramePr>
            <a:graphicFrameLocks noChangeAspect="1"/>
          </p:cNvGraphicFramePr>
          <p:nvPr/>
        </p:nvGraphicFramePr>
        <p:xfrm>
          <a:off x="5029200" y="4724400"/>
          <a:ext cx="4648200" cy="1905000"/>
        </p:xfrm>
        <a:graphic>
          <a:graphicData uri="http://schemas.openxmlformats.org/presentationml/2006/ole">
            <mc:AlternateContent xmlns:mc="http://schemas.openxmlformats.org/markup-compatibility/2006">
              <mc:Choice xmlns:v="urn:schemas-microsoft-com:vml" Requires="v">
                <p:oleObj spid="_x0000_s2066" name="Clip" r:id="rId3" imgW="1135080" imgH="465840" progId="MS_ClipArt_Gallery.2">
                  <p:embed/>
                </p:oleObj>
              </mc:Choice>
              <mc:Fallback>
                <p:oleObj name="Clip" r:id="rId3" imgW="1135080" imgH="46584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24400"/>
                        <a:ext cx="46482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1323318582"/>
              </p:ext>
            </p:extLst>
          </p:nvPr>
        </p:nvGraphicFramePr>
        <p:xfrm>
          <a:off x="304800" y="0"/>
          <a:ext cx="2554288" cy="3124200"/>
        </p:xfrm>
        <a:graphic>
          <a:graphicData uri="http://schemas.openxmlformats.org/presentationml/2006/ole">
            <mc:AlternateContent xmlns:mc="http://schemas.openxmlformats.org/markup-compatibility/2006">
              <mc:Choice xmlns:v="urn:schemas-microsoft-com:vml" Requires="v">
                <p:oleObj spid="_x0000_s2067" name="Clip" r:id="rId5" imgW="2554560" imgH="3468960" progId="MS_ClipArt_Gallery.2">
                  <p:embed/>
                </p:oleObj>
              </mc:Choice>
              <mc:Fallback>
                <p:oleObj name="Clip" r:id="rId5" imgW="2554560" imgH="3468960"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0"/>
                        <a:ext cx="2554288" cy="3124200"/>
                      </a:xfrm>
                      <a:prstGeom prst="rect">
                        <a:avLst/>
                      </a:prstGeom>
                      <a:noFill/>
                      <a:ln>
                        <a:noFill/>
                      </a:ln>
                      <a:effectLst/>
                      <a:extLst/>
                    </p:spPr>
                  </p:pic>
                </p:oleObj>
              </mc:Fallback>
            </mc:AlternateContent>
          </a:graphicData>
        </a:graphic>
      </p:graphicFrame>
      <p:sp>
        <p:nvSpPr>
          <p:cNvPr id="11266" name="AutoShape 2"/>
          <p:cNvSpPr>
            <a:spLocks noChangeArrowheads="1"/>
          </p:cNvSpPr>
          <p:nvPr/>
        </p:nvSpPr>
        <p:spPr bwMode="auto">
          <a:xfrm flipV="1">
            <a:off x="3962400" y="990600"/>
            <a:ext cx="4495800" cy="1143000"/>
          </a:xfrm>
          <a:prstGeom prst="wedgeRectCallout">
            <a:avLst>
              <a:gd name="adj1" fmla="val -99718"/>
              <a:gd name="adj2" fmla="val 17639"/>
            </a:avLst>
          </a:prstGeom>
          <a:solidFill>
            <a:schemeClr val="accent1"/>
          </a:solidFill>
          <a:ln w="9525">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So what’s wrong with that?</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26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26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3000"/>
                                  </p:stCondLst>
                                  <p:childTnLst>
                                    <p:set>
                                      <p:cBhvr>
                                        <p:cTn id="12" dur="1" fill="hold">
                                          <p:stCondLst>
                                            <p:cond delay="499"/>
                                          </p:stCondLst>
                                        </p:cTn>
                                        <p:tgtEl>
                                          <p:spTgt spid="11270"/>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2000"/>
                                  </p:stCondLst>
                                  <p:childTnLst>
                                    <p:set>
                                      <p:cBhvr>
                                        <p:cTn id="15" dur="1" fill="hold">
                                          <p:stCondLst>
                                            <p:cond delay="499"/>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autoUpdateAnimBg="0"/>
      <p:bldP spid="1126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Groups That Supported The Enclosure Movement</a:t>
            </a:r>
          </a:p>
        </p:txBody>
      </p:sp>
      <p:sp>
        <p:nvSpPr>
          <p:cNvPr id="61443" name="Content Placeholder 2"/>
          <p:cNvSpPr>
            <a:spLocks noGrp="1"/>
          </p:cNvSpPr>
          <p:nvPr>
            <p:ph sz="half" idx="1"/>
          </p:nvPr>
        </p:nvSpPr>
        <p:spPr/>
        <p:txBody>
          <a:bodyPr/>
          <a:lstStyle/>
          <a:p>
            <a:r>
              <a:rPr lang="en-US" altLang="en-US" sz="2400" b="1">
                <a:solidFill>
                  <a:srgbClr val="FF0000"/>
                </a:solidFill>
              </a:rPr>
              <a:t>Landowners:  </a:t>
            </a:r>
            <a:r>
              <a:rPr lang="en-US" altLang="en-US" sz="2400" b="1"/>
              <a:t>They made large profits from the enclosures because the new fields were more efficient, and they could charge their tenants higher rents.</a:t>
            </a:r>
          </a:p>
          <a:p>
            <a:r>
              <a:rPr lang="en-US" altLang="en-US" sz="2400" b="1">
                <a:solidFill>
                  <a:srgbClr val="FF0000"/>
                </a:solidFill>
              </a:rPr>
              <a:t>Tenant Farmers:  </a:t>
            </a:r>
            <a:r>
              <a:rPr lang="en-US" altLang="en-US" sz="2400" b="1"/>
              <a:t>They did not mind the higher rents, because they were making so much profit that they could afford new machinery and the best fertilizer.</a:t>
            </a:r>
          </a:p>
        </p:txBody>
      </p:sp>
      <p:sp>
        <p:nvSpPr>
          <p:cNvPr id="61444" name="Content Placeholder 3"/>
          <p:cNvSpPr>
            <a:spLocks noGrp="1"/>
          </p:cNvSpPr>
          <p:nvPr>
            <p:ph sz="half" idx="2"/>
          </p:nvPr>
        </p:nvSpPr>
        <p:spPr/>
        <p:txBody>
          <a:bodyPr/>
          <a:lstStyle/>
          <a:p>
            <a:r>
              <a:rPr lang="en-US" altLang="en-US">
                <a:solidFill>
                  <a:srgbClr val="FF0000"/>
                </a:solidFill>
              </a:rPr>
              <a:t>Labourers:  </a:t>
            </a:r>
            <a:r>
              <a:rPr lang="en-US" altLang="en-US"/>
              <a:t>They were given more work digging ditches, planting hedges, and building roads.  Many of them even gained new homes on their master’s estates.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ache.eb.com/eb/image?id=95658&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1447800"/>
            <a:ext cx="7121525"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4"/>
          <p:cNvSpPr>
            <a:spLocks noGrp="1"/>
          </p:cNvSpPr>
          <p:nvPr>
            <p:ph type="title"/>
          </p:nvPr>
        </p:nvSpPr>
        <p:spPr/>
        <p:txBody>
          <a:bodyPr/>
          <a:lstStyle/>
          <a:p>
            <a:r>
              <a:rPr lang="en-US" altLang="en-US"/>
              <a:t>Before the Industrial Revolution:  Cottage Industry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Groups That Were Against The Enclosure Movement</a:t>
            </a:r>
          </a:p>
        </p:txBody>
      </p:sp>
      <p:sp>
        <p:nvSpPr>
          <p:cNvPr id="62467" name="Content Placeholder 2"/>
          <p:cNvSpPr>
            <a:spLocks noGrp="1"/>
          </p:cNvSpPr>
          <p:nvPr>
            <p:ph sz="half" idx="1"/>
          </p:nvPr>
        </p:nvSpPr>
        <p:spPr/>
        <p:txBody>
          <a:bodyPr/>
          <a:lstStyle/>
          <a:p>
            <a:r>
              <a:rPr lang="en-US" altLang="en-US">
                <a:solidFill>
                  <a:srgbClr val="FF0000"/>
                </a:solidFill>
              </a:rPr>
              <a:t>Smallholders:  </a:t>
            </a:r>
            <a:r>
              <a:rPr lang="en-US" altLang="en-US"/>
              <a:t>Many villagers lost land and were forced to become labourers, either because they could not prove their right to the enclosed land or because they could not afford to enclose the land.</a:t>
            </a:r>
          </a:p>
        </p:txBody>
      </p:sp>
      <p:sp>
        <p:nvSpPr>
          <p:cNvPr id="62468" name="Content Placeholder 3"/>
          <p:cNvSpPr>
            <a:spLocks noGrp="1"/>
          </p:cNvSpPr>
          <p:nvPr>
            <p:ph sz="half" idx="2"/>
          </p:nvPr>
        </p:nvSpPr>
        <p:spPr/>
        <p:txBody>
          <a:bodyPr/>
          <a:lstStyle/>
          <a:p>
            <a:r>
              <a:rPr lang="en-US" altLang="en-US">
                <a:solidFill>
                  <a:srgbClr val="FF0000"/>
                </a:solidFill>
              </a:rPr>
              <a:t>Landless Labourers:  </a:t>
            </a:r>
            <a:r>
              <a:rPr lang="en-US" altLang="en-US"/>
              <a:t>People like squatters really suffered, because the common land was turned into enclose land.  Many of them were left hungry.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solidFill>
                  <a:srgbClr val="FF0000"/>
                </a:solidFill>
              </a:rPr>
              <a:t>Were there winners and losers?</a:t>
            </a:r>
          </a:p>
        </p:txBody>
      </p:sp>
      <p:sp>
        <p:nvSpPr>
          <p:cNvPr id="63491" name="Text Box 3"/>
          <p:cNvSpPr txBox="1">
            <a:spLocks noChangeArrowheads="1"/>
          </p:cNvSpPr>
          <p:nvPr/>
        </p:nvSpPr>
        <p:spPr bwMode="auto">
          <a:xfrm>
            <a:off x="457200" y="1143000"/>
            <a:ext cx="83058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Char char="•"/>
            </a:pPr>
            <a:r>
              <a:rPr lang="en-US" altLang="en-US" sz="2400" b="1"/>
              <a:t>Yes, the better off farmers and landowners gained the most - the rich got richer and the poor got poorer.</a:t>
            </a:r>
          </a:p>
          <a:p>
            <a:pPr>
              <a:spcBef>
                <a:spcPct val="50000"/>
              </a:spcBef>
              <a:buFont typeface="Arial" panose="020B0604020202020204" pitchFamily="34" charset="0"/>
              <a:buChar char="•"/>
            </a:pPr>
            <a:r>
              <a:rPr lang="en-US" altLang="en-US" sz="2400" b="1"/>
              <a:t> People who had no written proof of ownership lost their land altogether. </a:t>
            </a:r>
          </a:p>
          <a:p>
            <a:pPr>
              <a:spcBef>
                <a:spcPct val="50000"/>
              </a:spcBef>
              <a:buFont typeface="Arial" panose="020B0604020202020204" pitchFamily="34" charset="0"/>
              <a:buChar char="•"/>
            </a:pPr>
            <a:r>
              <a:rPr lang="en-US" altLang="en-US" sz="2400" b="1"/>
              <a:t>Some couldn’t afford to pay for fences and had to sell their land. </a:t>
            </a:r>
          </a:p>
          <a:p>
            <a:pPr>
              <a:spcBef>
                <a:spcPct val="50000"/>
              </a:spcBef>
              <a:buFont typeface="Arial" panose="020B0604020202020204" pitchFamily="34" charset="0"/>
              <a:buChar char="•"/>
            </a:pPr>
            <a:r>
              <a:rPr lang="en-US" altLang="en-US" sz="2400" b="1"/>
              <a:t>These people either became labourers on other peoples land or headed for the towns to try and get a job.</a:t>
            </a:r>
          </a:p>
          <a:p>
            <a:pPr>
              <a:spcBef>
                <a:spcPct val="50000"/>
              </a:spcBef>
              <a:buFont typeface="Arial" panose="020B0604020202020204" pitchFamily="34" charset="0"/>
              <a:buChar char="•"/>
            </a:pPr>
            <a:r>
              <a:rPr lang="en-US" altLang="en-US" sz="2400" b="1"/>
              <a:t>One farm labourer said: ‘All I know is that I had a cow and an Act of Parliament has taken it from me.’ </a:t>
            </a:r>
          </a:p>
          <a:p>
            <a:pPr>
              <a:spcBef>
                <a:spcPct val="50000"/>
              </a:spcBef>
              <a:buFont typeface="Arial" panose="020B0604020202020204" pitchFamily="34" charset="0"/>
              <a:buChar char="•"/>
            </a:pPr>
            <a:r>
              <a:rPr lang="en-US" altLang="en-US" sz="2400" b="1"/>
              <a:t>There were riots in some villages.</a:t>
            </a:r>
          </a:p>
        </p:txBody>
      </p:sp>
    </p:spTree>
  </p:cSld>
  <p:clrMapOvr>
    <a:masterClrMapping/>
  </p:clrMapOvr>
  <p:transition advTm="20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Invention of the Plow</a:t>
            </a:r>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87439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457200"/>
            <a:ext cx="9144000" cy="1143000"/>
          </a:xfrm>
        </p:spPr>
        <p:txBody>
          <a:bodyPr/>
          <a:lstStyle/>
          <a:p>
            <a:pPr eaLnBrk="1" hangingPunct="1"/>
            <a:r>
              <a:rPr lang="en-US" altLang="en-US" sz="3600">
                <a:latin typeface="Berling Antiqua" pitchFamily="18" charset="0"/>
              </a:rPr>
              <a:t>Better food production methods are developed.  Nitrogen was recognized as an important fertilizer.  Turnips and clover replaced lost nutrients.  Science and Agriculture merged</a:t>
            </a:r>
            <a:r>
              <a:rPr lang="en-US" altLang="en-US" sz="4000"/>
              <a:t>.</a:t>
            </a:r>
          </a:p>
        </p:txBody>
      </p:sp>
      <p:pic>
        <p:nvPicPr>
          <p:cNvPr id="65539" name="Picture 5" descr="line drawing of farming 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47900"/>
            <a:ext cx="5638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WordArt 4"/>
          <p:cNvSpPr>
            <a:spLocks noChangeArrowheads="1" noChangeShapeType="1" noTextEdit="1"/>
          </p:cNvSpPr>
          <p:nvPr/>
        </p:nvSpPr>
        <p:spPr bwMode="auto">
          <a:xfrm>
            <a:off x="3348038" y="5591175"/>
            <a:ext cx="5616575" cy="1150938"/>
          </a:xfrm>
          <a:prstGeom prst="rect">
            <a:avLst/>
          </a:prstGeom>
        </p:spPr>
        <p:txBody>
          <a:bodyPr wrap="none" fromWordArt="1">
            <a:prstTxWarp prst="textPlain">
              <a:avLst>
                <a:gd name="adj" fmla="val 50000"/>
              </a:avLst>
            </a:prstTxWarp>
          </a:bodyPr>
          <a:lstStyle/>
          <a:p>
            <a:pPr algn="ctr"/>
            <a:r>
              <a:rPr lang="en-US" sz="3600" b="1" kern="10">
                <a:ln w="9525">
                  <a:solidFill>
                    <a:schemeClr val="tx1"/>
                  </a:solidFill>
                  <a:round/>
                  <a:headEnd/>
                  <a:tailEnd/>
                </a:ln>
                <a:solidFill>
                  <a:schemeClr val="bg2"/>
                </a:solidFill>
                <a:latin typeface="AucoinLight"/>
              </a:rPr>
              <a:t>Organic Chemistry</a:t>
            </a:r>
          </a:p>
        </p:txBody>
      </p:sp>
      <p:pic>
        <p:nvPicPr>
          <p:cNvPr id="15365" name="Picture 5" descr="HM003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260350"/>
            <a:ext cx="32400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3276600" y="260350"/>
            <a:ext cx="5616575"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latin typeface="Comic Sans MS" panose="030F0702030302020204" pitchFamily="66" charset="0"/>
              </a:rPr>
              <a:t>The appliance of organic chemistry solved the old problem of keeping soil fertile.</a:t>
            </a:r>
          </a:p>
          <a:p>
            <a:pPr eaLnBrk="1" hangingPunct="1">
              <a:spcBef>
                <a:spcPct val="50000"/>
              </a:spcBef>
            </a:pPr>
            <a:endParaRPr lang="en-GB" altLang="en-US" sz="800">
              <a:latin typeface="Comic Sans MS" panose="030F0702030302020204" pitchFamily="66" charset="0"/>
            </a:endParaRPr>
          </a:p>
          <a:p>
            <a:pPr eaLnBrk="1" hangingPunct="1">
              <a:spcBef>
                <a:spcPct val="50000"/>
              </a:spcBef>
            </a:pPr>
            <a:r>
              <a:rPr lang="en-GB" altLang="en-US" sz="2400">
                <a:latin typeface="Comic Sans MS" panose="030F0702030302020204" pitchFamily="66" charset="0"/>
              </a:rPr>
              <a:t>A scientist, Justus von Leibig, discovered that chemicals known as nitrates and phosphates were the most important nutrients needed by plants and crops.</a:t>
            </a:r>
          </a:p>
          <a:p>
            <a:pPr eaLnBrk="1" hangingPunct="1">
              <a:spcBef>
                <a:spcPct val="50000"/>
              </a:spcBef>
            </a:pPr>
            <a:endParaRPr lang="en-GB" altLang="en-US" sz="800">
              <a:latin typeface="Comic Sans MS" panose="030F0702030302020204" pitchFamily="66" charset="0"/>
            </a:endParaRPr>
          </a:p>
          <a:p>
            <a:pPr eaLnBrk="1" hangingPunct="1">
              <a:spcBef>
                <a:spcPct val="50000"/>
              </a:spcBef>
            </a:pPr>
            <a:r>
              <a:rPr lang="en-GB" altLang="en-US" sz="2400">
                <a:latin typeface="Comic Sans MS" panose="030F0702030302020204" pitchFamily="66" charset="0"/>
              </a:rPr>
              <a:t>The best source for this was crushed animal bones which could be spread on the fields.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ppt_x</p:attrName>
                                        </p:attrNameLst>
                                      </p:cBhvr>
                                      <p:tavLst>
                                        <p:tav tm="0">
                                          <p:val>
                                            <p:strVal val="#ppt_x-.2"/>
                                          </p:val>
                                        </p:tav>
                                        <p:tav tm="100000">
                                          <p:val>
                                            <p:strVal val="#ppt_x"/>
                                          </p:val>
                                        </p:tav>
                                      </p:tavLst>
                                    </p:anim>
                                    <p:anim calcmode="lin" valueType="num">
                                      <p:cBhvr>
                                        <p:cTn id="8"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5365"/>
                                        </p:tgtEl>
                                        <p:attrNameLst>
                                          <p:attrName>style.visibility</p:attrName>
                                        </p:attrNameLst>
                                      </p:cBhvr>
                                      <p:to>
                                        <p:strVal val="visible"/>
                                      </p:to>
                                    </p:set>
                                    <p:anim calcmode="lin" valueType="num">
                                      <p:cBhvr>
                                        <p:cTn id="14" dur="1000" fill="hold"/>
                                        <p:tgtEl>
                                          <p:spTgt spid="15365"/>
                                        </p:tgtEl>
                                        <p:attrNameLst>
                                          <p:attrName>ppt_w</p:attrName>
                                        </p:attrNameLst>
                                      </p:cBhvr>
                                      <p:tavLst>
                                        <p:tav tm="0">
                                          <p:val>
                                            <p:fltVal val="0"/>
                                          </p:val>
                                        </p:tav>
                                        <p:tav tm="100000">
                                          <p:val>
                                            <p:strVal val="#ppt_w"/>
                                          </p:val>
                                        </p:tav>
                                      </p:tavLst>
                                    </p:anim>
                                    <p:anim calcmode="lin" valueType="num">
                                      <p:cBhvr>
                                        <p:cTn id="15" dur="1000" fill="hold"/>
                                        <p:tgtEl>
                                          <p:spTgt spid="15365"/>
                                        </p:tgtEl>
                                        <p:attrNameLst>
                                          <p:attrName>ppt_h</p:attrName>
                                        </p:attrNameLst>
                                      </p:cBhvr>
                                      <p:tavLst>
                                        <p:tav tm="0">
                                          <p:val>
                                            <p:fltVal val="0"/>
                                          </p:val>
                                        </p:tav>
                                        <p:tav tm="100000">
                                          <p:val>
                                            <p:strVal val="#ppt_h"/>
                                          </p:val>
                                        </p:tav>
                                      </p:tavLst>
                                    </p:anim>
                                    <p:anim calcmode="lin" valueType="num">
                                      <p:cBhvr>
                                        <p:cTn id="16" dur="1000" fill="hold"/>
                                        <p:tgtEl>
                                          <p:spTgt spid="15365"/>
                                        </p:tgtEl>
                                        <p:attrNameLst>
                                          <p:attrName>style.rotation</p:attrName>
                                        </p:attrNameLst>
                                      </p:cBhvr>
                                      <p:tavLst>
                                        <p:tav tm="0">
                                          <p:val>
                                            <p:fltVal val="360"/>
                                          </p:val>
                                        </p:tav>
                                        <p:tav tm="100000">
                                          <p:val>
                                            <p:fltVal val="0"/>
                                          </p:val>
                                        </p:tav>
                                      </p:tavLst>
                                    </p:anim>
                                    <p:animEffect transition="in" filter="fade">
                                      <p:cBhvr>
                                        <p:cTn id="17" dur="1000"/>
                                        <p:tgtEl>
                                          <p:spTgt spid="153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366">
                                            <p:txEl>
                                              <p:pRg st="0" end="0"/>
                                            </p:txEl>
                                          </p:spTgt>
                                        </p:tgtEl>
                                        <p:attrNameLst>
                                          <p:attrName>style.visibility</p:attrName>
                                        </p:attrNameLst>
                                      </p:cBhvr>
                                      <p:to>
                                        <p:strVal val="visible"/>
                                      </p:to>
                                    </p:set>
                                    <p:animEffect transition="in" filter="dissolve">
                                      <p:cBhvr>
                                        <p:cTn id="22" dur="500"/>
                                        <p:tgtEl>
                                          <p:spTgt spid="1536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366">
                                            <p:txEl>
                                              <p:pRg st="2" end="2"/>
                                            </p:txEl>
                                          </p:spTgt>
                                        </p:tgtEl>
                                        <p:attrNameLst>
                                          <p:attrName>style.visibility</p:attrName>
                                        </p:attrNameLst>
                                      </p:cBhvr>
                                      <p:to>
                                        <p:strVal val="visible"/>
                                      </p:to>
                                    </p:set>
                                    <p:animEffect transition="in" filter="dissolve">
                                      <p:cBhvr>
                                        <p:cTn id="27" dur="500"/>
                                        <p:tgtEl>
                                          <p:spTgt spid="15366">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5366">
                                            <p:txEl>
                                              <p:pRg st="4" end="4"/>
                                            </p:txEl>
                                          </p:spTgt>
                                        </p:tgtEl>
                                        <p:attrNameLst>
                                          <p:attrName>style.visibility</p:attrName>
                                        </p:attrNameLst>
                                      </p:cBhvr>
                                      <p:to>
                                        <p:strVal val="visible"/>
                                      </p:to>
                                    </p:set>
                                    <p:animEffect transition="in" filter="dissolve">
                                      <p:cBhvr>
                                        <p:cTn id="32" dur="500"/>
                                        <p:tgtEl>
                                          <p:spTgt spid="153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a:t>Selective Breeding?</a:t>
            </a:r>
          </a:p>
        </p:txBody>
      </p:sp>
      <p:sp>
        <p:nvSpPr>
          <p:cNvPr id="3076" name="Rectangle 3"/>
          <p:cNvSpPr>
            <a:spLocks noChangeArrowheads="1"/>
          </p:cNvSpPr>
          <p:nvPr/>
        </p:nvSpPr>
        <p:spPr bwMode="auto">
          <a:xfrm>
            <a:off x="0" y="1295400"/>
            <a:ext cx="9144000" cy="5562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Arial" panose="020B0604020202020204" pitchFamily="34" charset="0"/>
              <a:buChar char="•"/>
            </a:pPr>
            <a:r>
              <a:rPr lang="en-US" altLang="en-US" sz="2000" b="1">
                <a:solidFill>
                  <a:srgbClr val="FFFF00"/>
                </a:solidFill>
              </a:rPr>
              <a:t>Some farmers such as Robert Bakewell and the Culley brothers </a:t>
            </a:r>
          </a:p>
          <a:p>
            <a:pPr algn="ctr">
              <a:buFont typeface="Arial" panose="020B0604020202020204" pitchFamily="34" charset="0"/>
              <a:buChar char="•"/>
            </a:pPr>
            <a:r>
              <a:rPr lang="en-US" altLang="en-US" sz="2000" b="1">
                <a:solidFill>
                  <a:srgbClr val="FFFF00"/>
                </a:solidFill>
              </a:rPr>
              <a:t>This meant only allowing the fittest and strongest of their </a:t>
            </a:r>
          </a:p>
          <a:p>
            <a:pPr algn="ctr">
              <a:buFont typeface="Arial" panose="020B0604020202020204" pitchFamily="34" charset="0"/>
              <a:buChar char="•"/>
            </a:pPr>
            <a:r>
              <a:rPr lang="en-US" altLang="en-US" sz="2000" b="1">
                <a:solidFill>
                  <a:srgbClr val="FFFF00"/>
                </a:solidFill>
              </a:rPr>
              <a:t>cattle, sheep, pigs and horses to mate. </a:t>
            </a:r>
          </a:p>
          <a:p>
            <a:pPr algn="ctr">
              <a:buFont typeface="Arial" panose="020B0604020202020204" pitchFamily="34" charset="0"/>
              <a:buChar char="•"/>
            </a:pPr>
            <a:r>
              <a:rPr lang="en-US" altLang="en-US" sz="2000" b="1">
                <a:solidFill>
                  <a:srgbClr val="FFFF00"/>
                </a:solidFill>
              </a:rPr>
              <a:t>You can tell how successful they were: </a:t>
            </a:r>
          </a:p>
          <a:p>
            <a:pPr algn="ctr">
              <a:buFont typeface="Arial" panose="020B0604020202020204" pitchFamily="34" charset="0"/>
              <a:buChar char="•"/>
            </a:pPr>
            <a:endParaRPr lang="en-US" altLang="en-US" sz="2000" b="1">
              <a:solidFill>
                <a:srgbClr val="FFFF00"/>
              </a:solidFill>
            </a:endParaRPr>
          </a:p>
          <a:p>
            <a:pPr algn="ctr">
              <a:buFont typeface="Arial" panose="020B0604020202020204" pitchFamily="34" charset="0"/>
              <a:buChar char="•"/>
            </a:pPr>
            <a:r>
              <a:rPr lang="en-US" altLang="en-US" sz="2000" b="1">
                <a:solidFill>
                  <a:srgbClr val="FFFF00"/>
                </a:solidFill>
              </a:rPr>
              <a:t>In 1710 the average weight for cattle was </a:t>
            </a:r>
          </a:p>
          <a:p>
            <a:pPr algn="ctr">
              <a:buFont typeface="Arial" panose="020B0604020202020204" pitchFamily="34" charset="0"/>
              <a:buChar char="•"/>
            </a:pPr>
            <a:r>
              <a:rPr lang="en-US" altLang="en-US" sz="2000" b="1">
                <a:solidFill>
                  <a:srgbClr val="FFFF00"/>
                </a:solidFill>
              </a:rPr>
              <a:t>168 Kg by 1795 - it was 363 Kg</a:t>
            </a:r>
          </a:p>
          <a:p>
            <a:pPr algn="ctr"/>
            <a:endParaRPr lang="en-US" altLang="en-US" sz="2000" b="1">
              <a:solidFill>
                <a:srgbClr val="FFFF00"/>
              </a:solidFill>
            </a:endParaRPr>
          </a:p>
        </p:txBody>
      </p:sp>
      <p:graphicFrame>
        <p:nvGraphicFramePr>
          <p:cNvPr id="2" name="Object 4"/>
          <p:cNvGraphicFramePr>
            <a:graphicFrameLocks noChangeAspect="1"/>
          </p:cNvGraphicFramePr>
          <p:nvPr/>
        </p:nvGraphicFramePr>
        <p:xfrm>
          <a:off x="-1625600" y="3381375"/>
          <a:ext cx="3100388" cy="2033588"/>
        </p:xfrm>
        <a:graphic>
          <a:graphicData uri="http://schemas.openxmlformats.org/drawingml/2006/chart">
            <c:chart xmlns:c="http://schemas.openxmlformats.org/drawingml/2006/chart" xmlns:r="http://schemas.openxmlformats.org/officeDocument/2006/relationships" r:id="rId3"/>
          </a:graphicData>
        </a:graphic>
      </p:graphicFrame>
      <p:pic>
        <p:nvPicPr>
          <p:cNvPr id="3077" name="Picture 5" descr="C:\Documents and Settings\kbarben\Local Settings\Temporary Internet Files\Content.IE5\PNQOCPEL\MCj0287374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0"/>
            <a:ext cx="1828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C:\Documents and Settings\kbarben\Local Settings\Temporary Internet Files\Content.IE5\QQDCVP4A\MCj0280296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0390" y="4876800"/>
            <a:ext cx="2992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Robert Bakewell</a:t>
            </a:r>
          </a:p>
        </p:txBody>
      </p:sp>
      <p:pic>
        <p:nvPicPr>
          <p:cNvPr id="68611" name="Picture 2" descr="http://www.hillfarm.biz/hillfarm/IMAGES/robert-bakewel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597693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p:txBody>
          <a:bodyPr/>
          <a:lstStyle/>
          <a:p>
            <a:r>
              <a:rPr lang="en-US" altLang="en-US"/>
              <a:t>Selective Breeding</a:t>
            </a:r>
          </a:p>
        </p:txBody>
      </p:sp>
      <p:sp>
        <p:nvSpPr>
          <p:cNvPr id="69635" name="Content Placeholder 3"/>
          <p:cNvSpPr>
            <a:spLocks noGrp="1"/>
          </p:cNvSpPr>
          <p:nvPr>
            <p:ph idx="1"/>
          </p:nvPr>
        </p:nvSpPr>
        <p:spPr>
          <a:xfrm>
            <a:off x="0" y="1219200"/>
            <a:ext cx="9144000" cy="5638800"/>
          </a:xfrm>
        </p:spPr>
        <p:txBody>
          <a:bodyPr/>
          <a:lstStyle/>
          <a:p>
            <a:r>
              <a:rPr lang="en-US" altLang="en-US" sz="2400"/>
              <a:t>Robert Bakewell</a:t>
            </a:r>
          </a:p>
          <a:p>
            <a:r>
              <a:rPr lang="en-US" altLang="en-US" sz="2400"/>
              <a:t>He was a pioneering selective breeder. His new methods were simple:</a:t>
            </a:r>
          </a:p>
          <a:p>
            <a:r>
              <a:rPr lang="en-US" altLang="en-US" sz="2400"/>
              <a:t> He only chose the best farm animals and bred from them. His most successful animals were the New Leicester Sheep and the Dishley Longhorn cattle.</a:t>
            </a:r>
          </a:p>
          <a:p>
            <a:r>
              <a:rPr lang="en-US" altLang="en-US" sz="2400"/>
              <a:t> They were bigger animals, but they did not have better meat.</a:t>
            </a:r>
          </a:p>
          <a:p>
            <a:r>
              <a:rPr lang="en-US" altLang="en-US" sz="2400"/>
              <a:t> Bakewell kept detailed records about his livestock, made sure they were very healthy and their stables and pens were always clean.</a:t>
            </a:r>
          </a:p>
          <a:p>
            <a:r>
              <a:rPr lang="en-US" altLang="en-US" sz="2400"/>
              <a:t> He was so successful that other farmers often hired his animals to breed from.</a:t>
            </a:r>
          </a:p>
          <a:p>
            <a:r>
              <a:rPr lang="en-US" altLang="en-US" sz="2400"/>
              <a:t>Bakewell also wrote articles and pamphlets describing his new breeding techniques and their advantages.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Robert Bakewell and Selective Breeding of Sheep</a:t>
            </a:r>
          </a:p>
        </p:txBody>
      </p:sp>
      <p:pic>
        <p:nvPicPr>
          <p:cNvPr id="70659" name="Picture 2" descr="http://www.le.ac.uk/elh/newdishley/images/shee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1752600"/>
            <a:ext cx="71389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457200" y="274638"/>
            <a:ext cx="8229600" cy="944562"/>
          </a:xfrm>
        </p:spPr>
        <p:txBody>
          <a:bodyPr/>
          <a:lstStyle/>
          <a:p>
            <a:r>
              <a:rPr lang="en-US" altLang="en-US"/>
              <a:t>Development of the Breed by Bakewell in 1700s</a:t>
            </a:r>
          </a:p>
        </p:txBody>
      </p:sp>
      <p:sp>
        <p:nvSpPr>
          <p:cNvPr id="71683" name="Content Placeholder 4"/>
          <p:cNvSpPr>
            <a:spLocks noGrp="1"/>
          </p:cNvSpPr>
          <p:nvPr>
            <p:ph sz="half" idx="1"/>
          </p:nvPr>
        </p:nvSpPr>
        <p:spPr>
          <a:xfrm>
            <a:off x="0" y="1371600"/>
            <a:ext cx="4114800" cy="5486400"/>
          </a:xfrm>
        </p:spPr>
        <p:txBody>
          <a:bodyPr/>
          <a:lstStyle/>
          <a:p>
            <a:r>
              <a:rPr lang="en-US" altLang="en-US" sz="2000" b="1"/>
              <a:t>Bakewell was the first to utilize modern animal breeding techniques in the selection of livestock.</a:t>
            </a:r>
          </a:p>
          <a:p>
            <a:r>
              <a:rPr lang="en-US" altLang="en-US" sz="2000" b="1"/>
              <a:t>His selection techniques changed a coarsely boned, slow growing Leicester into an animal that put on weight more rapidly and produced less waste when slaughtered.</a:t>
            </a:r>
          </a:p>
          <a:p>
            <a:r>
              <a:rPr lang="en-US" altLang="en-US" sz="2000" b="1"/>
              <a:t> Robert Bakewell deserves recognition for his work with these sheep because it changed livestock farming forever and because it influenced the work of people such as </a:t>
            </a:r>
            <a:r>
              <a:rPr lang="en-US" altLang="en-US" sz="2000" b="1">
                <a:hlinkClick r:id="rId2"/>
              </a:rPr>
              <a:t>Charles Darwin</a:t>
            </a:r>
            <a:r>
              <a:rPr lang="en-US" altLang="en-US" sz="2000" b="1"/>
              <a:t> and Gregor Mendel. </a:t>
            </a:r>
          </a:p>
        </p:txBody>
      </p:sp>
      <p:sp>
        <p:nvSpPr>
          <p:cNvPr id="71684" name="Content Placeholder 5"/>
          <p:cNvSpPr>
            <a:spLocks noGrp="1"/>
          </p:cNvSpPr>
          <p:nvPr>
            <p:ph sz="half" idx="2"/>
          </p:nvPr>
        </p:nvSpPr>
        <p:spPr/>
        <p:txBody>
          <a:bodyPr/>
          <a:lstStyle/>
          <a:p>
            <a:endParaRPr lang="en-US" altLang="en-US"/>
          </a:p>
        </p:txBody>
      </p:sp>
      <p:pic>
        <p:nvPicPr>
          <p:cNvPr id="71685" name="Picture 2" descr="http://www.ansi.okstate.edu/breeds/sheep/leicesterlongwool/leicesterlongwool-we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1752600"/>
            <a:ext cx="4759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en-GB" altLang="en-US"/>
              <a:t>How did people get around before the Industrial Revolution?</a:t>
            </a:r>
          </a:p>
        </p:txBody>
      </p:sp>
      <p:sp>
        <p:nvSpPr>
          <p:cNvPr id="15363" name="Rectangle 4"/>
          <p:cNvSpPr>
            <a:spLocks noGrp="1" noChangeArrowheads="1"/>
          </p:cNvSpPr>
          <p:nvPr>
            <p:ph type="body" sz="half" idx="1"/>
          </p:nvPr>
        </p:nvSpPr>
        <p:spPr/>
        <p:txBody>
          <a:bodyPr/>
          <a:lstStyle/>
          <a:p>
            <a:pPr eaLnBrk="1" hangingPunct="1">
              <a:lnSpc>
                <a:spcPct val="90000"/>
              </a:lnSpc>
            </a:pPr>
            <a:r>
              <a:rPr lang="en-GB" altLang="en-US" sz="2800"/>
              <a:t>‘We set out at six in the morning and didn’t get out of the carriages (except when we overturned or got stuck in the mud) for 14 hours. We had nothing to eat and passed through some of the worst roads I ever saw in my life’</a:t>
            </a:r>
          </a:p>
        </p:txBody>
      </p:sp>
      <p:pic>
        <p:nvPicPr>
          <p:cNvPr id="15364" name="Picture 6" descr="mail coac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3581400"/>
            <a:ext cx="4176713" cy="2878138"/>
          </a:xfrm>
          <a:noFill/>
        </p:spPr>
      </p:pic>
      <p:sp>
        <p:nvSpPr>
          <p:cNvPr id="15365" name="AutoShape 7"/>
          <p:cNvSpPr>
            <a:spLocks noChangeArrowheads="1"/>
          </p:cNvSpPr>
          <p:nvPr/>
        </p:nvSpPr>
        <p:spPr bwMode="auto">
          <a:xfrm>
            <a:off x="250825" y="3810000"/>
            <a:ext cx="3482975" cy="2667000"/>
          </a:xfrm>
          <a:prstGeom prst="wedgeRoundRectCallout">
            <a:avLst>
              <a:gd name="adj1" fmla="val 68731"/>
              <a:gd name="adj2" fmla="val -4164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000">
                <a:solidFill>
                  <a:schemeClr val="bg1"/>
                </a:solidFill>
              </a:rPr>
              <a:t>This is a description of a journey by Queen Anne in 1704 from Windsor to Petworth – a journey of 40 miles. What does it tell us about transport at the time?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p:cNvSpPr>
            <a:spLocks noGrp="1"/>
          </p:cNvSpPr>
          <p:nvPr>
            <p:ph type="title"/>
          </p:nvPr>
        </p:nvSpPr>
        <p:spPr/>
        <p:txBody>
          <a:bodyPr/>
          <a:lstStyle/>
          <a:p>
            <a:r>
              <a:rPr lang="en-US" altLang="en-US"/>
              <a:t>The Colling or Culley Brothers</a:t>
            </a:r>
          </a:p>
        </p:txBody>
      </p:sp>
      <p:sp>
        <p:nvSpPr>
          <p:cNvPr id="72707" name="Content Placeholder 5"/>
          <p:cNvSpPr>
            <a:spLocks noGrp="1"/>
          </p:cNvSpPr>
          <p:nvPr>
            <p:ph idx="1"/>
          </p:nvPr>
        </p:nvSpPr>
        <p:spPr>
          <a:xfrm>
            <a:off x="381000" y="1219200"/>
            <a:ext cx="8305800" cy="4906963"/>
          </a:xfrm>
        </p:spPr>
        <p:txBody>
          <a:bodyPr/>
          <a:lstStyle/>
          <a:p>
            <a:r>
              <a:rPr lang="en-US" altLang="en-US" sz="3600"/>
              <a:t>They were also selective breeders, but not as well known as Robert Bakewell.</a:t>
            </a:r>
          </a:p>
          <a:p>
            <a:r>
              <a:rPr lang="en-US" altLang="en-US" sz="3600"/>
              <a:t>They improved on Robert Bakewell's methods and their main success was breeding the Durham Shorthorn cattle, which were able to produce large amounts of milk and high quality lean meat for sale at market.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p:cNvSpPr>
            <a:spLocks noGrp="1"/>
          </p:cNvSpPr>
          <p:nvPr>
            <p:ph type="title"/>
          </p:nvPr>
        </p:nvSpPr>
        <p:spPr/>
        <p:txBody>
          <a:bodyPr/>
          <a:lstStyle/>
          <a:p>
            <a:r>
              <a:rPr lang="en-US" altLang="en-US"/>
              <a:t>Charles Townshend-Crop Rotation</a:t>
            </a:r>
          </a:p>
        </p:txBody>
      </p:sp>
      <p:sp>
        <p:nvSpPr>
          <p:cNvPr id="73731" name="Content Placeholder 5"/>
          <p:cNvSpPr>
            <a:spLocks noGrp="1"/>
          </p:cNvSpPr>
          <p:nvPr>
            <p:ph idx="1"/>
          </p:nvPr>
        </p:nvSpPr>
        <p:spPr>
          <a:xfrm>
            <a:off x="0" y="1219200"/>
            <a:ext cx="9144000" cy="5638800"/>
          </a:xfrm>
        </p:spPr>
        <p:txBody>
          <a:bodyPr/>
          <a:lstStyle/>
          <a:p>
            <a:r>
              <a:rPr lang="en-US" altLang="en-US" sz="2000" b="1"/>
              <a:t>Charles 'Turnip' Townshend</a:t>
            </a:r>
          </a:p>
          <a:p>
            <a:r>
              <a:rPr lang="en-US" altLang="en-US" sz="2000" b="1"/>
              <a:t>He popularised new techniques and proved that they were more profitable.</a:t>
            </a:r>
          </a:p>
          <a:p>
            <a:r>
              <a:rPr lang="en-US" altLang="en-US" sz="2000" b="1"/>
              <a:t> He introduced the Norfolk Four-Course Crop Rotation (wheat, turnips, barley, clover) to Britain. </a:t>
            </a:r>
          </a:p>
          <a:p>
            <a:r>
              <a:rPr lang="en-US" altLang="en-US" sz="2000" b="1"/>
              <a:t>Turnips were used as a cleansing crop to allow the land to be hoed to kill the weeds, and clover was grown to replace the nutrients in the soil that the crops had depleted. </a:t>
            </a:r>
          </a:p>
          <a:p>
            <a:r>
              <a:rPr lang="en-US" altLang="en-US" sz="2000" b="1"/>
              <a:t>This rotation prevented land from lying fallow and both turnips and clover were fodder crops, which could be fed to animals to allow more of them to survive cold winters.</a:t>
            </a:r>
          </a:p>
          <a:p>
            <a:r>
              <a:rPr lang="en-US" altLang="en-US" sz="2000" b="1"/>
              <a:t>Used a method called marling, which mixed rich subsoil with a poorer sandy soil to produce better quality crops and increasingly more profit.</a:t>
            </a:r>
          </a:p>
          <a:p>
            <a:r>
              <a:rPr lang="en-US" altLang="en-US" sz="2000" b="1"/>
              <a:t>Gave his tenant farmers longer leases to encourage them to invest more money to experiment with new ideas and improving their land.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images.encarta.msn.com/xrefmedia/zencmed/targets/illus/ilt/T240108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4"/>
          <p:cNvSpPr>
            <a:spLocks noGrp="1"/>
          </p:cNvSpPr>
          <p:nvPr>
            <p:ph type="title"/>
          </p:nvPr>
        </p:nvSpPr>
        <p:spPr/>
        <p:txBody>
          <a:bodyPr/>
          <a:lstStyle/>
          <a:p>
            <a:r>
              <a:rPr lang="en-US" altLang="en-US"/>
              <a:t>Norfolk Crop Rotations</a:t>
            </a:r>
          </a:p>
        </p:txBody>
      </p:sp>
      <p:sp>
        <p:nvSpPr>
          <p:cNvPr id="75779" name="Content Placeholder 5"/>
          <p:cNvSpPr>
            <a:spLocks noGrp="1"/>
          </p:cNvSpPr>
          <p:nvPr>
            <p:ph idx="1"/>
          </p:nvPr>
        </p:nvSpPr>
        <p:spPr>
          <a:xfrm>
            <a:off x="0" y="1066800"/>
            <a:ext cx="9144000" cy="5059363"/>
          </a:xfrm>
        </p:spPr>
        <p:txBody>
          <a:bodyPr/>
          <a:lstStyle/>
          <a:p>
            <a:r>
              <a:rPr lang="en-US" altLang="en-US" sz="2800"/>
              <a:t>This system meant that no land had to remain fallow. The system worked like this:</a:t>
            </a:r>
          </a:p>
          <a:p>
            <a:r>
              <a:rPr lang="en-US" altLang="en-US" sz="2800"/>
              <a:t>Each area of land would be split into four sections.</a:t>
            </a:r>
          </a:p>
          <a:p>
            <a:r>
              <a:rPr lang="en-US" altLang="en-US" sz="2800"/>
              <a:t> The crop that was grown on each field would be rotated so that different nutrients would be taken from the land.</a:t>
            </a:r>
          </a:p>
          <a:p>
            <a:r>
              <a:rPr lang="en-US" altLang="en-US" sz="2800"/>
              <a:t>In the first year turnips or another root crop would be grown;</a:t>
            </a:r>
          </a:p>
          <a:p>
            <a:r>
              <a:rPr lang="en-US" altLang="en-US" sz="2800"/>
              <a:t>In the second year barley was grown in the field (barley could be sold at a profit);</a:t>
            </a:r>
          </a:p>
          <a:p>
            <a:r>
              <a:rPr lang="en-US" altLang="en-US" sz="2800"/>
              <a:t>In the third year clover or a grass crop was grown and in the fourth year wheat was grown in the field (wheat could also be sold for a profit).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Planting Crops Before The Seed Drill</a:t>
            </a:r>
          </a:p>
        </p:txBody>
      </p:sp>
      <p:pic>
        <p:nvPicPr>
          <p:cNvPr id="76803" name="Picture 2" descr="pla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47825"/>
            <a:ext cx="3581400"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p:txBody>
          <a:bodyPr/>
          <a:lstStyle/>
          <a:p>
            <a:r>
              <a:rPr lang="en-US" altLang="en-US"/>
              <a:t>Tull and Seed Drill</a:t>
            </a:r>
          </a:p>
        </p:txBody>
      </p:sp>
      <p:sp>
        <p:nvSpPr>
          <p:cNvPr id="77827" name="Content Placeholder 3"/>
          <p:cNvSpPr>
            <a:spLocks noGrp="1"/>
          </p:cNvSpPr>
          <p:nvPr>
            <p:ph sz="half" idx="1"/>
          </p:nvPr>
        </p:nvSpPr>
        <p:spPr>
          <a:xfrm>
            <a:off x="0" y="1219200"/>
            <a:ext cx="4495800" cy="5638800"/>
          </a:xfrm>
        </p:spPr>
        <p:txBody>
          <a:bodyPr/>
          <a:lstStyle/>
          <a:p>
            <a:r>
              <a:rPr lang="en-US" altLang="en-US" sz="2000" b="1"/>
              <a:t>Up until this period, farmers planted the seeds for cereal crops by carrying the seeds in a bag and walking up and down the field throwing or broadcasting the seed. </a:t>
            </a:r>
          </a:p>
          <a:p>
            <a:r>
              <a:rPr lang="en-US" altLang="en-US" sz="2000" b="1"/>
              <a:t>They broadcast the seed by hand on to the ploughed and harrowed ground. </a:t>
            </a:r>
          </a:p>
          <a:p>
            <a:r>
              <a:rPr lang="en-US" altLang="en-US" sz="2000" b="1"/>
              <a:t>The problem with this method was that it did not give a very even distribution. </a:t>
            </a:r>
          </a:p>
          <a:p>
            <a:r>
              <a:rPr lang="en-US" altLang="en-US" sz="2000" b="1"/>
              <a:t>It was not, therefore, an efficient use of the seed and much of it was wasted.</a:t>
            </a:r>
          </a:p>
          <a:p>
            <a:endParaRPr lang="en-US" altLang="en-US" sz="2000" b="1"/>
          </a:p>
        </p:txBody>
      </p:sp>
      <p:sp>
        <p:nvSpPr>
          <p:cNvPr id="77828" name="Content Placeholder 4"/>
          <p:cNvSpPr>
            <a:spLocks noGrp="1"/>
          </p:cNvSpPr>
          <p:nvPr>
            <p:ph sz="half" idx="2"/>
          </p:nvPr>
        </p:nvSpPr>
        <p:spPr/>
        <p:txBody>
          <a:bodyPr/>
          <a:lstStyle/>
          <a:p>
            <a:r>
              <a:rPr lang="en-US" altLang="en-US" sz="2400" b="1"/>
              <a:t>Jethro Tull invented a Seed Drill which could be pulled behind a horse. </a:t>
            </a:r>
          </a:p>
          <a:p>
            <a:r>
              <a:rPr lang="en-US" altLang="en-US" sz="2400" b="1"/>
              <a:t>It consisted of a wheeled vehicle containing a box filled with grain. </a:t>
            </a:r>
          </a:p>
          <a:p>
            <a:r>
              <a:rPr lang="en-US" altLang="en-US" sz="2400" b="1"/>
              <a:t>There was a wheel-driven ratchet that sprayed the seed out evenly as the Seed Drill was pulled across the field.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a:t>The First Seed Drill</a:t>
            </a:r>
          </a:p>
        </p:txBody>
      </p:sp>
      <p:sp>
        <p:nvSpPr>
          <p:cNvPr id="78851"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hlinkClick r:id="rId2"/>
              </a:rPr>
              <a:t>1900s</a:t>
            </a:r>
            <a:endParaRPr lang="en-US" altLang="en-US"/>
          </a:p>
          <a:p>
            <a:r>
              <a:rPr lang="en-US" altLang="en-US">
                <a:hlinkClick r:id="rId3"/>
              </a:rPr>
              <a:t>  </a:t>
            </a:r>
            <a:endParaRPr lang="en-US" altLang="en-US" sz="21200"/>
          </a:p>
        </p:txBody>
      </p:sp>
      <p:pic>
        <p:nvPicPr>
          <p:cNvPr id="78852" name="Picture 2" descr="http://tbn0.google.com/hosted/images/c?q=43c9a13bf9d82649_lan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8102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p:cNvSpPr>
            <a:spLocks noGrp="1"/>
          </p:cNvSpPr>
          <p:nvPr>
            <p:ph type="title"/>
          </p:nvPr>
        </p:nvSpPr>
        <p:spPr/>
        <p:txBody>
          <a:bodyPr/>
          <a:lstStyle/>
          <a:p>
            <a:r>
              <a:rPr lang="en-US" altLang="en-US"/>
              <a:t>Jethro Tull</a:t>
            </a:r>
          </a:p>
        </p:txBody>
      </p:sp>
      <p:sp>
        <p:nvSpPr>
          <p:cNvPr id="79875" name="Content Placeholder 5"/>
          <p:cNvSpPr>
            <a:spLocks noGrp="1"/>
          </p:cNvSpPr>
          <p:nvPr>
            <p:ph idx="1"/>
          </p:nvPr>
        </p:nvSpPr>
        <p:spPr>
          <a:xfrm>
            <a:off x="457200" y="1295400"/>
            <a:ext cx="8229600" cy="4830763"/>
          </a:xfrm>
        </p:spPr>
        <p:txBody>
          <a:bodyPr/>
          <a:lstStyle/>
          <a:p>
            <a:pPr>
              <a:buFont typeface="Arial" panose="020B0604020202020204" pitchFamily="34" charset="0"/>
              <a:buNone/>
            </a:pPr>
            <a:endParaRPr lang="en-US" altLang="en-US" sz="2800"/>
          </a:p>
          <a:p>
            <a:r>
              <a:rPr lang="en-US" altLang="en-US" sz="2800"/>
              <a:t>He is important because he introduced ideas that others went on to develop.</a:t>
            </a:r>
          </a:p>
          <a:p>
            <a:r>
              <a:rPr lang="en-US" altLang="en-US" sz="2800"/>
              <a:t> In 1701, he invented a horse-powered seed drill that planted seeds at the same depth in straight lines.</a:t>
            </a:r>
          </a:p>
          <a:p>
            <a:r>
              <a:rPr lang="en-US" altLang="en-US" sz="2800"/>
              <a:t> This wasted less seeds and allowed farmers to manage their crops more easily.</a:t>
            </a:r>
          </a:p>
          <a:p>
            <a:r>
              <a:rPr lang="en-US" altLang="en-US" sz="2800"/>
              <a:t> In 1714, he invented a horse-drawn hoe that made it easier for farmers to weed between their seed rows.</a:t>
            </a:r>
          </a:p>
          <a:p>
            <a:r>
              <a:rPr lang="en-US" altLang="en-US" sz="2800"/>
              <a:t>In 1731, he wrote a book called "Horse Hoeing Husbandry", which promoted new farming ideas.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t>Tull’s Seed Drill</a:t>
            </a:r>
          </a:p>
        </p:txBody>
      </p:sp>
      <p:pic>
        <p:nvPicPr>
          <p:cNvPr id="80899" name="Picture 2" descr="http://www.sciencemuseum.org.uk/images/object_images/535x535/10301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600200"/>
            <a:ext cx="8013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0"/>
            <a:ext cx="8229600" cy="609600"/>
          </a:xfrm>
        </p:spPr>
        <p:txBody>
          <a:bodyPr/>
          <a:lstStyle/>
          <a:p>
            <a:r>
              <a:rPr lang="en-US" altLang="en-US"/>
              <a:t>Jethro Tull and the Seed Drill</a:t>
            </a:r>
          </a:p>
        </p:txBody>
      </p:sp>
      <p:sp>
        <p:nvSpPr>
          <p:cNvPr id="81923" name="Content Placeholder 3"/>
          <p:cNvSpPr>
            <a:spLocks noGrp="1"/>
          </p:cNvSpPr>
          <p:nvPr>
            <p:ph idx="1"/>
          </p:nvPr>
        </p:nvSpPr>
        <p:spPr>
          <a:xfrm>
            <a:off x="0" y="838200"/>
            <a:ext cx="6553200" cy="6019800"/>
          </a:xfrm>
        </p:spPr>
        <p:txBody>
          <a:bodyPr/>
          <a:lstStyle/>
          <a:p>
            <a:r>
              <a:rPr lang="en-US" altLang="en-US" sz="1800" b="1"/>
              <a:t>Since earliest times seeds had always been sown by hand</a:t>
            </a:r>
          </a:p>
          <a:p>
            <a:r>
              <a:rPr lang="en-US" altLang="en-US" sz="1800" b="1"/>
              <a:t>People who worked on the land would walk over the fields randomly scattering handfuls of grain</a:t>
            </a:r>
          </a:p>
          <a:p>
            <a:r>
              <a:rPr lang="en-US" altLang="en-US" sz="1800" b="1"/>
              <a:t>.Jethro Tull invented a machine which greatly helped to increase the harvest yield by planting seeds in straight lines.</a:t>
            </a:r>
          </a:p>
          <a:p>
            <a:r>
              <a:rPr lang="en-US" altLang="en-US" sz="1800" b="1"/>
              <a:t>Tull was far more interested in the farming methods employed on his land, which he called Prosperous Farm.</a:t>
            </a:r>
          </a:p>
          <a:p>
            <a:r>
              <a:rPr lang="en-US" altLang="en-US" sz="1800" b="1"/>
              <a:t>Tull travelled throughout Europe to study new farming techniques.</a:t>
            </a:r>
          </a:p>
          <a:p>
            <a:r>
              <a:rPr lang="en-US" altLang="en-US" sz="1800" b="1"/>
              <a:t> On his return to Prosperous Farm in 1701, he developed a horse-drawn mechanical Seed Drill.</a:t>
            </a:r>
          </a:p>
          <a:p>
            <a:r>
              <a:rPr lang="en-US" altLang="en-US" sz="1800" b="1"/>
              <a:t> The Seed Drill not only planted seeds at regular intervals but also planted them at the right depth and covered them with earth. </a:t>
            </a:r>
          </a:p>
          <a:p>
            <a:r>
              <a:rPr lang="en-US" altLang="en-US" sz="1800" b="1"/>
              <a:t>Because the seed drill planted seeds in straight lines, a mechanical horse-drawn hoe, which Tull also invented, could be used to remove weeds from between the lines of crop plants.</a:t>
            </a:r>
          </a:p>
          <a:p>
            <a:endParaRPr lang="en-US" altLang="en-US" sz="1400"/>
          </a:p>
        </p:txBody>
      </p:sp>
      <p:pic>
        <p:nvPicPr>
          <p:cNvPr id="81924" name="Picture 2" descr="http://www.saburchill.com/history/chapters/IR/images/091107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2209800"/>
            <a:ext cx="24288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rtlCol="0">
            <a:normAutofit fontScale="90000"/>
          </a:bodyPr>
          <a:lstStyle/>
          <a:p>
            <a:pPr eaLnBrk="1" fontAlgn="auto" hangingPunct="1">
              <a:spcAft>
                <a:spcPts val="0"/>
              </a:spcAft>
              <a:defRPr/>
            </a:pPr>
            <a:r>
              <a:rPr lang="en-US" dirty="0"/>
              <a:t>Definitions of Industrial Revolution and Industrialization</a:t>
            </a:r>
          </a:p>
        </p:txBody>
      </p:sp>
      <p:sp>
        <p:nvSpPr>
          <p:cNvPr id="19459" name="Content Placeholder 2"/>
          <p:cNvSpPr>
            <a:spLocks noGrp="1"/>
          </p:cNvSpPr>
          <p:nvPr>
            <p:ph idx="1"/>
          </p:nvPr>
        </p:nvSpPr>
        <p:spPr/>
        <p:txBody>
          <a:bodyPr/>
          <a:lstStyle/>
          <a:p>
            <a:pPr eaLnBrk="1" hangingPunct="1"/>
            <a:r>
              <a:rPr lang="en-US" altLang="en-US" u="sng"/>
              <a:t>Industrial Revolution</a:t>
            </a:r>
            <a:r>
              <a:rPr lang="en-US" altLang="en-US"/>
              <a:t>:  a period of increased output of goods made by machines and new inventions; a series of dramatic changes in the way work was done</a:t>
            </a:r>
          </a:p>
          <a:p>
            <a:pPr eaLnBrk="1" hangingPunct="1"/>
            <a:r>
              <a:rPr lang="en-US" altLang="en-US" u="sng"/>
              <a:t>Industrialization</a:t>
            </a:r>
            <a:r>
              <a:rPr lang="en-US" altLang="en-US"/>
              <a:t>:  the process of developing machine production of goods that led to a better quality of life for people and also caused immense suffering</a:t>
            </a:r>
          </a:p>
        </p:txBody>
      </p:sp>
      <p:pic>
        <p:nvPicPr>
          <p:cNvPr id="19460" name="Picture 4" descr="C:\Documents and Settings\kbarben\Local Settings\Temporary Internet Files\Content.IE5\V1Z39GHE\MCj043778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987925"/>
            <a:ext cx="18288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r>
              <a:rPr lang="en-US" altLang="en-US"/>
              <a:t>Tull’s Seed Drill</a:t>
            </a:r>
          </a:p>
        </p:txBody>
      </p:sp>
      <p:pic>
        <p:nvPicPr>
          <p:cNvPr id="82947" name="Picture 2" descr="http://www.bbc.co.uk/schools/gcsebitesize/history/images/hist_seed_dr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7755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p:txBody>
          <a:bodyPr/>
          <a:lstStyle/>
          <a:p>
            <a:r>
              <a:rPr lang="en-US" altLang="en-US"/>
              <a:t>Jethro Tull</a:t>
            </a:r>
          </a:p>
        </p:txBody>
      </p:sp>
      <p:sp>
        <p:nvSpPr>
          <p:cNvPr id="83971" name="Content Placeholder 5"/>
          <p:cNvSpPr>
            <a:spLocks noGrp="1"/>
          </p:cNvSpPr>
          <p:nvPr>
            <p:ph idx="1"/>
          </p:nvPr>
        </p:nvSpPr>
        <p:spPr/>
        <p:txBody>
          <a:bodyPr/>
          <a:lstStyle/>
          <a:p>
            <a:r>
              <a:rPr lang="en-US" altLang="en-US" sz="2000" b="1"/>
              <a:t>Tull advocated the importance of pulverising (crumbling) the soil so that air and moisture could reach the roots of the crop plants. His horse-drawn hoe was able to do this.</a:t>
            </a:r>
          </a:p>
          <a:p>
            <a:r>
              <a:rPr lang="en-US" altLang="en-US" sz="2000" b="1"/>
              <a:t> He also emphasised the importance of manure and of tilling the soil during the growing season.</a:t>
            </a:r>
          </a:p>
          <a:p>
            <a:r>
              <a:rPr lang="en-US" altLang="en-US" sz="2000" b="1"/>
              <a:t>At the time, Tull's ideas came under attack, mainly because they were new. </a:t>
            </a:r>
          </a:p>
          <a:p>
            <a:r>
              <a:rPr lang="en-US" altLang="en-US" sz="2000" b="1"/>
              <a:t>His Seed Drill was not immediately popular in England, although it was quickly adopted by the New England colonists across the Atlantic.</a:t>
            </a:r>
          </a:p>
          <a:p>
            <a:r>
              <a:rPr lang="en-US" altLang="en-US" sz="2000" b="1"/>
              <a:t>In 1731, Tull wrote a book called "Horse-houghing (hoeing) Husbandry" which he revised in 1733.</a:t>
            </a:r>
          </a:p>
          <a:p>
            <a:r>
              <a:rPr lang="en-US" altLang="en-US" sz="2000" b="1"/>
              <a:t> Although his Seed Drill was improved in 1782 by adding gears to the distribution mechanism, the rotary mechanism of the drill provided the foundation for all future sowing technology.</a:t>
            </a:r>
          </a:p>
          <a:p>
            <a:endParaRPr lang="en-US" altLang="en-US" sz="2000"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p:cNvSpPr>
            <a:spLocks noGrp="1"/>
          </p:cNvSpPr>
          <p:nvPr>
            <p:ph type="title"/>
          </p:nvPr>
        </p:nvSpPr>
        <p:spPr/>
        <p:txBody>
          <a:bodyPr/>
          <a:lstStyle/>
          <a:p>
            <a:r>
              <a:rPr lang="en-US" altLang="en-US"/>
              <a:t>Seed Drill</a:t>
            </a:r>
          </a:p>
        </p:txBody>
      </p:sp>
      <p:pic>
        <p:nvPicPr>
          <p:cNvPr id="84995" name="Picture 2" descr="http://madeupinbritain.camio.co.uk/images/3/35/Tull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854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saskschools.ca/~gregory/settlers/s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896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66800" y="0"/>
            <a:ext cx="7772400" cy="1143000"/>
          </a:xfrm>
        </p:spPr>
        <p:txBody>
          <a:bodyPr/>
          <a:lstStyle/>
          <a:p>
            <a:r>
              <a:rPr lang="en-US" altLang="en-US" sz="4000"/>
              <a:t>A New Agricultural Revolution</a:t>
            </a:r>
            <a:br>
              <a:rPr lang="en-US" altLang="en-US" sz="4000"/>
            </a:br>
            <a:endParaRPr lang="en-US" altLang="en-US" sz="4000"/>
          </a:p>
        </p:txBody>
      </p:sp>
      <p:graphicFrame>
        <p:nvGraphicFramePr>
          <p:cNvPr id="49183" name="Group 31"/>
          <p:cNvGraphicFramePr>
            <a:graphicFrameLocks noGrp="1"/>
          </p:cNvGraphicFramePr>
          <p:nvPr>
            <p:ph type="tbl" idx="1"/>
          </p:nvPr>
        </p:nvGraphicFramePr>
        <p:xfrm>
          <a:off x="457200" y="1143000"/>
          <a:ext cx="8305800" cy="5474192"/>
        </p:xfrm>
        <a:graphic>
          <a:graphicData uri="http://schemas.openxmlformats.org/drawingml/2006/table">
            <a:tbl>
              <a:tblPr/>
              <a:tblGrid>
                <a:gridCol w="26416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3714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solidFill>
                          <a:effectLst/>
                          <a:latin typeface="Arial" charset="0"/>
                        </a:rPr>
                        <a:t>Improved Methods of Farming</a:t>
                      </a:r>
                    </a:p>
                  </a:txBody>
                  <a:tcPr marT="45716" marB="45716"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2"/>
                          </a:solidFill>
                          <a:effectLst/>
                          <a:latin typeface="Arial" charset="0"/>
                        </a:rPr>
                        <a:t>Enclosure Movement</a:t>
                      </a:r>
                    </a:p>
                  </a:txBody>
                  <a:tcPr marT="45716" marB="45716"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2"/>
                          </a:solidFill>
                          <a:effectLst/>
                          <a:latin typeface="Arial" charset="0"/>
                        </a:rPr>
                        <a:t>Population Explosion</a:t>
                      </a:r>
                    </a:p>
                  </a:txBody>
                  <a:tcPr marT="45716" marB="45716"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02227">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a:ln>
                            <a:noFill/>
                          </a:ln>
                          <a:solidFill>
                            <a:schemeClr val="tx2"/>
                          </a:solidFill>
                          <a:effectLst/>
                          <a:latin typeface="Arial Narrow" pitchFamily="34" charset="0"/>
                        </a:rPr>
                        <a:t>Dikes for land reclamation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a:ln>
                            <a:noFill/>
                          </a:ln>
                          <a:solidFill>
                            <a:schemeClr val="tx2"/>
                          </a:solidFill>
                          <a:effectLst/>
                          <a:latin typeface="Arial Narrow" pitchFamily="34" charset="0"/>
                        </a:rPr>
                        <a:t>Fertilizer</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a:ln>
                            <a:noFill/>
                          </a:ln>
                          <a:solidFill>
                            <a:schemeClr val="tx2"/>
                          </a:solidFill>
                          <a:effectLst/>
                          <a:latin typeface="Arial Narrow" pitchFamily="34" charset="0"/>
                        </a:rPr>
                        <a:t>Seed Drill – Jethro Tull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a:ln>
                            <a:noFill/>
                          </a:ln>
                          <a:solidFill>
                            <a:schemeClr val="tx2"/>
                          </a:solidFill>
                          <a:effectLst/>
                          <a:latin typeface="Arial Narrow" pitchFamily="34" charset="0"/>
                        </a:rPr>
                        <a:t>Crop rotation</a:t>
                      </a:r>
                    </a:p>
                  </a:txBody>
                  <a:tcPr marT="45716" marB="45716"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a:ln>
                            <a:noFill/>
                          </a:ln>
                          <a:solidFill>
                            <a:schemeClr val="tx2"/>
                          </a:solidFill>
                          <a:effectLst/>
                          <a:latin typeface="Arial Narrow" pitchFamily="34" charset="0"/>
                        </a:rPr>
                        <a:t>Rich landowners fenced in land formerly shared by peasant farmers.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a:ln>
                            <a:noFill/>
                          </a:ln>
                          <a:solidFill>
                            <a:schemeClr val="tx2"/>
                          </a:solidFill>
                          <a:effectLst/>
                          <a:latin typeface="Arial Narrow" pitchFamily="34" charset="0"/>
                        </a:rPr>
                        <a:t>Output rose with fewer workers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a:ln>
                            <a:noFill/>
                          </a:ln>
                          <a:solidFill>
                            <a:schemeClr val="tx2"/>
                          </a:solidFill>
                          <a:effectLst/>
                          <a:latin typeface="Arial Narrow" pitchFamily="34" charset="0"/>
                        </a:rPr>
                        <a:t>Tenants displaced</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a:ln>
                            <a:noFill/>
                          </a:ln>
                          <a:solidFill>
                            <a:schemeClr val="tx2"/>
                          </a:solidFill>
                          <a:effectLst/>
                          <a:latin typeface="Arial Narrow" pitchFamily="34" charset="0"/>
                        </a:rPr>
                        <a:t>Moved to cities</a:t>
                      </a:r>
                    </a:p>
                  </a:txBody>
                  <a:tcPr marT="45716" marB="45716"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dirty="0">
                          <a:ln>
                            <a:noFill/>
                          </a:ln>
                          <a:solidFill>
                            <a:schemeClr val="tx2"/>
                          </a:solidFill>
                          <a:effectLst/>
                          <a:latin typeface="Arial Narrow" pitchFamily="34" charset="0"/>
                        </a:rPr>
                        <a:t>Britain’s population rose from 5 million in 1700 to 9 million in 1800.</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dirty="0">
                          <a:ln>
                            <a:noFill/>
                          </a:ln>
                          <a:solidFill>
                            <a:schemeClr val="tx2"/>
                          </a:solidFill>
                          <a:effectLst/>
                          <a:latin typeface="Arial Narrow" pitchFamily="34" charset="0"/>
                        </a:rPr>
                        <a:t>Declining death rates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1" i="0" u="none" strike="noStrike" cap="none" normalizeH="0" baseline="0" dirty="0">
                          <a:ln>
                            <a:noFill/>
                          </a:ln>
                          <a:solidFill>
                            <a:schemeClr val="tx2"/>
                          </a:solidFill>
                          <a:effectLst/>
                          <a:latin typeface="Arial Narrow" pitchFamily="34" charset="0"/>
                        </a:rPr>
                        <a:t>Reduced risk of famine.</a:t>
                      </a:r>
                    </a:p>
                  </a:txBody>
                  <a:tcPr marT="45716" marB="45716"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a:solidFill>
                  <a:srgbClr val="FF0000"/>
                </a:solidFill>
              </a:rPr>
              <a:t>Publicity to Encourage the Agricultural Revolution?!</a:t>
            </a:r>
          </a:p>
        </p:txBody>
      </p:sp>
      <p:sp>
        <p:nvSpPr>
          <p:cNvPr id="93187" name="Text Box 3"/>
          <p:cNvSpPr txBox="1">
            <a:spLocks noChangeArrowheads="1"/>
          </p:cNvSpPr>
          <p:nvPr/>
        </p:nvSpPr>
        <p:spPr bwMode="auto">
          <a:xfrm>
            <a:off x="0" y="1676400"/>
            <a:ext cx="8915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Char char="•"/>
            </a:pPr>
            <a:r>
              <a:rPr lang="en-US" altLang="en-US" sz="2800" b="1"/>
              <a:t>Yeah, books were written on farming, there were model farms set up - George III set up one at Windsor.</a:t>
            </a:r>
          </a:p>
          <a:p>
            <a:pPr>
              <a:spcBef>
                <a:spcPct val="50000"/>
              </a:spcBef>
              <a:buFont typeface="Arial" panose="020B0604020202020204" pitchFamily="34" charset="0"/>
              <a:buChar char="•"/>
            </a:pPr>
            <a:r>
              <a:rPr lang="en-US" altLang="en-US" sz="2800" b="1"/>
              <a:t>The Board of Agriculture was set up and Arthur Young, the new secretary, went round the country recording the progress of the revolution and others could read his report to find out more. </a:t>
            </a:r>
          </a:p>
          <a:p>
            <a:pPr>
              <a:spcBef>
                <a:spcPct val="50000"/>
              </a:spcBef>
              <a:buFont typeface="Arial" panose="020B0604020202020204" pitchFamily="34" charset="0"/>
              <a:buChar char="•"/>
            </a:pPr>
            <a:r>
              <a:rPr lang="en-US" altLang="en-US" sz="2800" b="1"/>
              <a:t>Agricultural shows with competitions were held and people could exchange ideas and see the latest things.</a:t>
            </a:r>
          </a:p>
        </p:txBody>
      </p:sp>
    </p:spTree>
  </p:cSld>
  <p:clrMapOvr>
    <a:masterClrMapping/>
  </p:clrMapOvr>
  <p:transition advTm="45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0"/>
            <a:ext cx="8229600" cy="685800"/>
          </a:xfrm>
        </p:spPr>
        <p:txBody>
          <a:bodyPr/>
          <a:lstStyle/>
          <a:p>
            <a:pPr eaLnBrk="1" hangingPunct="1"/>
            <a:r>
              <a:rPr lang="en-US" altLang="en-US" sz="2000" b="1" u="sng"/>
              <a:t>Adam Smith, </a:t>
            </a:r>
            <a:r>
              <a:rPr lang="en-US" altLang="en-US" sz="2000" b="1" i="1" u="sng"/>
              <a:t>The Wealth of Nations</a:t>
            </a:r>
            <a:r>
              <a:rPr lang="en-US" altLang="en-US" sz="2000" b="1" u="sng"/>
              <a:t>, 1776</a:t>
            </a:r>
            <a:br>
              <a:rPr lang="en-US" altLang="en-US" sz="2000" b="1" u="sng"/>
            </a:br>
            <a:endParaRPr lang="en-US" altLang="en-US" sz="2000" u="sng"/>
          </a:p>
        </p:txBody>
      </p:sp>
      <p:sp>
        <p:nvSpPr>
          <p:cNvPr id="7171" name="Content Placeholder 2"/>
          <p:cNvSpPr>
            <a:spLocks noGrp="1"/>
          </p:cNvSpPr>
          <p:nvPr>
            <p:ph idx="1"/>
          </p:nvPr>
        </p:nvSpPr>
        <p:spPr>
          <a:xfrm>
            <a:off x="0" y="457200"/>
            <a:ext cx="9144000" cy="6400800"/>
          </a:xfrm>
        </p:spPr>
        <p:txBody>
          <a:bodyPr rtlCol="0">
            <a:normAutofit lnSpcReduction="10000"/>
          </a:bodyPr>
          <a:lstStyle/>
          <a:p>
            <a:pPr marL="274320" indent="-274320" eaLnBrk="1" fontAlgn="auto" hangingPunct="1">
              <a:spcAft>
                <a:spcPts val="0"/>
              </a:spcAft>
              <a:buClr>
                <a:schemeClr val="accent3"/>
              </a:buClr>
              <a:buFont typeface="Arial" panose="020B0604020202020204" pitchFamily="34" charset="0"/>
              <a:buNone/>
              <a:defRPr/>
            </a:pPr>
            <a:endParaRPr lang="en-US" sz="1600" dirty="0"/>
          </a:p>
          <a:p>
            <a:pPr marL="274320" indent="-274320" eaLnBrk="1" fontAlgn="auto" hangingPunct="1">
              <a:spcAft>
                <a:spcPts val="0"/>
              </a:spcAft>
              <a:buClr>
                <a:schemeClr val="accent3"/>
              </a:buClr>
              <a:buFont typeface="Wingdings 2"/>
              <a:buChar char=""/>
              <a:defRPr/>
            </a:pPr>
            <a:r>
              <a:rPr lang="en-US" sz="1800" b="1" dirty="0"/>
              <a:t>“</a:t>
            </a:r>
            <a:r>
              <a:rPr lang="en-US" sz="2000" b="1" dirty="0"/>
              <a:t>The food produced by a field of potatoes is not inferior in quantity to that produced by a field of rice, and much superior to what is produced by a field of wheat. Twelve thousand weight of potatoes from an acre of land is not a greater produce than two thousand weight of wheat. The food or solid nourishment, indeed, which can be drawn from each of those two plants, is not altogether in proportion to their weight, on account of the watery nature of potatoes. Allowing, however, half the weight of this root to go to water, a very large allowance, such an acre of potatoes will still produce six thousand weight of solid nourishment, three times the quantity produced by the acre of wheat. An acre of potatoes is cultivated with less expense than an acre of wheat; the fallow, which generally precedes the sowing of wheat, more than compensating the hoeing and other extraordinary culture which is always given to potatoes. Should this root ever become in any part of Europe, like rice in some rice countries, the common and favorite vegetable food of the people, so as to occupy the same proportion of the lands in tillage which wheat and other sorts of grain for human food do at present, the same quantity of cultivated land would maintain a much greater number of people, and the laborers being generally fed with potatoes, a greater surplus would remain after replacing all the stock and maintaining all the labor employed in cultivation. A greater share of this surplus, too, would belong to the landlord. Population would increase, and rents would rise much beyond what they are at present.”</a:t>
            </a:r>
          </a:p>
          <a:p>
            <a:pPr marL="274320" indent="-274320" eaLnBrk="1" fontAlgn="auto" hangingPunct="1">
              <a:spcAft>
                <a:spcPts val="0"/>
              </a:spcAft>
              <a:buClr>
                <a:schemeClr val="accent3"/>
              </a:buClr>
              <a:buFont typeface="Wingdings 2"/>
              <a:buChar char=""/>
              <a:defRPr/>
            </a:pPr>
            <a:endParaRPr lang="en-US" sz="2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But it wasn’t all good news</a:t>
            </a:r>
          </a:p>
        </p:txBody>
      </p:sp>
      <p:graphicFrame>
        <p:nvGraphicFramePr>
          <p:cNvPr id="17413" name="Object 5"/>
          <p:cNvGraphicFramePr>
            <a:graphicFrameLocks noChangeAspect="1"/>
          </p:cNvGraphicFramePr>
          <p:nvPr/>
        </p:nvGraphicFramePr>
        <p:xfrm>
          <a:off x="0" y="4114800"/>
          <a:ext cx="2554288" cy="3468688"/>
        </p:xfrm>
        <a:graphic>
          <a:graphicData uri="http://schemas.openxmlformats.org/presentationml/2006/ole">
            <mc:AlternateContent xmlns:mc="http://schemas.openxmlformats.org/markup-compatibility/2006">
              <mc:Choice xmlns:v="urn:schemas-microsoft-com:vml" Requires="v">
                <p:oleObj spid="_x0000_s4108" name="Clip" r:id="rId3" imgW="2554560" imgH="3468960" progId="MS_ClipArt_Gallery.2">
                  <p:embed/>
                </p:oleObj>
              </mc:Choice>
              <mc:Fallback>
                <p:oleObj name="Clip" r:id="rId3" imgW="2554560" imgH="346896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2554288"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AutoShape 4"/>
          <p:cNvSpPr>
            <a:spLocks noChangeArrowheads="1"/>
          </p:cNvSpPr>
          <p:nvPr/>
        </p:nvSpPr>
        <p:spPr bwMode="auto">
          <a:xfrm>
            <a:off x="3962400" y="4343400"/>
            <a:ext cx="4953000" cy="1892300"/>
          </a:xfrm>
          <a:prstGeom prst="wedgeRectCallout">
            <a:avLst>
              <a:gd name="adj1" fmla="val -97278"/>
              <a:gd name="adj2" fmla="val -3968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rgbClr val="FFFF00"/>
                </a:solidFill>
              </a:rPr>
              <a:t>In addition there were change in the </a:t>
            </a:r>
          </a:p>
          <a:p>
            <a:pPr algn="ctr"/>
            <a:r>
              <a:rPr lang="en-US" altLang="en-US" sz="2000">
                <a:solidFill>
                  <a:srgbClr val="FFFF00"/>
                </a:solidFill>
              </a:rPr>
              <a:t>way the land looked from </a:t>
            </a:r>
          </a:p>
          <a:p>
            <a:pPr algn="ctr"/>
            <a:r>
              <a:rPr lang="en-US" altLang="en-US" sz="2000">
                <a:solidFill>
                  <a:srgbClr val="FFFF00"/>
                </a:solidFill>
              </a:rPr>
              <a:t>open fields to a sort of patchwork quilt.</a:t>
            </a:r>
          </a:p>
          <a:p>
            <a:pPr algn="ctr"/>
            <a:r>
              <a:rPr lang="en-US" altLang="en-US" sz="2000">
                <a:solidFill>
                  <a:srgbClr val="FFFF00"/>
                </a:solidFill>
              </a:rPr>
              <a:t>Changes in the shape of a village </a:t>
            </a:r>
          </a:p>
          <a:p>
            <a:pPr algn="ctr"/>
            <a:r>
              <a:rPr lang="en-US" altLang="en-US" sz="2000">
                <a:solidFill>
                  <a:srgbClr val="FFFF00"/>
                </a:solidFill>
              </a:rPr>
              <a:t>as people could build on their own land</a:t>
            </a:r>
          </a:p>
        </p:txBody>
      </p:sp>
      <p:sp>
        <p:nvSpPr>
          <p:cNvPr id="17411" name="Text Box 3"/>
          <p:cNvSpPr txBox="1">
            <a:spLocks noChangeArrowheads="1"/>
          </p:cNvSpPr>
          <p:nvPr/>
        </p:nvSpPr>
        <p:spPr bwMode="auto">
          <a:xfrm>
            <a:off x="1295400" y="1752600"/>
            <a:ext cx="6781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New machines meant less people were needed to work the land - so there was unemployment, enclosure meant people lost land - this meant losing their homes as they had nowhere to grow food and there was little work- so they moved to towns.</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0-#ppt_w/2"/>
                                          </p:val>
                                        </p:tav>
                                        <p:tav tm="100000">
                                          <p:val>
                                            <p:strVal val="#ppt_x"/>
                                          </p:val>
                                        </p:tav>
                                      </p:tavLst>
                                    </p:anim>
                                    <p:anim calcmode="lin" valueType="num">
                                      <p:cBhvr additive="base">
                                        <p:cTn id="14" dur="500" fill="hold"/>
                                        <p:tgtEl>
                                          <p:spTgt spid="17411"/>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1741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7412"/>
                                        </p:tgtEl>
                                        <p:attrNameLst>
                                          <p:attrName>style.visibility</p:attrName>
                                        </p:attrNameLst>
                                      </p:cBhvr>
                                      <p:to>
                                        <p:strVal val="visible"/>
                                      </p:to>
                                    </p:set>
                                    <p:anim calcmode="lin" valueType="num">
                                      <p:cBhvr additive="base">
                                        <p:cTn id="22" dur="500" fill="hold"/>
                                        <p:tgtEl>
                                          <p:spTgt spid="17412"/>
                                        </p:tgtEl>
                                        <p:attrNameLst>
                                          <p:attrName>ppt_x</p:attrName>
                                        </p:attrNameLst>
                                      </p:cBhvr>
                                      <p:tavLst>
                                        <p:tav tm="0">
                                          <p:val>
                                            <p:strVal val="0-#ppt_w/2"/>
                                          </p:val>
                                        </p:tav>
                                        <p:tav tm="100000">
                                          <p:val>
                                            <p:strVal val="#ppt_x"/>
                                          </p:val>
                                        </p:tav>
                                      </p:tavLst>
                                    </p:anim>
                                    <p:anim calcmode="lin" valueType="num">
                                      <p:cBhvr additive="base">
                                        <p:cTn id="23"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2" grpId="0" animBg="1" autoUpdateAnimBg="0"/>
      <p:bldP spid="1741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a:t>Effects in the  Countryside</a:t>
            </a:r>
          </a:p>
        </p:txBody>
      </p:sp>
      <p:sp>
        <p:nvSpPr>
          <p:cNvPr id="98307" name="Rectangle 3"/>
          <p:cNvSpPr>
            <a:spLocks noGrp="1" noChangeArrowheads="1"/>
          </p:cNvSpPr>
          <p:nvPr>
            <p:ph type="body" sz="half" idx="1"/>
          </p:nvPr>
        </p:nvSpPr>
        <p:spPr>
          <a:xfrm>
            <a:off x="1066800" y="1676400"/>
            <a:ext cx="4527550" cy="5181600"/>
          </a:xfrm>
        </p:spPr>
        <p:txBody>
          <a:bodyPr/>
          <a:lstStyle/>
          <a:p>
            <a:pPr eaLnBrk="1" hangingPunct="1"/>
            <a:r>
              <a:rPr lang="en-US" altLang="en-US" sz="2400"/>
              <a:t>The only successful farmers were those with large landholdings who could afford agricultural innovations.</a:t>
            </a:r>
          </a:p>
          <a:p>
            <a:pPr eaLnBrk="1" hangingPunct="1"/>
            <a:r>
              <a:rPr lang="en-US" altLang="en-US" sz="2400"/>
              <a:t>Most peasants:</a:t>
            </a:r>
          </a:p>
          <a:p>
            <a:pPr lvl="1" eaLnBrk="1" hangingPunct="1"/>
            <a:r>
              <a:rPr lang="en-US" altLang="en-US" sz="2000"/>
              <a:t>Didn’t have enough land to support themselves</a:t>
            </a:r>
          </a:p>
          <a:p>
            <a:pPr lvl="1" eaLnBrk="1" hangingPunct="1"/>
            <a:r>
              <a:rPr lang="en-US" altLang="en-US" sz="2000"/>
              <a:t>Were devastated by poor harvests (e.g., the Irish Potato Famine of 1845-47)</a:t>
            </a:r>
          </a:p>
          <a:p>
            <a:pPr lvl="1" eaLnBrk="1" hangingPunct="1"/>
            <a:r>
              <a:rPr lang="en-US" altLang="en-US" sz="2000"/>
              <a:t>Were forced to move to the cities to find work in the factories.</a:t>
            </a:r>
          </a:p>
        </p:txBody>
      </p:sp>
      <p:pic>
        <p:nvPicPr>
          <p:cNvPr id="98308" name="Picture 11" descr="countryside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31999"/>
          <a:stretch>
            <a:fillRect/>
          </a:stretch>
        </p:blipFill>
        <p:spPr>
          <a:xfrm>
            <a:off x="5730875" y="1730375"/>
            <a:ext cx="3119438" cy="2994025"/>
          </a:xfrm>
          <a:noFill/>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a:t>England’s Resources: Geography</a:t>
            </a:r>
          </a:p>
        </p:txBody>
      </p:sp>
      <p:sp>
        <p:nvSpPr>
          <p:cNvPr id="103427" name="Content Placeholder 2"/>
          <p:cNvSpPr>
            <a:spLocks noGrp="1"/>
          </p:cNvSpPr>
          <p:nvPr>
            <p:ph idx="1"/>
          </p:nvPr>
        </p:nvSpPr>
        <p:spPr>
          <a:xfrm>
            <a:off x="0" y="1219200"/>
            <a:ext cx="9144000" cy="5638800"/>
          </a:xfrm>
        </p:spPr>
        <p:txBody>
          <a:bodyPr/>
          <a:lstStyle/>
          <a:p>
            <a:pPr marL="419100" indent="-382588">
              <a:buFont typeface="Wingdings 2" panose="05020102010507070707" pitchFamily="18" charset="2"/>
              <a:buChar char=""/>
            </a:pPr>
            <a:r>
              <a:rPr lang="en-US" altLang="en-US"/>
              <a:t>England is the political center of Great Britain, an island</a:t>
            </a:r>
          </a:p>
          <a:p>
            <a:pPr marL="419100" indent="-382588">
              <a:buFont typeface="Wingdings 2" panose="05020102010507070707" pitchFamily="18" charset="2"/>
              <a:buChar char=""/>
            </a:pPr>
            <a:r>
              <a:rPr lang="en-US" altLang="en-US"/>
              <a:t>Great Britain (as the entire island was called beginning in 1707) did not suffer fighting on its land during the wars of the 18</a:t>
            </a:r>
            <a:r>
              <a:rPr lang="en-US" altLang="en-US" baseline="30000"/>
              <a:t>th</a:t>
            </a:r>
            <a:r>
              <a:rPr lang="en-US" altLang="en-US"/>
              <a:t> century</a:t>
            </a:r>
          </a:p>
          <a:p>
            <a:pPr marL="419100" indent="-382588">
              <a:buFont typeface="Wingdings 2" panose="05020102010507070707" pitchFamily="18" charset="2"/>
              <a:buChar char=""/>
            </a:pPr>
            <a:r>
              <a:rPr lang="en-US" altLang="en-US"/>
              <a:t>Island has excellent harbors and ports</a:t>
            </a:r>
          </a:p>
          <a:p>
            <a:pPr marL="419100" indent="-382588">
              <a:buFont typeface="Wingdings 2" panose="05020102010507070707" pitchFamily="18" charset="2"/>
              <a:buChar char=""/>
            </a:pPr>
            <a:r>
              <a:rPr lang="en-US" altLang="en-US"/>
              <a:t>Damp climate benefited the textile industry (thread did not dry 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800"/>
              <a:t>Two great economic “revolutions” occurred in human development </a:t>
            </a:r>
          </a:p>
        </p:txBody>
      </p:sp>
      <p:sp>
        <p:nvSpPr>
          <p:cNvPr id="20483" name="Rectangle 3"/>
          <p:cNvSpPr>
            <a:spLocks noGrp="1" noChangeArrowheads="1"/>
          </p:cNvSpPr>
          <p:nvPr>
            <p:ph type="body" idx="1"/>
          </p:nvPr>
        </p:nvSpPr>
        <p:spPr/>
        <p:txBody>
          <a:bodyPr/>
          <a:lstStyle/>
          <a:p>
            <a:pPr eaLnBrk="1" hangingPunct="1"/>
            <a:r>
              <a:rPr lang="en-US" altLang="en-US"/>
              <a:t>The </a:t>
            </a:r>
            <a:r>
              <a:rPr lang="en-US" altLang="en-US" i="1"/>
              <a:t>Industrial Revolution, </a:t>
            </a:r>
            <a:r>
              <a:rPr lang="en-US" altLang="en-US"/>
              <a:t>started in the eighteenth century, is still taking place today</a:t>
            </a:r>
          </a:p>
          <a:p>
            <a:pPr lvl="1" eaLnBrk="1" hangingPunct="1"/>
            <a:r>
              <a:rPr lang="en-US" altLang="en-US"/>
              <a:t>Involves a series of inventions leading to the use of machines and inanimate power in the manufacturing process</a:t>
            </a:r>
          </a:p>
          <a:p>
            <a:pPr lvl="1" eaLnBrk="1" hangingPunct="1"/>
            <a:r>
              <a:rPr lang="en-US" altLang="en-US"/>
              <a:t>Suddenly whole societies could engage in seemingly limitless multiplication of goods and services</a:t>
            </a:r>
          </a:p>
          <a:p>
            <a:pPr lvl="1" eaLnBrk="1" hangingPunct="1"/>
            <a:r>
              <a:rPr lang="en-US" altLang="en-US"/>
              <a:t>Rapid bursts of human inventiveness followed</a:t>
            </a:r>
          </a:p>
          <a:p>
            <a:pPr lvl="1" eaLnBrk="1" hangingPunct="1"/>
            <a:r>
              <a:rPr lang="en-US" altLang="en-US"/>
              <a:t>Gigantic population increases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2971800"/>
            <a:ext cx="4495800" cy="1143000"/>
          </a:xfrm>
        </p:spPr>
        <p:txBody>
          <a:bodyPr/>
          <a:lstStyle/>
          <a:p>
            <a:pPr eaLnBrk="1" hangingPunct="1"/>
            <a:r>
              <a:rPr lang="en-US" altLang="en-US" sz="4000">
                <a:latin typeface="Berling Antiqua" pitchFamily="18" charset="0"/>
              </a:rPr>
              <a:t>A country with many rivers and streams…so water power can be harnessed.</a:t>
            </a:r>
          </a:p>
        </p:txBody>
      </p:sp>
      <p:pic>
        <p:nvPicPr>
          <p:cNvPr id="104451" name="Picture 5"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350" y="0"/>
            <a:ext cx="4184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a:t>Natural Resources/Geography</a:t>
            </a:r>
          </a:p>
        </p:txBody>
      </p:sp>
      <p:sp>
        <p:nvSpPr>
          <p:cNvPr id="9219" name="Rectangle 3"/>
          <p:cNvSpPr>
            <a:spLocks noGrp="1" noChangeArrowheads="1"/>
          </p:cNvSpPr>
          <p:nvPr>
            <p:ph idx="1"/>
          </p:nvPr>
        </p:nvSpPr>
        <p:spPr/>
        <p:txBody>
          <a:bodyPr rtlCol="0">
            <a:normAutofit lnSpcReduction="10000"/>
          </a:bodyPr>
          <a:lstStyle/>
          <a:p>
            <a:pPr marL="274320" indent="-274320" eaLnBrk="1" fontAlgn="auto" hangingPunct="1">
              <a:spcAft>
                <a:spcPts val="0"/>
              </a:spcAft>
              <a:buClr>
                <a:schemeClr val="accent3"/>
              </a:buClr>
              <a:buFont typeface="Wingdings 2"/>
              <a:buChar char=""/>
              <a:defRPr/>
            </a:pPr>
            <a:r>
              <a:rPr lang="en-US" sz="2400"/>
              <a:t>Rich in natural resources</a:t>
            </a:r>
          </a:p>
          <a:p>
            <a:pPr marL="274320" indent="-274320" eaLnBrk="1" fontAlgn="auto" hangingPunct="1">
              <a:spcAft>
                <a:spcPts val="0"/>
              </a:spcAft>
              <a:buClr>
                <a:schemeClr val="accent3"/>
              </a:buClr>
              <a:buFont typeface="Wingdings 2"/>
              <a:buChar char=""/>
              <a:defRPr/>
            </a:pPr>
            <a:r>
              <a:rPr lang="en-US" sz="2400"/>
              <a:t>Large number of harbors and rivers that could be used year-round for shipping</a:t>
            </a:r>
          </a:p>
          <a:p>
            <a:pPr marL="274320" indent="-274320" eaLnBrk="1" fontAlgn="auto" hangingPunct="1">
              <a:spcAft>
                <a:spcPts val="0"/>
              </a:spcAft>
              <a:buClr>
                <a:schemeClr val="accent3"/>
              </a:buClr>
              <a:buFont typeface="Wingdings 2"/>
              <a:buChar char=""/>
              <a:defRPr/>
            </a:pPr>
            <a:r>
              <a:rPr lang="en-US" sz="2400"/>
              <a:t>Water also could be used as a power source</a:t>
            </a:r>
          </a:p>
          <a:p>
            <a:pPr marL="274320" indent="-274320" eaLnBrk="1" fontAlgn="auto" hangingPunct="1">
              <a:spcAft>
                <a:spcPts val="0"/>
              </a:spcAft>
              <a:buClr>
                <a:schemeClr val="accent3"/>
              </a:buClr>
              <a:buFont typeface="Wingdings 2"/>
              <a:buChar char=""/>
              <a:defRPr/>
            </a:pPr>
            <a:r>
              <a:rPr lang="en-US" sz="2400"/>
              <a:t>Huge supplies of iron and coal---raw materials for the building of machines and fueling the new machines</a:t>
            </a:r>
          </a:p>
          <a:p>
            <a:pPr marL="274320" indent="-274320" eaLnBrk="1" fontAlgn="auto" hangingPunct="1">
              <a:spcAft>
                <a:spcPts val="0"/>
              </a:spcAft>
              <a:buClr>
                <a:schemeClr val="accent3"/>
              </a:buClr>
              <a:buFont typeface="Wingdings 2"/>
              <a:buChar char=""/>
              <a:defRPr/>
            </a:pPr>
            <a:r>
              <a:rPr lang="en-US" sz="2400"/>
              <a:t>The damp climate was good for textile production, because it helped to keep the fibers in the material soft and easy to work with</a:t>
            </a:r>
            <a:r>
              <a:rPr lang="en-US"/>
              <a:t>.</a:t>
            </a:r>
          </a:p>
          <a:p>
            <a:pPr marL="274320" indent="-274320" eaLnBrk="1" fontAlgn="auto" hangingPunct="1">
              <a:spcAft>
                <a:spcPts val="0"/>
              </a:spcAft>
              <a:buClr>
                <a:schemeClr val="accent3"/>
              </a:buClr>
              <a:buFont typeface="Wingdings 2"/>
              <a:buChar char=""/>
              <a:defRPr/>
            </a:pPr>
            <a:r>
              <a:rPr lang="en-US" sz="2400"/>
              <a:t>Separated from the continent, Britain was able to remain apart from the wars plaguing Europe during the 1600 and 1700s and thus conserve their resources.</a:t>
            </a:r>
          </a:p>
        </p:txBody>
      </p:sp>
      <p:pic>
        <p:nvPicPr>
          <p:cNvPr id="105476" name="Picture 4" descr="C:\Documents and Settings\kbarben\Local Settings\Temporary Internet Files\Content.IE5\PNQOCPEL\MCj033168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7050" y="609600"/>
            <a:ext cx="9969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www.mtholyoke.edu/courses/rschwart/rail/image0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6977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a:t>Natural Resources/Geography</a:t>
            </a:r>
          </a:p>
        </p:txBody>
      </p:sp>
      <p:sp>
        <p:nvSpPr>
          <p:cNvPr id="16387" name="Content Placeholder 2"/>
          <p:cNvSpPr>
            <a:spLocks noGrp="1"/>
          </p:cNvSpPr>
          <p:nvPr>
            <p:ph idx="1"/>
          </p:nvPr>
        </p:nvSpPr>
        <p:spPr/>
        <p:txBody>
          <a:bodyPr rtlCol="0">
            <a:normAutofit lnSpcReduction="10000"/>
          </a:bodyPr>
          <a:lstStyle/>
          <a:p>
            <a:pPr eaLnBrk="1" fontAlgn="auto" hangingPunct="1">
              <a:spcAft>
                <a:spcPts val="0"/>
              </a:spcAft>
              <a:defRPr/>
            </a:pPr>
            <a:r>
              <a:rPr lang="en-US"/>
              <a:t>England substituted  coal for charcoal in the manufacturing of iron because by the 1700s, most of the forests were gone.</a:t>
            </a:r>
          </a:p>
          <a:p>
            <a:pPr eaLnBrk="1" fontAlgn="auto" hangingPunct="1">
              <a:spcAft>
                <a:spcPts val="0"/>
              </a:spcAft>
              <a:defRPr/>
            </a:pPr>
            <a:r>
              <a:rPr lang="en-US"/>
              <a:t>In 1708, the Darby family of Coalbrookdale started smelting iron using coke that was processed from coal.  It made the highest quality of iron.</a:t>
            </a:r>
          </a:p>
          <a:p>
            <a:pPr eaLnBrk="1" fontAlgn="auto" hangingPunct="1">
              <a:spcAft>
                <a:spcPts val="0"/>
              </a:spcAft>
              <a:defRPr/>
            </a:pPr>
            <a:r>
              <a:rPr lang="en-US"/>
              <a:t>Since England had a large supply of coal, it was able to dominate the iron industry.</a:t>
            </a:r>
          </a:p>
        </p:txBody>
      </p:sp>
      <p:pic>
        <p:nvPicPr>
          <p:cNvPr id="107524" name="Picture 4" descr="C:\Documents and Settings\kbarben\Local Settings\Temporary Internet Files\Content.IE5\QQDCVP4A\MCj032264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441950"/>
            <a:ext cx="1371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9" name="Group 29"/>
          <p:cNvGraphicFramePr>
            <a:graphicFrameLocks noGrp="1"/>
          </p:cNvGraphicFramePr>
          <p:nvPr/>
        </p:nvGraphicFramePr>
        <p:xfrm>
          <a:off x="1600200" y="2743200"/>
          <a:ext cx="7086600" cy="2438400"/>
        </p:xfrm>
        <a:graphic>
          <a:graphicData uri="http://schemas.openxmlformats.org/drawingml/2006/table">
            <a:tbl>
              <a:tblPr/>
              <a:tblGrid>
                <a:gridCol w="1343025">
                  <a:extLst>
                    <a:ext uri="{9D8B030D-6E8A-4147-A177-3AD203B41FA5}">
                      <a16:colId xmlns:a16="http://schemas.microsoft.com/office/drawing/2014/main" val="20000"/>
                    </a:ext>
                  </a:extLst>
                </a:gridCol>
                <a:gridCol w="2608263">
                  <a:extLst>
                    <a:ext uri="{9D8B030D-6E8A-4147-A177-3AD203B41FA5}">
                      <a16:colId xmlns:a16="http://schemas.microsoft.com/office/drawing/2014/main" val="20001"/>
                    </a:ext>
                  </a:extLst>
                </a:gridCol>
                <a:gridCol w="3135312">
                  <a:extLst>
                    <a:ext uri="{9D8B030D-6E8A-4147-A177-3AD203B41FA5}">
                      <a16:colId xmlns:a16="http://schemas.microsoft.com/office/drawing/2014/main" val="20002"/>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3399"/>
                          </a:solidFill>
                          <a:effectLst>
                            <a:outerShdw blurRad="38100" dist="38100" dir="2700000" algn="tl">
                              <a:srgbClr val="000000"/>
                            </a:outerShdw>
                          </a:effectLst>
                          <a:latin typeface="Comic Sans MS" pitchFamily="66" charset="0"/>
                        </a:rPr>
                        <a:t>1800</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pitchFamily="66" charset="0"/>
                        </a:rPr>
                        <a:t>1 ton of coal</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pitchFamily="66" charset="0"/>
                        </a:rPr>
                        <a:t>50, 000 miners</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3399"/>
                          </a:solidFill>
                          <a:effectLst>
                            <a:outerShdw blurRad="38100" dist="38100" dir="2700000" algn="tl">
                              <a:srgbClr val="000000"/>
                            </a:outerShdw>
                          </a:effectLst>
                          <a:latin typeface="Comic Sans MS" pitchFamily="66" charset="0"/>
                        </a:rPr>
                        <a:t>1850</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pitchFamily="66" charset="0"/>
                        </a:rPr>
                        <a:t>30 tons</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pitchFamily="66" charset="0"/>
                        </a:rPr>
                        <a:t>200, 000 miners</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3399"/>
                          </a:solidFill>
                          <a:effectLst>
                            <a:outerShdw blurRad="38100" dist="38100" dir="2700000" algn="tl">
                              <a:srgbClr val="000000"/>
                            </a:outerShdw>
                          </a:effectLst>
                          <a:latin typeface="Comic Sans MS" pitchFamily="66" charset="0"/>
                        </a:rPr>
                        <a:t>1880</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pitchFamily="66" charset="0"/>
                        </a:rPr>
                        <a:t>300 million tons</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pitchFamily="66" charset="0"/>
                        </a:rPr>
                        <a:t>500, 000 miners</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miter lim="800000"/>
                      <a:headEnd type="none" w="sm" len="sm"/>
                      <a:tailEnd type="none" w="sm" len="sm"/>
                    </a:lnT>
                    <a:lnB w="9525"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3399"/>
                          </a:solidFill>
                          <a:effectLst>
                            <a:outerShdw blurRad="38100" dist="38100" dir="2700000" algn="tl">
                              <a:srgbClr val="000000"/>
                            </a:outerShdw>
                          </a:effectLst>
                          <a:latin typeface="Comic Sans MS" pitchFamily="66" charset="0"/>
                        </a:rPr>
                        <a:t>1914</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round/>
                      <a:headEnd type="none" w="med" len="med"/>
                      <a:tailEnd type="none" w="med" len="med"/>
                    </a:lnT>
                    <a:lnB w="9525" cap="flat" cmpd="sng" algn="ctr">
                      <a:solidFill>
                        <a:srgbClr val="9933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pitchFamily="66" charset="0"/>
                        </a:rPr>
                        <a:t>250 million tons</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round/>
                      <a:headEnd type="none" w="med" len="med"/>
                      <a:tailEnd type="none" w="med" len="med"/>
                    </a:lnT>
                    <a:lnB w="9525" cap="flat" cmpd="sng" algn="ctr">
                      <a:solidFill>
                        <a:srgbClr val="993300"/>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pitchFamily="66" charset="0"/>
                        </a:rPr>
                        <a:t>1, 200, 000 miners</a:t>
                      </a:r>
                    </a:p>
                  </a:txBody>
                  <a:tcPr anchor="ctr" horzOverflow="overflow">
                    <a:lnL w="9525" cap="flat" cmpd="sng" algn="ctr">
                      <a:solidFill>
                        <a:srgbClr val="993300"/>
                      </a:solidFill>
                      <a:prstDash val="solid"/>
                      <a:miter lim="800000"/>
                      <a:headEnd type="none" w="sm" len="sm"/>
                      <a:tailEnd type="none" w="sm" len="sm"/>
                    </a:lnL>
                    <a:lnR w="9525" cap="flat" cmpd="sng" algn="ctr">
                      <a:solidFill>
                        <a:srgbClr val="993300"/>
                      </a:solidFill>
                      <a:prstDash val="solid"/>
                      <a:miter lim="800000"/>
                      <a:headEnd type="none" w="sm" len="sm"/>
                      <a:tailEnd type="none" w="sm" len="sm"/>
                    </a:lnR>
                    <a:lnT w="9525" cap="flat" cmpd="sng" algn="ctr">
                      <a:solidFill>
                        <a:srgbClr val="993300"/>
                      </a:solidFill>
                      <a:prstDash val="solid"/>
                      <a:round/>
                      <a:headEnd type="none" w="med" len="med"/>
                      <a:tailEnd type="none" w="med" len="med"/>
                    </a:lnT>
                    <a:lnB w="9525" cap="flat" cmpd="sng" algn="ctr">
                      <a:solidFill>
                        <a:srgbClr val="993300"/>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0990" name="Text Box 30"/>
          <p:cNvSpPr txBox="1">
            <a:spLocks noChangeArrowheads="1"/>
          </p:cNvSpPr>
          <p:nvPr/>
        </p:nvSpPr>
        <p:spPr bwMode="auto">
          <a:xfrm>
            <a:off x="1752600" y="625475"/>
            <a:ext cx="6934200" cy="1493838"/>
          </a:xfrm>
          <a:prstGeom prst="rect">
            <a:avLst/>
          </a:prstGeom>
          <a:noFill/>
          <a:ln w="9525">
            <a:noFill/>
            <a:miter lim="800000"/>
            <a:headEnd/>
            <a:tailEnd/>
          </a:ln>
          <a:effectLst>
            <a:outerShdw dist="28398" dir="3806097" algn="ctr" rotWithShape="0">
              <a:srgbClr val="003399"/>
            </a:outerShdw>
          </a:effectLst>
        </p:spPr>
        <p:txBody>
          <a:bodyPr>
            <a:spAutoFit/>
          </a:bodyPr>
          <a:lstStyle/>
          <a:p>
            <a:pPr algn="ctr">
              <a:spcBef>
                <a:spcPct val="50000"/>
              </a:spcBef>
              <a:defRPr/>
            </a:pPr>
            <a:r>
              <a:rPr lang="en-US" sz="4800" b="1">
                <a:solidFill>
                  <a:srgbClr val="993300"/>
                </a:solidFill>
                <a:latin typeface="Lombardic Narrow" pitchFamily="2" charset="0"/>
              </a:rPr>
              <a:t>Coal Mining in Britain:</a:t>
            </a:r>
            <a:br>
              <a:rPr lang="en-US" sz="4800" b="1">
                <a:solidFill>
                  <a:srgbClr val="993300"/>
                </a:solidFill>
                <a:latin typeface="Lombardic Narrow" pitchFamily="2" charset="0"/>
              </a:rPr>
            </a:br>
            <a:r>
              <a:rPr lang="en-US" sz="4400" b="1">
                <a:solidFill>
                  <a:srgbClr val="993300"/>
                </a:solidFill>
                <a:latin typeface="Lombardic Narrow" pitchFamily="2" charset="0"/>
              </a:rPr>
              <a:t>1800-1914</a:t>
            </a:r>
          </a:p>
        </p:txBody>
      </p:sp>
      <p:pic>
        <p:nvPicPr>
          <p:cNvPr id="114713" name="Picture 25" descr="C:\Documents and Settings\kbarben\Local Settings\Temporary Internet Files\Content.IE5\QO3MDST2\MCj035258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1811338"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0700" y="1066800"/>
          <a:ext cx="5562600" cy="3840432"/>
        </p:xfrm>
        <a:graphic>
          <a:graphicData uri="http://schemas.openxmlformats.org/drawingml/2006/table">
            <a:tbl>
              <a:tblPr/>
              <a:tblGrid>
                <a:gridCol w="87630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78105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33425">
                  <a:extLst>
                    <a:ext uri="{9D8B030D-6E8A-4147-A177-3AD203B41FA5}">
                      <a16:colId xmlns:a16="http://schemas.microsoft.com/office/drawing/2014/main" val="20005"/>
                    </a:ext>
                  </a:extLst>
                </a:gridCol>
                <a:gridCol w="704850">
                  <a:extLst>
                    <a:ext uri="{9D8B030D-6E8A-4147-A177-3AD203B41FA5}">
                      <a16:colId xmlns:a16="http://schemas.microsoft.com/office/drawing/2014/main" val="20006"/>
                    </a:ext>
                  </a:extLst>
                </a:gridCol>
              </a:tblGrid>
              <a:tr h="640027">
                <a:tc>
                  <a:txBody>
                    <a:bodyPr/>
                    <a:lstStyle/>
                    <a:p>
                      <a:pPr algn="ctr"/>
                      <a:endParaRPr lang="en-US" sz="1800" dirty="0"/>
                    </a:p>
                  </a:txBody>
                  <a:tcPr marT="45716" marB="45716" anchor="ctr">
                    <a:lnL>
                      <a:noFill/>
                    </a:lnL>
                    <a:lnR>
                      <a:noFill/>
                    </a:lnR>
                    <a:lnT>
                      <a:noFill/>
                    </a:lnT>
                    <a:lnB>
                      <a:noFill/>
                    </a:lnB>
                    <a:solidFill>
                      <a:srgbClr val="FFFFFF"/>
                    </a:solidFill>
                  </a:tcPr>
                </a:tc>
                <a:tc>
                  <a:txBody>
                    <a:bodyPr/>
                    <a:lstStyle/>
                    <a:p>
                      <a:pPr algn="ctr"/>
                      <a:r>
                        <a:rPr lang="en-US" sz="1800" b="1"/>
                        <a:t>UK</a:t>
                      </a:r>
                      <a:r>
                        <a:rPr lang="en-US" sz="1800"/>
                        <a:t> </a:t>
                      </a:r>
                    </a:p>
                  </a:txBody>
                  <a:tcPr marT="45716" marB="45716" anchor="ctr">
                    <a:lnL>
                      <a:noFill/>
                    </a:lnL>
                    <a:lnR>
                      <a:noFill/>
                    </a:lnR>
                    <a:lnT>
                      <a:noFill/>
                    </a:lnT>
                    <a:lnB>
                      <a:noFill/>
                    </a:lnB>
                    <a:solidFill>
                      <a:srgbClr val="FFFFFF"/>
                    </a:solidFill>
                  </a:tcPr>
                </a:tc>
                <a:tc>
                  <a:txBody>
                    <a:bodyPr/>
                    <a:lstStyle/>
                    <a:p>
                      <a:pPr algn="ctr"/>
                      <a:r>
                        <a:rPr lang="en-US" sz="1800" b="1"/>
                        <a:t>France</a:t>
                      </a:r>
                      <a:endParaRPr lang="en-US" sz="1800"/>
                    </a:p>
                  </a:txBody>
                  <a:tcPr marT="45716" marB="45716" anchor="ctr">
                    <a:lnL>
                      <a:noFill/>
                    </a:lnL>
                    <a:lnR>
                      <a:noFill/>
                    </a:lnR>
                    <a:lnT>
                      <a:noFill/>
                    </a:lnT>
                    <a:lnB>
                      <a:noFill/>
                    </a:lnB>
                    <a:solidFill>
                      <a:srgbClr val="FFFFFF"/>
                    </a:solidFill>
                  </a:tcPr>
                </a:tc>
                <a:tc>
                  <a:txBody>
                    <a:bodyPr/>
                    <a:lstStyle/>
                    <a:p>
                      <a:pPr algn="ctr"/>
                      <a:r>
                        <a:rPr lang="en-US" sz="1800" b="1" dirty="0"/>
                        <a:t>Germany</a:t>
                      </a:r>
                      <a:r>
                        <a:rPr lang="en-US" sz="1800" dirty="0"/>
                        <a:t> </a:t>
                      </a:r>
                    </a:p>
                  </a:txBody>
                  <a:tcPr marT="45716" marB="45716" anchor="ctr">
                    <a:lnL>
                      <a:noFill/>
                    </a:lnL>
                    <a:lnR>
                      <a:noFill/>
                    </a:lnR>
                    <a:lnT>
                      <a:noFill/>
                    </a:lnT>
                    <a:lnB>
                      <a:noFill/>
                    </a:lnB>
                    <a:solidFill>
                      <a:srgbClr val="FFFFFF"/>
                    </a:solidFill>
                  </a:tcPr>
                </a:tc>
                <a:tc>
                  <a:txBody>
                    <a:bodyPr/>
                    <a:lstStyle/>
                    <a:p>
                      <a:pPr algn="ctr"/>
                      <a:r>
                        <a:rPr lang="en-US" sz="1800" b="1"/>
                        <a:t>Austria </a:t>
                      </a:r>
                      <a:endParaRPr lang="en-US" sz="1800"/>
                    </a:p>
                  </a:txBody>
                  <a:tcPr marT="45716" marB="45716" anchor="ctr">
                    <a:lnL>
                      <a:noFill/>
                    </a:lnL>
                    <a:lnR>
                      <a:noFill/>
                    </a:lnR>
                    <a:lnT>
                      <a:noFill/>
                    </a:lnT>
                    <a:lnB>
                      <a:noFill/>
                    </a:lnB>
                    <a:solidFill>
                      <a:srgbClr val="FFFFFF"/>
                    </a:solidFill>
                  </a:tcPr>
                </a:tc>
                <a:tc>
                  <a:txBody>
                    <a:bodyPr/>
                    <a:lstStyle/>
                    <a:p>
                      <a:pPr algn="ctr"/>
                      <a:r>
                        <a:rPr lang="en-US" sz="1800" b="1"/>
                        <a:t>Belgium </a:t>
                      </a:r>
                      <a:endParaRPr lang="en-US" sz="1800"/>
                    </a:p>
                  </a:txBody>
                  <a:tcPr marT="45716" marB="45716" anchor="ctr">
                    <a:lnL>
                      <a:noFill/>
                    </a:lnL>
                    <a:lnR>
                      <a:noFill/>
                    </a:lnR>
                    <a:lnT>
                      <a:noFill/>
                    </a:lnT>
                    <a:lnB>
                      <a:noFill/>
                    </a:lnB>
                    <a:solidFill>
                      <a:srgbClr val="FFFFFF"/>
                    </a:solidFill>
                  </a:tcPr>
                </a:tc>
                <a:tc>
                  <a:txBody>
                    <a:bodyPr/>
                    <a:lstStyle/>
                    <a:p>
                      <a:pPr algn="ctr"/>
                      <a:r>
                        <a:rPr lang="en-US" sz="1800" b="1"/>
                        <a:t>Russia</a:t>
                      </a:r>
                      <a:endParaRPr lang="en-US" sz="1800"/>
                    </a:p>
                  </a:txBody>
                  <a:tcPr marT="45716" marB="45716" anchor="ctr">
                    <a:lnL>
                      <a:noFill/>
                    </a:lnL>
                    <a:lnR>
                      <a:noFill/>
                    </a:lnR>
                    <a:lnT>
                      <a:noFill/>
                    </a:lnT>
                    <a:lnB>
                      <a:noFill/>
                    </a:lnB>
                    <a:solidFill>
                      <a:srgbClr val="FFFFFF"/>
                    </a:solidFill>
                  </a:tcPr>
                </a:tc>
                <a:extLst>
                  <a:ext uri="{0D108BD9-81ED-4DB2-BD59-A6C34878D82A}">
                    <a16:rowId xmlns:a16="http://schemas.microsoft.com/office/drawing/2014/main" val="10000"/>
                  </a:ext>
                </a:extLst>
              </a:tr>
              <a:tr h="640027">
                <a:tc>
                  <a:txBody>
                    <a:bodyPr/>
                    <a:lstStyle/>
                    <a:p>
                      <a:pPr algn="ctr"/>
                      <a:r>
                        <a:rPr lang="en-US" sz="1800" b="1" dirty="0"/>
                        <a:t>1781-90</a:t>
                      </a:r>
                      <a:endParaRPr lang="en-US" sz="1800" dirty="0"/>
                    </a:p>
                  </a:txBody>
                  <a:tcPr marT="45716" marB="45716" anchor="ctr">
                    <a:lnL>
                      <a:noFill/>
                    </a:lnL>
                    <a:lnR>
                      <a:noFill/>
                    </a:lnR>
                    <a:lnT>
                      <a:noFill/>
                    </a:lnT>
                    <a:lnB>
                      <a:noFill/>
                    </a:lnB>
                    <a:solidFill>
                      <a:srgbClr val="FFFFFF"/>
                    </a:solidFill>
                  </a:tcPr>
                </a:tc>
                <a:tc>
                  <a:txBody>
                    <a:bodyPr/>
                    <a:lstStyle/>
                    <a:p>
                      <a:pPr algn="r"/>
                      <a:r>
                        <a:rPr lang="en-US" sz="1800"/>
                        <a:t>69 </a:t>
                      </a:r>
                    </a:p>
                  </a:txBody>
                  <a:tcPr marT="45716" marB="45716" anchor="ctr">
                    <a:lnL>
                      <a:noFill/>
                    </a:lnL>
                    <a:lnR>
                      <a:noFill/>
                    </a:lnR>
                    <a:lnT>
                      <a:noFill/>
                    </a:lnT>
                    <a:lnB>
                      <a:noFill/>
                    </a:lnB>
                    <a:solidFill>
                      <a:srgbClr val="FFFFFF"/>
                    </a:solidFill>
                  </a:tcPr>
                </a:tc>
                <a:tc>
                  <a:txBody>
                    <a:bodyPr/>
                    <a:lstStyle/>
                    <a:p>
                      <a:pPr algn="r"/>
                      <a:r>
                        <a:rPr lang="en-US" sz="1800"/>
                        <a:t>141</a:t>
                      </a:r>
                    </a:p>
                  </a:txBody>
                  <a:tcPr marT="45716" marB="45716" anchor="ctr">
                    <a:lnL>
                      <a:noFill/>
                    </a:lnL>
                    <a:lnR>
                      <a:noFill/>
                    </a:lnR>
                    <a:lnT>
                      <a:noFill/>
                    </a:lnT>
                    <a:lnB>
                      <a:noFill/>
                    </a:lnB>
                    <a:solidFill>
                      <a:srgbClr val="FFFFFF"/>
                    </a:solidFill>
                  </a:tcPr>
                </a:tc>
                <a:tc>
                  <a:txBody>
                    <a:bodyPr/>
                    <a:lstStyle/>
                    <a:p>
                      <a:pPr algn="r"/>
                      <a:r>
                        <a:rPr lang="en-US" sz="1800"/>
                        <a:t>- </a:t>
                      </a:r>
                    </a:p>
                  </a:txBody>
                  <a:tcPr marT="45716" marB="45716" anchor="ctr">
                    <a:lnL>
                      <a:noFill/>
                    </a:lnL>
                    <a:lnR>
                      <a:noFill/>
                    </a:lnR>
                    <a:lnT>
                      <a:noFill/>
                    </a:lnT>
                    <a:lnB>
                      <a:noFill/>
                    </a:lnB>
                    <a:solidFill>
                      <a:srgbClr val="FFFFFF"/>
                    </a:solidFill>
                  </a:tcPr>
                </a:tc>
                <a:tc>
                  <a:txBody>
                    <a:bodyPr/>
                    <a:lstStyle/>
                    <a:p>
                      <a:pPr algn="r"/>
                      <a:r>
                        <a:rPr lang="en-US" sz="1800"/>
                        <a:t>-</a:t>
                      </a:r>
                    </a:p>
                  </a:txBody>
                  <a:tcPr marT="45716" marB="45716" anchor="ctr">
                    <a:lnL>
                      <a:noFill/>
                    </a:lnL>
                    <a:lnR>
                      <a:noFill/>
                    </a:lnR>
                    <a:lnT>
                      <a:noFill/>
                    </a:lnT>
                    <a:lnB>
                      <a:noFill/>
                    </a:lnB>
                    <a:solidFill>
                      <a:srgbClr val="FFFFFF"/>
                    </a:solidFill>
                  </a:tcPr>
                </a:tc>
                <a:tc>
                  <a:txBody>
                    <a:bodyPr/>
                    <a:lstStyle/>
                    <a:p>
                      <a:pPr algn="r"/>
                      <a:r>
                        <a:rPr lang="en-US" sz="1800"/>
                        <a:t>- </a:t>
                      </a:r>
                    </a:p>
                  </a:txBody>
                  <a:tcPr marT="45716" marB="45716" anchor="ctr">
                    <a:lnL>
                      <a:noFill/>
                    </a:lnL>
                    <a:lnR>
                      <a:noFill/>
                    </a:lnR>
                    <a:lnT>
                      <a:noFill/>
                    </a:lnT>
                    <a:lnB>
                      <a:noFill/>
                    </a:lnB>
                    <a:solidFill>
                      <a:srgbClr val="FFFFFF"/>
                    </a:solidFill>
                  </a:tcPr>
                </a:tc>
                <a:tc>
                  <a:txBody>
                    <a:bodyPr/>
                    <a:lstStyle/>
                    <a:p>
                      <a:pPr algn="r"/>
                      <a:r>
                        <a:rPr lang="en-US" sz="1800"/>
                        <a:t>-</a:t>
                      </a:r>
                    </a:p>
                  </a:txBody>
                  <a:tcPr marT="45716" marB="45716" anchor="ctr">
                    <a:lnL>
                      <a:noFill/>
                    </a:lnL>
                    <a:lnR>
                      <a:noFill/>
                    </a:lnR>
                    <a:lnT>
                      <a:noFill/>
                    </a:lnT>
                    <a:lnB>
                      <a:noFill/>
                    </a:lnB>
                    <a:solidFill>
                      <a:srgbClr val="FFFFFF"/>
                    </a:solidFill>
                  </a:tcPr>
                </a:tc>
                <a:extLst>
                  <a:ext uri="{0D108BD9-81ED-4DB2-BD59-A6C34878D82A}">
                    <a16:rowId xmlns:a16="http://schemas.microsoft.com/office/drawing/2014/main" val="10001"/>
                  </a:ext>
                </a:extLst>
              </a:tr>
              <a:tr h="640027">
                <a:tc>
                  <a:txBody>
                    <a:bodyPr/>
                    <a:lstStyle/>
                    <a:p>
                      <a:pPr algn="ctr"/>
                      <a:r>
                        <a:rPr lang="en-US" sz="1800" b="1" dirty="0"/>
                        <a:t>1825-29</a:t>
                      </a:r>
                      <a:endParaRPr lang="en-US" sz="1800" dirty="0"/>
                    </a:p>
                  </a:txBody>
                  <a:tcPr marT="45716" marB="45716" anchor="ctr">
                    <a:lnL>
                      <a:noFill/>
                    </a:lnL>
                    <a:lnR>
                      <a:noFill/>
                    </a:lnR>
                    <a:lnT>
                      <a:noFill/>
                    </a:lnT>
                    <a:lnB>
                      <a:noFill/>
                    </a:lnB>
                    <a:solidFill>
                      <a:srgbClr val="FFFFFF"/>
                    </a:solidFill>
                  </a:tcPr>
                </a:tc>
                <a:tc>
                  <a:txBody>
                    <a:bodyPr/>
                    <a:lstStyle/>
                    <a:p>
                      <a:pPr algn="r"/>
                      <a:r>
                        <a:rPr lang="en-US" sz="1800"/>
                        <a:t>669 </a:t>
                      </a:r>
                    </a:p>
                  </a:txBody>
                  <a:tcPr marT="45716" marB="45716" anchor="ctr">
                    <a:lnL>
                      <a:noFill/>
                    </a:lnL>
                    <a:lnR>
                      <a:noFill/>
                    </a:lnR>
                    <a:lnT>
                      <a:noFill/>
                    </a:lnT>
                    <a:lnB>
                      <a:noFill/>
                    </a:lnB>
                    <a:solidFill>
                      <a:srgbClr val="FFFFFF"/>
                    </a:solidFill>
                  </a:tcPr>
                </a:tc>
                <a:tc>
                  <a:txBody>
                    <a:bodyPr/>
                    <a:lstStyle/>
                    <a:p>
                      <a:pPr algn="r"/>
                      <a:r>
                        <a:rPr lang="en-US" sz="1800"/>
                        <a:t>212</a:t>
                      </a:r>
                    </a:p>
                  </a:txBody>
                  <a:tcPr marT="45716" marB="45716" anchor="ctr">
                    <a:lnL>
                      <a:noFill/>
                    </a:lnL>
                    <a:lnR>
                      <a:noFill/>
                    </a:lnR>
                    <a:lnT>
                      <a:noFill/>
                    </a:lnT>
                    <a:lnB>
                      <a:noFill/>
                    </a:lnB>
                    <a:solidFill>
                      <a:srgbClr val="FFFFFF"/>
                    </a:solidFill>
                  </a:tcPr>
                </a:tc>
                <a:tc>
                  <a:txBody>
                    <a:bodyPr/>
                    <a:lstStyle/>
                    <a:p>
                      <a:pPr algn="r"/>
                      <a:r>
                        <a:rPr lang="en-US" sz="1800"/>
                        <a:t>90 </a:t>
                      </a:r>
                    </a:p>
                  </a:txBody>
                  <a:tcPr marT="45716" marB="45716" anchor="ctr">
                    <a:lnL>
                      <a:noFill/>
                    </a:lnL>
                    <a:lnR>
                      <a:noFill/>
                    </a:lnR>
                    <a:lnT>
                      <a:noFill/>
                    </a:lnT>
                    <a:lnB>
                      <a:noFill/>
                    </a:lnB>
                    <a:solidFill>
                      <a:srgbClr val="FFFFFF"/>
                    </a:solidFill>
                  </a:tcPr>
                </a:tc>
                <a:tc>
                  <a:txBody>
                    <a:bodyPr/>
                    <a:lstStyle/>
                    <a:p>
                      <a:pPr algn="r"/>
                      <a:r>
                        <a:rPr lang="en-US" sz="1800"/>
                        <a:t>85</a:t>
                      </a:r>
                    </a:p>
                  </a:txBody>
                  <a:tcPr marT="45716" marB="45716" anchor="ctr">
                    <a:lnL>
                      <a:noFill/>
                    </a:lnL>
                    <a:lnR>
                      <a:noFill/>
                    </a:lnR>
                    <a:lnT>
                      <a:noFill/>
                    </a:lnT>
                    <a:lnB>
                      <a:noFill/>
                    </a:lnB>
                    <a:solidFill>
                      <a:srgbClr val="FFFFFF"/>
                    </a:solidFill>
                  </a:tcPr>
                </a:tc>
                <a:tc>
                  <a:txBody>
                    <a:bodyPr/>
                    <a:lstStyle/>
                    <a:p>
                      <a:pPr algn="r"/>
                      <a:r>
                        <a:rPr lang="en-US" sz="1800"/>
                        <a:t>- </a:t>
                      </a:r>
                    </a:p>
                  </a:txBody>
                  <a:tcPr marT="45716" marB="45716" anchor="ctr">
                    <a:lnL>
                      <a:noFill/>
                    </a:lnL>
                    <a:lnR>
                      <a:noFill/>
                    </a:lnR>
                    <a:lnT>
                      <a:noFill/>
                    </a:lnT>
                    <a:lnB>
                      <a:noFill/>
                    </a:lnB>
                    <a:solidFill>
                      <a:srgbClr val="FFFFFF"/>
                    </a:solidFill>
                  </a:tcPr>
                </a:tc>
                <a:tc>
                  <a:txBody>
                    <a:bodyPr/>
                    <a:lstStyle/>
                    <a:p>
                      <a:pPr algn="r"/>
                      <a:r>
                        <a:rPr lang="en-US" sz="1800"/>
                        <a:t>164</a:t>
                      </a:r>
                    </a:p>
                  </a:txBody>
                  <a:tcPr marT="45716" marB="45716" anchor="ctr">
                    <a:lnL>
                      <a:noFill/>
                    </a:lnL>
                    <a:lnR>
                      <a:noFill/>
                    </a:lnR>
                    <a:lnT>
                      <a:noFill/>
                    </a:lnT>
                    <a:lnB>
                      <a:noFill/>
                    </a:lnB>
                    <a:solidFill>
                      <a:srgbClr val="FFFFFF"/>
                    </a:solidFill>
                  </a:tcPr>
                </a:tc>
                <a:extLst>
                  <a:ext uri="{0D108BD9-81ED-4DB2-BD59-A6C34878D82A}">
                    <a16:rowId xmlns:a16="http://schemas.microsoft.com/office/drawing/2014/main" val="10002"/>
                  </a:ext>
                </a:extLst>
              </a:tr>
              <a:tr h="640027">
                <a:tc>
                  <a:txBody>
                    <a:bodyPr/>
                    <a:lstStyle/>
                    <a:p>
                      <a:pPr algn="ctr"/>
                      <a:r>
                        <a:rPr lang="en-US" sz="1800" b="1" dirty="0"/>
                        <a:t>1855-59</a:t>
                      </a:r>
                      <a:endParaRPr lang="en-US" sz="1800" dirty="0"/>
                    </a:p>
                  </a:txBody>
                  <a:tcPr marT="45716" marB="45716" anchor="ctr">
                    <a:lnL>
                      <a:noFill/>
                    </a:lnL>
                    <a:lnR>
                      <a:noFill/>
                    </a:lnR>
                    <a:lnT>
                      <a:noFill/>
                    </a:lnT>
                    <a:lnB>
                      <a:noFill/>
                    </a:lnB>
                    <a:solidFill>
                      <a:srgbClr val="FFFFFF"/>
                    </a:solidFill>
                  </a:tcPr>
                </a:tc>
                <a:tc>
                  <a:txBody>
                    <a:bodyPr/>
                    <a:lstStyle/>
                    <a:p>
                      <a:pPr algn="r"/>
                      <a:r>
                        <a:rPr lang="en-US" sz="1800"/>
                        <a:t>3,583 </a:t>
                      </a:r>
                    </a:p>
                  </a:txBody>
                  <a:tcPr marT="45716" marB="45716" anchor="ctr">
                    <a:lnL>
                      <a:noFill/>
                    </a:lnL>
                    <a:lnR>
                      <a:noFill/>
                    </a:lnR>
                    <a:lnT>
                      <a:noFill/>
                    </a:lnT>
                    <a:lnB>
                      <a:noFill/>
                    </a:lnB>
                    <a:solidFill>
                      <a:srgbClr val="FFFFFF"/>
                    </a:solidFill>
                  </a:tcPr>
                </a:tc>
                <a:tc>
                  <a:txBody>
                    <a:bodyPr/>
                    <a:lstStyle/>
                    <a:p>
                      <a:pPr algn="r"/>
                      <a:r>
                        <a:rPr lang="en-US" sz="1800"/>
                        <a:t>900</a:t>
                      </a:r>
                    </a:p>
                  </a:txBody>
                  <a:tcPr marT="45716" marB="45716" anchor="ctr">
                    <a:lnL>
                      <a:noFill/>
                    </a:lnL>
                    <a:lnR>
                      <a:noFill/>
                    </a:lnR>
                    <a:lnT>
                      <a:noFill/>
                    </a:lnT>
                    <a:lnB>
                      <a:noFill/>
                    </a:lnB>
                    <a:solidFill>
                      <a:srgbClr val="FFFFFF"/>
                    </a:solidFill>
                  </a:tcPr>
                </a:tc>
                <a:tc>
                  <a:txBody>
                    <a:bodyPr/>
                    <a:lstStyle/>
                    <a:p>
                      <a:pPr algn="r"/>
                      <a:r>
                        <a:rPr lang="en-US" sz="1800"/>
                        <a:t>422 </a:t>
                      </a:r>
                    </a:p>
                  </a:txBody>
                  <a:tcPr marT="45716" marB="45716" anchor="ctr">
                    <a:lnL>
                      <a:noFill/>
                    </a:lnL>
                    <a:lnR>
                      <a:noFill/>
                    </a:lnR>
                    <a:lnT>
                      <a:noFill/>
                    </a:lnT>
                    <a:lnB>
                      <a:noFill/>
                    </a:lnB>
                    <a:solidFill>
                      <a:srgbClr val="FFFFFF"/>
                    </a:solidFill>
                  </a:tcPr>
                </a:tc>
                <a:tc>
                  <a:txBody>
                    <a:bodyPr/>
                    <a:lstStyle/>
                    <a:p>
                      <a:pPr algn="r"/>
                      <a:r>
                        <a:rPr lang="en-US" sz="1800"/>
                        <a:t>306</a:t>
                      </a:r>
                    </a:p>
                  </a:txBody>
                  <a:tcPr marT="45716" marB="45716" anchor="ctr">
                    <a:lnL>
                      <a:noFill/>
                    </a:lnL>
                    <a:lnR>
                      <a:noFill/>
                    </a:lnR>
                    <a:lnT>
                      <a:noFill/>
                    </a:lnT>
                    <a:lnB>
                      <a:noFill/>
                    </a:lnB>
                    <a:solidFill>
                      <a:srgbClr val="FFFFFF"/>
                    </a:solidFill>
                  </a:tcPr>
                </a:tc>
                <a:tc>
                  <a:txBody>
                    <a:bodyPr/>
                    <a:lstStyle/>
                    <a:p>
                      <a:pPr algn="r"/>
                      <a:r>
                        <a:rPr lang="en-US" sz="1800"/>
                        <a:t>312 </a:t>
                      </a:r>
                    </a:p>
                  </a:txBody>
                  <a:tcPr marT="45716" marB="45716" anchor="ctr">
                    <a:lnL>
                      <a:noFill/>
                    </a:lnL>
                    <a:lnR>
                      <a:noFill/>
                    </a:lnR>
                    <a:lnT>
                      <a:noFill/>
                    </a:lnT>
                    <a:lnB>
                      <a:noFill/>
                    </a:lnB>
                    <a:solidFill>
                      <a:srgbClr val="FFFFFF"/>
                    </a:solidFill>
                  </a:tcPr>
                </a:tc>
                <a:tc>
                  <a:txBody>
                    <a:bodyPr/>
                    <a:lstStyle/>
                    <a:p>
                      <a:pPr algn="r"/>
                      <a:r>
                        <a:rPr lang="en-US" sz="1800"/>
                        <a:t>254</a:t>
                      </a:r>
                    </a:p>
                  </a:txBody>
                  <a:tcPr marT="45716" marB="45716" anchor="ctr">
                    <a:lnL>
                      <a:noFill/>
                    </a:lnL>
                    <a:lnR>
                      <a:noFill/>
                    </a:lnR>
                    <a:lnT>
                      <a:noFill/>
                    </a:lnT>
                    <a:lnB>
                      <a:noFill/>
                    </a:lnB>
                    <a:solidFill>
                      <a:srgbClr val="FFFFFF"/>
                    </a:solidFill>
                  </a:tcPr>
                </a:tc>
                <a:extLst>
                  <a:ext uri="{0D108BD9-81ED-4DB2-BD59-A6C34878D82A}">
                    <a16:rowId xmlns:a16="http://schemas.microsoft.com/office/drawing/2014/main" val="10003"/>
                  </a:ext>
                </a:extLst>
              </a:tr>
              <a:tr h="640027">
                <a:tc>
                  <a:txBody>
                    <a:bodyPr/>
                    <a:lstStyle/>
                    <a:p>
                      <a:pPr algn="ctr"/>
                      <a:r>
                        <a:rPr lang="en-US" sz="1800" b="1" dirty="0"/>
                        <a:t>1875-79</a:t>
                      </a:r>
                      <a:endParaRPr lang="en-US" sz="1800" dirty="0"/>
                    </a:p>
                  </a:txBody>
                  <a:tcPr marT="45716" marB="45716" anchor="ctr">
                    <a:lnL>
                      <a:noFill/>
                    </a:lnL>
                    <a:lnR>
                      <a:noFill/>
                    </a:lnR>
                    <a:lnT>
                      <a:noFill/>
                    </a:lnT>
                    <a:lnB>
                      <a:noFill/>
                    </a:lnB>
                    <a:solidFill>
                      <a:srgbClr val="FFFFFF"/>
                    </a:solidFill>
                  </a:tcPr>
                </a:tc>
                <a:tc>
                  <a:txBody>
                    <a:bodyPr/>
                    <a:lstStyle/>
                    <a:p>
                      <a:pPr algn="r"/>
                      <a:r>
                        <a:rPr lang="en-US" sz="1800"/>
                        <a:t>6,484 </a:t>
                      </a:r>
                    </a:p>
                  </a:txBody>
                  <a:tcPr marT="45716" marB="45716" anchor="ctr">
                    <a:lnL>
                      <a:noFill/>
                    </a:lnL>
                    <a:lnR>
                      <a:noFill/>
                    </a:lnR>
                    <a:lnT>
                      <a:noFill/>
                    </a:lnT>
                    <a:lnB>
                      <a:noFill/>
                    </a:lnB>
                    <a:solidFill>
                      <a:srgbClr val="FFFFFF"/>
                    </a:solidFill>
                  </a:tcPr>
                </a:tc>
                <a:tc>
                  <a:txBody>
                    <a:bodyPr/>
                    <a:lstStyle/>
                    <a:p>
                      <a:pPr algn="r"/>
                      <a:r>
                        <a:rPr lang="en-US" sz="1800"/>
                        <a:t>1,462</a:t>
                      </a:r>
                    </a:p>
                  </a:txBody>
                  <a:tcPr marT="45716" marB="45716" anchor="ctr">
                    <a:lnL>
                      <a:noFill/>
                    </a:lnL>
                    <a:lnR>
                      <a:noFill/>
                    </a:lnR>
                    <a:lnT>
                      <a:noFill/>
                    </a:lnT>
                    <a:lnB>
                      <a:noFill/>
                    </a:lnB>
                    <a:solidFill>
                      <a:srgbClr val="FFFFFF"/>
                    </a:solidFill>
                  </a:tcPr>
                </a:tc>
                <a:tc>
                  <a:txBody>
                    <a:bodyPr/>
                    <a:lstStyle/>
                    <a:p>
                      <a:pPr algn="r"/>
                      <a:r>
                        <a:rPr lang="en-US" sz="1800"/>
                        <a:t>1,770 </a:t>
                      </a:r>
                    </a:p>
                  </a:txBody>
                  <a:tcPr marT="45716" marB="45716" anchor="ctr">
                    <a:lnL>
                      <a:noFill/>
                    </a:lnL>
                    <a:lnR>
                      <a:noFill/>
                    </a:lnR>
                    <a:lnT>
                      <a:noFill/>
                    </a:lnT>
                    <a:lnB>
                      <a:noFill/>
                    </a:lnB>
                    <a:solidFill>
                      <a:srgbClr val="FFFFFF"/>
                    </a:solidFill>
                  </a:tcPr>
                </a:tc>
                <a:tc>
                  <a:txBody>
                    <a:bodyPr/>
                    <a:lstStyle/>
                    <a:p>
                      <a:pPr algn="r"/>
                      <a:r>
                        <a:rPr lang="en-US" sz="1800"/>
                        <a:t>418</a:t>
                      </a:r>
                    </a:p>
                  </a:txBody>
                  <a:tcPr marT="45716" marB="45716" anchor="ctr">
                    <a:lnL>
                      <a:noFill/>
                    </a:lnL>
                    <a:lnR>
                      <a:noFill/>
                    </a:lnR>
                    <a:lnT>
                      <a:noFill/>
                    </a:lnT>
                    <a:lnB>
                      <a:noFill/>
                    </a:lnB>
                    <a:solidFill>
                      <a:srgbClr val="FFFFFF"/>
                    </a:solidFill>
                  </a:tcPr>
                </a:tc>
                <a:tc>
                  <a:txBody>
                    <a:bodyPr/>
                    <a:lstStyle/>
                    <a:p>
                      <a:pPr algn="r"/>
                      <a:r>
                        <a:rPr lang="en-US" sz="1800"/>
                        <a:t>484 </a:t>
                      </a:r>
                    </a:p>
                  </a:txBody>
                  <a:tcPr marT="45716" marB="45716" anchor="ctr">
                    <a:lnL>
                      <a:noFill/>
                    </a:lnL>
                    <a:lnR>
                      <a:noFill/>
                    </a:lnR>
                    <a:lnT>
                      <a:noFill/>
                    </a:lnT>
                    <a:lnB>
                      <a:noFill/>
                    </a:lnB>
                    <a:solidFill>
                      <a:srgbClr val="FFFFFF"/>
                    </a:solidFill>
                  </a:tcPr>
                </a:tc>
                <a:tc>
                  <a:txBody>
                    <a:bodyPr/>
                    <a:lstStyle/>
                    <a:p>
                      <a:pPr algn="r"/>
                      <a:r>
                        <a:rPr lang="en-US" sz="1800"/>
                        <a:t>424</a:t>
                      </a:r>
                    </a:p>
                  </a:txBody>
                  <a:tcPr marT="45716" marB="45716" anchor="ctr">
                    <a:lnL>
                      <a:noFill/>
                    </a:lnL>
                    <a:lnR>
                      <a:noFill/>
                    </a:lnR>
                    <a:lnT>
                      <a:noFill/>
                    </a:lnT>
                    <a:lnB>
                      <a:noFill/>
                    </a:lnB>
                    <a:solidFill>
                      <a:srgbClr val="FFFFFF"/>
                    </a:solidFill>
                  </a:tcPr>
                </a:tc>
                <a:extLst>
                  <a:ext uri="{0D108BD9-81ED-4DB2-BD59-A6C34878D82A}">
                    <a16:rowId xmlns:a16="http://schemas.microsoft.com/office/drawing/2014/main" val="10004"/>
                  </a:ext>
                </a:extLst>
              </a:tr>
              <a:tr h="640027">
                <a:tc>
                  <a:txBody>
                    <a:bodyPr/>
                    <a:lstStyle/>
                    <a:p>
                      <a:pPr algn="ctr"/>
                      <a:r>
                        <a:rPr lang="en-US" sz="1800" b="1" dirty="0"/>
                        <a:t>1900-14</a:t>
                      </a:r>
                      <a:endParaRPr lang="en-US" sz="1800" dirty="0"/>
                    </a:p>
                  </a:txBody>
                  <a:tcPr marT="45716" marB="45716" anchor="ctr">
                    <a:lnL>
                      <a:noFill/>
                    </a:lnL>
                    <a:lnR>
                      <a:noFill/>
                    </a:lnR>
                    <a:lnT>
                      <a:noFill/>
                    </a:lnT>
                    <a:lnB>
                      <a:noFill/>
                    </a:lnB>
                    <a:solidFill>
                      <a:srgbClr val="FFFFFF"/>
                    </a:solidFill>
                  </a:tcPr>
                </a:tc>
                <a:tc>
                  <a:txBody>
                    <a:bodyPr/>
                    <a:lstStyle/>
                    <a:p>
                      <a:pPr algn="r"/>
                      <a:r>
                        <a:rPr lang="en-US" sz="1800"/>
                        <a:t>8,778 </a:t>
                      </a:r>
                    </a:p>
                  </a:txBody>
                  <a:tcPr marT="45716" marB="45716" anchor="ctr">
                    <a:lnL>
                      <a:noFill/>
                    </a:lnL>
                    <a:lnR>
                      <a:noFill/>
                    </a:lnR>
                    <a:lnT>
                      <a:noFill/>
                    </a:lnT>
                    <a:lnB>
                      <a:noFill/>
                    </a:lnB>
                    <a:solidFill>
                      <a:srgbClr val="FFFFFF"/>
                    </a:solidFill>
                  </a:tcPr>
                </a:tc>
                <a:tc>
                  <a:txBody>
                    <a:bodyPr/>
                    <a:lstStyle/>
                    <a:p>
                      <a:pPr algn="r"/>
                      <a:r>
                        <a:rPr lang="en-US" sz="1800"/>
                        <a:t>2,665</a:t>
                      </a:r>
                    </a:p>
                  </a:txBody>
                  <a:tcPr marT="45716" marB="45716" anchor="ctr">
                    <a:lnL>
                      <a:noFill/>
                    </a:lnL>
                    <a:lnR>
                      <a:noFill/>
                    </a:lnR>
                    <a:lnT>
                      <a:noFill/>
                    </a:lnT>
                    <a:lnB>
                      <a:noFill/>
                    </a:lnB>
                    <a:solidFill>
                      <a:srgbClr val="FFFFFF"/>
                    </a:solidFill>
                  </a:tcPr>
                </a:tc>
                <a:tc>
                  <a:txBody>
                    <a:bodyPr/>
                    <a:lstStyle/>
                    <a:p>
                      <a:pPr algn="r"/>
                      <a:r>
                        <a:rPr lang="en-US" sz="1800"/>
                        <a:t>7,925 </a:t>
                      </a:r>
                    </a:p>
                  </a:txBody>
                  <a:tcPr marT="45716" marB="45716" anchor="ctr">
                    <a:lnL>
                      <a:noFill/>
                    </a:lnL>
                    <a:lnR>
                      <a:noFill/>
                    </a:lnR>
                    <a:lnT>
                      <a:noFill/>
                    </a:lnT>
                    <a:lnB>
                      <a:noFill/>
                    </a:lnB>
                    <a:solidFill>
                      <a:srgbClr val="FFFFFF"/>
                    </a:solidFill>
                  </a:tcPr>
                </a:tc>
                <a:tc>
                  <a:txBody>
                    <a:bodyPr/>
                    <a:lstStyle/>
                    <a:p>
                      <a:pPr algn="r"/>
                      <a:r>
                        <a:rPr lang="en-US" sz="1800"/>
                        <a:t>1,425 </a:t>
                      </a:r>
                    </a:p>
                  </a:txBody>
                  <a:tcPr marT="45716" marB="45716" anchor="ctr">
                    <a:lnL>
                      <a:noFill/>
                    </a:lnL>
                    <a:lnR>
                      <a:noFill/>
                    </a:lnR>
                    <a:lnT>
                      <a:noFill/>
                    </a:lnT>
                    <a:lnB>
                      <a:noFill/>
                    </a:lnB>
                    <a:solidFill>
                      <a:srgbClr val="FFFFFF"/>
                    </a:solidFill>
                  </a:tcPr>
                </a:tc>
                <a:tc>
                  <a:txBody>
                    <a:bodyPr/>
                    <a:lstStyle/>
                    <a:p>
                      <a:pPr algn="r"/>
                      <a:r>
                        <a:rPr lang="en-US" sz="1800"/>
                        <a:t>1,070 </a:t>
                      </a:r>
                    </a:p>
                  </a:txBody>
                  <a:tcPr marT="45716" marB="45716" anchor="ctr">
                    <a:lnL>
                      <a:noFill/>
                    </a:lnL>
                    <a:lnR>
                      <a:noFill/>
                    </a:lnR>
                    <a:lnT>
                      <a:noFill/>
                    </a:lnT>
                    <a:lnB>
                      <a:noFill/>
                    </a:lnB>
                    <a:solidFill>
                      <a:srgbClr val="FFFFFF"/>
                    </a:solidFill>
                  </a:tcPr>
                </a:tc>
                <a:tc>
                  <a:txBody>
                    <a:bodyPr/>
                    <a:lstStyle/>
                    <a:p>
                      <a:pPr algn="r"/>
                      <a:r>
                        <a:rPr lang="en-US" sz="1800" dirty="0"/>
                        <a:t>2,773</a:t>
                      </a:r>
                    </a:p>
                  </a:txBody>
                  <a:tcPr marT="45716" marB="45716"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17805" name="Rectangle 1"/>
          <p:cNvSpPr>
            <a:spLocks noChangeArrowheads="1"/>
          </p:cNvSpPr>
          <p:nvPr/>
        </p:nvSpPr>
        <p:spPr bwMode="auto">
          <a:xfrm>
            <a:off x="0" y="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Output of Pig Iron - Selected Countries, Annual Averages</a:t>
            </a:r>
            <a:r>
              <a:rPr lang="en-US" altLang="en-US" sz="1100"/>
              <a:t> </a:t>
            </a:r>
            <a:endParaRPr lang="en-US" altLang="en-US"/>
          </a:p>
          <a:p>
            <a:r>
              <a:rPr lang="en-US" altLang="en-US"/>
              <a:t>(in thousand metric tons)</a:t>
            </a:r>
            <a:br>
              <a:rPr lang="en-US" altLang="en-US"/>
            </a:br>
            <a:endParaRPr lang="en-US" altLang="en-US"/>
          </a:p>
          <a:p>
            <a:endParaRPr lang="en-US" altLang="en-US"/>
          </a:p>
        </p:txBody>
      </p:sp>
      <p:pic>
        <p:nvPicPr>
          <p:cNvPr id="117806" name="Picture 47" descr="http://www.germes-online.com/direct/dbimage/50017769/Pig_I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00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en-US"/>
              <a:t>Large Labor Supply</a:t>
            </a:r>
          </a:p>
        </p:txBody>
      </p:sp>
      <p:sp>
        <p:nvSpPr>
          <p:cNvPr id="13315" name="Rectangle 3"/>
          <p:cNvSpPr>
            <a:spLocks noGrp="1" noChangeArrowheads="1"/>
          </p:cNvSpPr>
          <p:nvPr>
            <p:ph idx="1"/>
          </p:nvPr>
        </p:nvSpPr>
        <p:spPr/>
        <p:txBody>
          <a:bodyPr rtlCol="0">
            <a:normAutofit lnSpcReduction="10000"/>
          </a:bodyPr>
          <a:lstStyle/>
          <a:p>
            <a:pPr marL="274320" indent="-274320" eaLnBrk="1" fontAlgn="auto" hangingPunct="1">
              <a:spcAft>
                <a:spcPts val="0"/>
              </a:spcAft>
              <a:buClr>
                <a:schemeClr val="accent3"/>
              </a:buClr>
              <a:buFont typeface="Wingdings 2"/>
              <a:buChar char=""/>
              <a:defRPr/>
            </a:pPr>
            <a:r>
              <a:rPr lang="en-US" sz="2400"/>
              <a:t>Growing population of workers due to the improvements in farming---more food available leads to better diet and longer life expectancy</a:t>
            </a:r>
          </a:p>
          <a:p>
            <a:pPr marL="274320" indent="-274320" eaLnBrk="1" fontAlgn="auto" hangingPunct="1">
              <a:spcAft>
                <a:spcPts val="0"/>
              </a:spcAft>
              <a:buClr>
                <a:schemeClr val="accent3"/>
              </a:buClr>
              <a:buFont typeface="Wingdings 2"/>
              <a:buChar char=""/>
              <a:defRPr/>
            </a:pPr>
            <a:r>
              <a:rPr lang="en-US" sz="2400"/>
              <a:t>1700---less than 7 million, 1800---11 million</a:t>
            </a:r>
          </a:p>
          <a:p>
            <a:pPr marL="274320" indent="-274320" eaLnBrk="1" fontAlgn="auto" hangingPunct="1">
              <a:spcAft>
                <a:spcPts val="0"/>
              </a:spcAft>
              <a:buClr>
                <a:schemeClr val="accent3"/>
              </a:buClr>
              <a:buFont typeface="Wingdings 2"/>
              <a:buChar char=""/>
              <a:defRPr/>
            </a:pPr>
            <a:r>
              <a:rPr lang="en-US" sz="2400"/>
              <a:t>Rapid population growth increased demand for goods</a:t>
            </a:r>
          </a:p>
          <a:p>
            <a:pPr marL="274320" indent="-274320" eaLnBrk="1" fontAlgn="auto" hangingPunct="1">
              <a:spcAft>
                <a:spcPts val="0"/>
              </a:spcAft>
              <a:buClr>
                <a:schemeClr val="accent3"/>
              </a:buClr>
              <a:buFont typeface="Wingdings 2"/>
              <a:buChar char=""/>
              <a:defRPr/>
            </a:pPr>
            <a:r>
              <a:rPr lang="en-US" sz="2400"/>
              <a:t>Displaced farmers due to the enclosure movement took over jobs in factories and mining</a:t>
            </a:r>
          </a:p>
          <a:p>
            <a:pPr marL="274320" indent="-274320" eaLnBrk="1" fontAlgn="auto" hangingPunct="1">
              <a:spcAft>
                <a:spcPts val="0"/>
              </a:spcAft>
              <a:buClr>
                <a:schemeClr val="accent3"/>
              </a:buClr>
              <a:buFont typeface="Wingdings 2"/>
              <a:buChar char=""/>
              <a:defRPr/>
            </a:pPr>
            <a:r>
              <a:rPr lang="en-US" sz="2400"/>
              <a:t>Birth rates rose in the 1700s, while death rates dropped.</a:t>
            </a:r>
          </a:p>
          <a:p>
            <a:pPr marL="274320" indent="-274320" eaLnBrk="1" fontAlgn="auto" hangingPunct="1">
              <a:spcAft>
                <a:spcPts val="0"/>
              </a:spcAft>
              <a:buClr>
                <a:schemeClr val="accent3"/>
              </a:buClr>
              <a:buFont typeface="Wingdings 2"/>
              <a:buChar char=""/>
              <a:defRPr/>
            </a:pPr>
            <a:r>
              <a:rPr lang="en-US" sz="2400"/>
              <a:t>In 1700 in London, there was a half-million more deaths than births.</a:t>
            </a:r>
          </a:p>
          <a:p>
            <a:pPr marL="274320" indent="-274320" eaLnBrk="1" fontAlgn="auto" hangingPunct="1">
              <a:spcAft>
                <a:spcPts val="0"/>
              </a:spcAft>
              <a:buClr>
                <a:schemeClr val="accent3"/>
              </a:buClr>
              <a:buFont typeface="Wingdings 2"/>
              <a:buChar char=""/>
              <a:defRPr/>
            </a:pPr>
            <a:r>
              <a:rPr lang="en-US" sz="2400"/>
              <a:t>By 1800 in London, the deaths only outnumbered births by 20,000.</a:t>
            </a:r>
          </a:p>
          <a:p>
            <a:pPr marL="274320" indent="-274320" eaLnBrk="1" fontAlgn="auto" hangingPunct="1">
              <a:spcAft>
                <a:spcPts val="0"/>
              </a:spcAft>
              <a:buClr>
                <a:schemeClr val="accent3"/>
              </a:buClr>
              <a:buFontTx/>
              <a:buNone/>
              <a:defRPr/>
            </a:pPr>
            <a:endParaRPr lang="en-US" sz="2400"/>
          </a:p>
        </p:txBody>
      </p:sp>
      <p:pic>
        <p:nvPicPr>
          <p:cNvPr id="120836" name="Picture 4" descr="C:\Documents and Settings\kbarben\Local Settings\Temporary Internet Files\Content.IE5\ZCIITPBH\MCj007870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0"/>
            <a:ext cx="17526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altLang="en-US"/>
              <a:t>Large Labor Supply</a:t>
            </a:r>
          </a:p>
        </p:txBody>
      </p:sp>
      <p:sp>
        <p:nvSpPr>
          <p:cNvPr id="14339" name="Content Placeholder 2"/>
          <p:cNvSpPr>
            <a:spLocks noGrp="1"/>
          </p:cNvSpPr>
          <p:nvPr>
            <p:ph idx="1"/>
          </p:nvPr>
        </p:nvSpPr>
        <p:spPr/>
        <p:txBody>
          <a:bodyPr rtlCol="0">
            <a:normAutofit/>
          </a:bodyPr>
          <a:lstStyle/>
          <a:p>
            <a:pPr marL="274320" indent="-274320" eaLnBrk="1" fontAlgn="auto" hangingPunct="1">
              <a:spcAft>
                <a:spcPts val="0"/>
              </a:spcAft>
              <a:buClr>
                <a:schemeClr val="accent3"/>
              </a:buClr>
              <a:buFont typeface="Wingdings 2"/>
              <a:buChar char=""/>
              <a:defRPr/>
            </a:pPr>
            <a:r>
              <a:rPr lang="en-US" sz="2400"/>
              <a:t>The death rate dropped because more babies were surviving childbirth due to the better training of midwives and formation of maternity hospitals.</a:t>
            </a:r>
          </a:p>
          <a:p>
            <a:pPr marL="274320" indent="-274320" eaLnBrk="1" fontAlgn="auto" hangingPunct="1">
              <a:spcAft>
                <a:spcPts val="0"/>
              </a:spcAft>
              <a:buClr>
                <a:schemeClr val="accent3"/>
              </a:buClr>
              <a:buFont typeface="Wingdings 2"/>
              <a:buChar char=""/>
              <a:defRPr/>
            </a:pPr>
            <a:r>
              <a:rPr lang="en-US" sz="2400"/>
              <a:t>Both children and adults were dying less from disease.</a:t>
            </a:r>
          </a:p>
          <a:p>
            <a:pPr marL="274320" indent="-274320" eaLnBrk="1" fontAlgn="auto" hangingPunct="1">
              <a:spcAft>
                <a:spcPts val="0"/>
              </a:spcAft>
              <a:buClr>
                <a:schemeClr val="accent3"/>
              </a:buClr>
              <a:buFont typeface="Wingdings 2"/>
              <a:buChar char=""/>
              <a:defRPr/>
            </a:pPr>
            <a:r>
              <a:rPr lang="en-US" sz="2400"/>
              <a:t>The major health epidemics like the Bubonic Plague had vanished in Britain after 1660 and the Great Fire of London.</a:t>
            </a:r>
          </a:p>
          <a:p>
            <a:pPr marL="274320" indent="-274320" eaLnBrk="1" fontAlgn="auto" hangingPunct="1">
              <a:spcAft>
                <a:spcPts val="0"/>
              </a:spcAft>
              <a:buClr>
                <a:schemeClr val="accent3"/>
              </a:buClr>
              <a:buFont typeface="Wingdings 2"/>
              <a:buChar char=""/>
              <a:defRPr/>
            </a:pPr>
            <a:r>
              <a:rPr lang="en-US" sz="2400"/>
              <a:t>Other major diseases followed a similar pattern like Syphilis which stopped being an epidemic in the 1700s.</a:t>
            </a:r>
          </a:p>
          <a:p>
            <a:pPr marL="274320" indent="-274320" eaLnBrk="1" fontAlgn="auto" hangingPunct="1">
              <a:spcAft>
                <a:spcPts val="0"/>
              </a:spcAft>
              <a:buClr>
                <a:schemeClr val="accent3"/>
              </a:buClr>
              <a:buFont typeface="Wingdings 2"/>
              <a:buChar char=""/>
              <a:defRPr/>
            </a:pPr>
            <a:r>
              <a:rPr lang="en-US" sz="2400"/>
              <a:t>Inoculations started in 1760 with Jenner’s Smallpox vaccine.</a:t>
            </a:r>
          </a:p>
          <a:p>
            <a:pPr marL="274320" indent="-274320" eaLnBrk="1" fontAlgn="auto" hangingPunct="1">
              <a:spcAft>
                <a:spcPts val="0"/>
              </a:spcAft>
              <a:buClr>
                <a:schemeClr val="accent3"/>
              </a:buClr>
              <a:buFont typeface="Wingdings 2"/>
              <a:buChar char=""/>
              <a:defRPr/>
            </a:pPr>
            <a:r>
              <a:rPr lang="en-US" sz="2400"/>
              <a:t>Other reasons for the reduction of the epidemics are unknown.</a:t>
            </a:r>
          </a:p>
          <a:p>
            <a:pPr marL="274320" indent="-274320" eaLnBrk="1" fontAlgn="auto" hangingPunct="1">
              <a:spcAft>
                <a:spcPts val="0"/>
              </a:spcAft>
              <a:buClr>
                <a:schemeClr val="accent3"/>
              </a:buClr>
              <a:buFontTx/>
              <a:buNone/>
              <a:defRPr/>
            </a:pPr>
            <a:endParaRPr lang="en-US" sz="2400"/>
          </a:p>
        </p:txBody>
      </p:sp>
      <p:pic>
        <p:nvPicPr>
          <p:cNvPr id="121860" name="Picture 4" descr="C:\Documents and Settings\kbarben\Local Settings\Temporary Internet Files\Content.IE5\MESYCHGU\MCj041370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1925" y="0"/>
            <a:ext cx="1362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altLang="en-US"/>
              <a:t>Social Factors</a:t>
            </a:r>
          </a:p>
        </p:txBody>
      </p:sp>
      <p:sp>
        <p:nvSpPr>
          <p:cNvPr id="125955" name="Content Placeholder 2"/>
          <p:cNvSpPr>
            <a:spLocks noGrp="1"/>
          </p:cNvSpPr>
          <p:nvPr>
            <p:ph idx="1"/>
          </p:nvPr>
        </p:nvSpPr>
        <p:spPr>
          <a:xfrm>
            <a:off x="0" y="1143000"/>
            <a:ext cx="9144000" cy="4983163"/>
          </a:xfrm>
        </p:spPr>
        <p:txBody>
          <a:bodyPr/>
          <a:lstStyle/>
          <a:p>
            <a:pPr eaLnBrk="1" hangingPunct="1"/>
            <a:r>
              <a:rPr lang="en-US" altLang="en-US" sz="4400"/>
              <a:t>Most people moved to the cities instead of living in rural areas.</a:t>
            </a:r>
          </a:p>
          <a:p>
            <a:pPr eaLnBrk="1" hangingPunct="1"/>
            <a:r>
              <a:rPr lang="en-US" altLang="en-US" sz="4400"/>
              <a:t>This was only seen in Britain and Germany.</a:t>
            </a:r>
          </a:p>
          <a:p>
            <a:pPr eaLnBrk="1" hangingPunct="1"/>
            <a:r>
              <a:rPr lang="en-US" altLang="en-US" sz="4400"/>
              <a:t>By the mid 1800s, 70% to 80% of Britain’s population lived in urban areas.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body" sz="half" idx="2"/>
          </p:nvPr>
        </p:nvSpPr>
        <p:spPr>
          <a:xfrm>
            <a:off x="4038600" y="762000"/>
            <a:ext cx="4800600" cy="5364163"/>
          </a:xfrm>
        </p:spPr>
        <p:txBody>
          <a:bodyPr/>
          <a:lstStyle/>
          <a:p>
            <a:pPr eaLnBrk="1" hangingPunct="1">
              <a:lnSpc>
                <a:spcPct val="90000"/>
              </a:lnSpc>
            </a:pPr>
            <a:r>
              <a:rPr lang="en-US" altLang="en-US"/>
              <a:t>Society During the Industrial Revolution</a:t>
            </a:r>
          </a:p>
          <a:p>
            <a:pPr lvl="1" eaLnBrk="1" hangingPunct="1">
              <a:lnSpc>
                <a:spcPct val="90000"/>
              </a:lnSpc>
            </a:pPr>
            <a:r>
              <a:rPr lang="en-US" altLang="en-US" u="sng"/>
              <a:t>Urbanization</a:t>
            </a:r>
            <a:r>
              <a:rPr lang="en-US" altLang="en-US"/>
              <a:t>-The movement of people from the country to the city.</a:t>
            </a:r>
          </a:p>
          <a:p>
            <a:pPr lvl="1" eaLnBrk="1" hangingPunct="1">
              <a:lnSpc>
                <a:spcPct val="90000"/>
              </a:lnSpc>
            </a:pPr>
            <a:r>
              <a:rPr lang="en-US" altLang="en-US"/>
              <a:t> </a:t>
            </a:r>
            <a:r>
              <a:rPr lang="en-US" altLang="en-US" u="sng"/>
              <a:t>Social Classes </a:t>
            </a:r>
            <a:r>
              <a:rPr lang="en-US" altLang="en-US"/>
              <a:t>during the Industrial Revolution</a:t>
            </a:r>
          </a:p>
          <a:p>
            <a:pPr lvl="2" eaLnBrk="1" hangingPunct="1">
              <a:lnSpc>
                <a:spcPct val="90000"/>
              </a:lnSpc>
            </a:pPr>
            <a:r>
              <a:rPr lang="en-US" altLang="en-US" b="1"/>
              <a:t>Upper class elite, 5%</a:t>
            </a:r>
            <a:br>
              <a:rPr lang="en-US" altLang="en-US" b="1"/>
            </a:br>
            <a:r>
              <a:rPr lang="en-US" altLang="en-US"/>
              <a:t>(owned most of the country’s wealth)</a:t>
            </a:r>
          </a:p>
          <a:p>
            <a:pPr lvl="2" eaLnBrk="1" hangingPunct="1">
              <a:lnSpc>
                <a:spcPct val="90000"/>
              </a:lnSpc>
            </a:pPr>
            <a:r>
              <a:rPr lang="en-US" altLang="en-US" b="1"/>
              <a:t>Middle classes, 15%</a:t>
            </a:r>
            <a:r>
              <a:rPr lang="en-US" altLang="en-US"/>
              <a:t> (women worked at home raising kids)</a:t>
            </a:r>
          </a:p>
          <a:p>
            <a:pPr lvl="2" eaLnBrk="1" hangingPunct="1">
              <a:lnSpc>
                <a:spcPct val="90000"/>
              </a:lnSpc>
            </a:pPr>
            <a:r>
              <a:rPr lang="en-US" altLang="en-US" b="1"/>
              <a:t>Lower classes, 80%</a:t>
            </a:r>
            <a:r>
              <a:rPr lang="en-US" altLang="en-US"/>
              <a:t> (lived mostly in </a:t>
            </a:r>
            <a:r>
              <a:rPr lang="en-US" altLang="en-US" u="sng"/>
              <a:t>tenement housing</a:t>
            </a:r>
            <a:r>
              <a:rPr lang="en-US" altLang="en-US"/>
              <a:t>-tightly packed apartment like housing)</a:t>
            </a:r>
            <a:endParaRPr lang="en-US" altLang="en-US" u="sng"/>
          </a:p>
        </p:txBody>
      </p:sp>
      <p:pic>
        <p:nvPicPr>
          <p:cNvPr id="126979" name="Picture 8" descr="Yorkshire-5.jpg (58284 by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Industrial Revolution</a:t>
            </a:r>
          </a:p>
        </p:txBody>
      </p:sp>
      <p:sp>
        <p:nvSpPr>
          <p:cNvPr id="21507" name="Content Placeholder 2"/>
          <p:cNvSpPr>
            <a:spLocks noGrp="1"/>
          </p:cNvSpPr>
          <p:nvPr>
            <p:ph idx="1"/>
          </p:nvPr>
        </p:nvSpPr>
        <p:spPr/>
        <p:txBody>
          <a:bodyPr/>
          <a:lstStyle/>
          <a:p>
            <a:r>
              <a:rPr lang="en-US" altLang="en-US"/>
              <a:t>Began around 1750 in Great Britain</a:t>
            </a:r>
          </a:p>
          <a:p>
            <a:r>
              <a:rPr lang="en-US" altLang="en-US"/>
              <a:t>New machines led to the Industrial Revolution.</a:t>
            </a:r>
          </a:p>
          <a:p>
            <a:r>
              <a:rPr lang="en-US" altLang="en-US"/>
              <a:t>They replaced hand labor and helped workers produce more things faster.</a:t>
            </a:r>
          </a:p>
          <a:p>
            <a:r>
              <a:rPr lang="en-US" altLang="en-US"/>
              <a:t>Moving water power in rivers replaced worker’s muscle.</a:t>
            </a:r>
          </a:p>
          <a:p>
            <a:r>
              <a:rPr lang="en-US" altLang="en-US"/>
              <a:t>One water wheel could turn hundreds of machines.</a:t>
            </a:r>
          </a:p>
        </p:txBody>
      </p:sp>
      <p:pic>
        <p:nvPicPr>
          <p:cNvPr id="21508" name="Picture 4" descr="C:\Documents and Settings\kbarben\Local Settings\Temporary Internet Files\Content.IE5\QQDCVP4A\MCj0432511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00" y="0"/>
            <a:ext cx="18415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altLang="en-US"/>
              <a:t>Openness to New Ideas</a:t>
            </a:r>
          </a:p>
        </p:txBody>
      </p:sp>
      <p:sp>
        <p:nvSpPr>
          <p:cNvPr id="131075" name="Content Placeholder 2"/>
          <p:cNvSpPr>
            <a:spLocks noGrp="1"/>
          </p:cNvSpPr>
          <p:nvPr>
            <p:ph idx="1"/>
          </p:nvPr>
        </p:nvSpPr>
        <p:spPr>
          <a:xfrm>
            <a:off x="457200" y="1219200"/>
            <a:ext cx="8229600" cy="4906963"/>
          </a:xfrm>
        </p:spPr>
        <p:txBody>
          <a:bodyPr/>
          <a:lstStyle/>
          <a:p>
            <a:pPr eaLnBrk="1" hangingPunct="1"/>
            <a:r>
              <a:rPr lang="en-US" altLang="en-US" sz="3600"/>
              <a:t>Due to the increase in wealth and the middle class due to exploration and colonization of the New World, the middle class was willing to invest in the new industries.</a:t>
            </a:r>
          </a:p>
          <a:p>
            <a:pPr eaLnBrk="1" hangingPunct="1"/>
            <a:r>
              <a:rPr lang="en-US" altLang="en-US" sz="3600"/>
              <a:t>By the end of the 1700s, the investments earned them 50% returns.</a:t>
            </a:r>
          </a:p>
        </p:txBody>
      </p:sp>
      <p:pic>
        <p:nvPicPr>
          <p:cNvPr id="131076" name="Picture 4"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033963"/>
            <a:ext cx="1773238"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0" y="274638"/>
            <a:ext cx="9144000" cy="1143000"/>
          </a:xfrm>
        </p:spPr>
        <p:txBody>
          <a:bodyPr/>
          <a:lstStyle/>
          <a:p>
            <a:pPr eaLnBrk="1" hangingPunct="1"/>
            <a:r>
              <a:rPr lang="en-US" altLang="en-US" sz="4000">
                <a:latin typeface="Berling Antiqua" pitchFamily="18" charset="0"/>
              </a:rPr>
              <a:t>The first inventions are in the textile industry.  With the increased population, the demand for cloth was great.</a:t>
            </a:r>
          </a:p>
        </p:txBody>
      </p:sp>
      <p:pic>
        <p:nvPicPr>
          <p:cNvPr id="132099" name="Picture 5" descr="left_tag_x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416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a:t>Flying Shuttle</a:t>
            </a:r>
          </a:p>
        </p:txBody>
      </p:sp>
      <p:sp>
        <p:nvSpPr>
          <p:cNvPr id="134147" name="Rectangle 7"/>
          <p:cNvSpPr>
            <a:spLocks noGrp="1" noChangeArrowheads="1"/>
          </p:cNvSpPr>
          <p:nvPr>
            <p:ph sz="half" idx="1"/>
          </p:nvPr>
        </p:nvSpPr>
        <p:spPr>
          <a:xfrm>
            <a:off x="457200" y="1600200"/>
            <a:ext cx="2971800" cy="4525963"/>
          </a:xfrm>
        </p:spPr>
        <p:txBody>
          <a:bodyPr/>
          <a:lstStyle/>
          <a:p>
            <a:pPr eaLnBrk="1" hangingPunct="1"/>
            <a:r>
              <a:rPr lang="en-US" altLang="en-US"/>
              <a:t>John Kay</a:t>
            </a:r>
          </a:p>
          <a:p>
            <a:pPr eaLnBrk="1" hangingPunct="1"/>
            <a:r>
              <a:rPr lang="en-US" altLang="en-US"/>
              <a:t>1733</a:t>
            </a:r>
          </a:p>
          <a:p>
            <a:pPr eaLnBrk="1" hangingPunct="1"/>
            <a:r>
              <a:rPr lang="en-US" altLang="en-US"/>
              <a:t>Hand-operated machine which increased the speed of weaving</a:t>
            </a:r>
          </a:p>
          <a:p>
            <a:pPr eaLnBrk="1" hangingPunct="1"/>
            <a:endParaRPr lang="en-US" altLang="en-US"/>
          </a:p>
        </p:txBody>
      </p:sp>
      <p:pic>
        <p:nvPicPr>
          <p:cNvPr id="134148" name="Picture 5" descr="spinningshuttlek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362200"/>
            <a:ext cx="5097463"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3"/>
          <p:cNvPicPr>
            <a:picLocks noChangeAspect="1" noChangeArrowheads="1"/>
          </p:cNvPicPr>
          <p:nvPr/>
        </p:nvPicPr>
        <p:blipFill>
          <a:blip r:embed="rId2">
            <a:lum bright="-6000"/>
            <a:extLst>
              <a:ext uri="{28A0092B-C50C-407E-A947-70E740481C1C}">
                <a14:useLocalDpi xmlns:a14="http://schemas.microsoft.com/office/drawing/2010/main" val="0"/>
              </a:ext>
            </a:extLst>
          </a:blip>
          <a:srcRect l="8437" r="7205"/>
          <a:stretch>
            <a:fillRect/>
          </a:stretch>
        </p:blipFill>
        <p:spPr bwMode="auto">
          <a:xfrm>
            <a:off x="2362200" y="1295400"/>
            <a:ext cx="5715000" cy="5081588"/>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60422" name="Text Box 6"/>
          <p:cNvSpPr txBox="1">
            <a:spLocks noChangeArrowheads="1"/>
          </p:cNvSpPr>
          <p:nvPr/>
        </p:nvSpPr>
        <p:spPr bwMode="auto">
          <a:xfrm>
            <a:off x="1447800" y="304800"/>
            <a:ext cx="7620000" cy="731838"/>
          </a:xfrm>
          <a:prstGeom prst="rect">
            <a:avLst/>
          </a:prstGeom>
          <a:noFill/>
          <a:ln w="9525">
            <a:noFill/>
            <a:miter lim="800000"/>
            <a:headEnd/>
            <a:tailEnd/>
          </a:ln>
          <a:effectLst>
            <a:outerShdw dist="28398" dir="3806097" algn="ctr" rotWithShape="0">
              <a:srgbClr val="003399"/>
            </a:outerShdw>
          </a:effectLst>
        </p:spPr>
        <p:txBody>
          <a:bodyPr>
            <a:spAutoFit/>
          </a:bodyPr>
          <a:lstStyle/>
          <a:p>
            <a:pPr algn="ctr">
              <a:spcBef>
                <a:spcPct val="50000"/>
              </a:spcBef>
              <a:defRPr/>
            </a:pPr>
            <a:r>
              <a:rPr lang="en-US" sz="4200" b="1">
                <a:solidFill>
                  <a:srgbClr val="993300"/>
                </a:solidFill>
                <a:latin typeface="Lombardic Narrow" pitchFamily="2" charset="0"/>
              </a:rPr>
              <a:t>John Kay’s “Flying Shuttle”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4638"/>
            <a:ext cx="8229600" cy="334962"/>
          </a:xfrm>
        </p:spPr>
        <p:txBody>
          <a:bodyPr/>
          <a:lstStyle/>
          <a:p>
            <a:pPr eaLnBrk="1" hangingPunct="1"/>
            <a:r>
              <a:rPr lang="en-US" altLang="en-US"/>
              <a:t>Spinning Jenny</a:t>
            </a:r>
          </a:p>
        </p:txBody>
      </p:sp>
      <p:sp>
        <p:nvSpPr>
          <p:cNvPr id="136195" name="Rectangle 5"/>
          <p:cNvSpPr>
            <a:spLocks noGrp="1" noChangeArrowheads="1"/>
          </p:cNvSpPr>
          <p:nvPr>
            <p:ph sz="half" idx="1"/>
          </p:nvPr>
        </p:nvSpPr>
        <p:spPr>
          <a:xfrm>
            <a:off x="457200" y="838200"/>
            <a:ext cx="7772400" cy="1600200"/>
          </a:xfrm>
        </p:spPr>
        <p:txBody>
          <a:bodyPr/>
          <a:lstStyle/>
          <a:p>
            <a:pPr eaLnBrk="1" hangingPunct="1"/>
            <a:r>
              <a:rPr lang="en-US" altLang="en-US"/>
              <a:t>James Hargreaves---1765</a:t>
            </a:r>
          </a:p>
          <a:p>
            <a:pPr eaLnBrk="1" hangingPunct="1"/>
            <a:r>
              <a:rPr lang="en-US" altLang="en-US"/>
              <a:t>Home-based machine that spun thread 8 times faster than when spun by hand</a:t>
            </a:r>
          </a:p>
          <a:p>
            <a:pPr eaLnBrk="1" hangingPunct="1"/>
            <a:endParaRPr lang="en-US" altLang="en-US"/>
          </a:p>
        </p:txBody>
      </p:sp>
      <p:sp>
        <p:nvSpPr>
          <p:cNvPr id="136196" name="Content Placeholder 5"/>
          <p:cNvSpPr>
            <a:spLocks noGrp="1"/>
          </p:cNvSpPr>
          <p:nvPr>
            <p:ph sz="half" idx="2"/>
          </p:nvPr>
        </p:nvSpPr>
        <p:spPr/>
        <p:txBody>
          <a:bodyPr/>
          <a:lstStyle/>
          <a:p>
            <a:endParaRPr lang="en-US" altLang="en-US"/>
          </a:p>
        </p:txBody>
      </p:sp>
      <p:pic>
        <p:nvPicPr>
          <p:cNvPr id="136197" name="Picture 7" descr="spinningje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81400"/>
            <a:ext cx="32178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9" descr="Spinning%20Je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48895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tLang="en-US"/>
              <a:t>Water Frame</a:t>
            </a:r>
          </a:p>
        </p:txBody>
      </p:sp>
      <p:sp>
        <p:nvSpPr>
          <p:cNvPr id="137219" name="Rectangle 5"/>
          <p:cNvSpPr>
            <a:spLocks noGrp="1" noChangeArrowheads="1"/>
          </p:cNvSpPr>
          <p:nvPr>
            <p:ph sz="half" idx="1"/>
          </p:nvPr>
        </p:nvSpPr>
        <p:spPr>
          <a:xfrm>
            <a:off x="457200" y="1447800"/>
            <a:ext cx="4038600" cy="4525963"/>
          </a:xfrm>
        </p:spPr>
        <p:txBody>
          <a:bodyPr/>
          <a:lstStyle/>
          <a:p>
            <a:pPr eaLnBrk="1" hangingPunct="1"/>
            <a:r>
              <a:rPr lang="en-US" altLang="en-US"/>
              <a:t>Richard Arkwright</a:t>
            </a:r>
          </a:p>
          <a:p>
            <a:pPr eaLnBrk="1" hangingPunct="1"/>
            <a:r>
              <a:rPr lang="en-US" altLang="en-US"/>
              <a:t>1769</a:t>
            </a:r>
          </a:p>
          <a:p>
            <a:pPr eaLnBrk="1" hangingPunct="1"/>
            <a:r>
              <a:rPr lang="en-US" altLang="en-US"/>
              <a:t>Water-powered spinning machine that was too large for use in a home – led to the creation of factories</a:t>
            </a:r>
          </a:p>
          <a:p>
            <a:pPr eaLnBrk="1" hangingPunct="1"/>
            <a:endParaRPr lang="en-US" altLang="en-US"/>
          </a:p>
        </p:txBody>
      </p:sp>
      <p:pic>
        <p:nvPicPr>
          <p:cNvPr id="137220" name="Picture 7" descr="0008n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09800"/>
            <a:ext cx="43989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altLang="en-US"/>
              <a:t>Spinning Mule</a:t>
            </a:r>
          </a:p>
        </p:txBody>
      </p:sp>
      <p:sp>
        <p:nvSpPr>
          <p:cNvPr id="138243" name="Content Placeholder 3"/>
          <p:cNvSpPr>
            <a:spLocks noGrp="1"/>
          </p:cNvSpPr>
          <p:nvPr>
            <p:ph sz="half" idx="1"/>
          </p:nvPr>
        </p:nvSpPr>
        <p:spPr>
          <a:xfrm>
            <a:off x="228600" y="838200"/>
            <a:ext cx="2590800" cy="5287963"/>
          </a:xfrm>
        </p:spPr>
        <p:txBody>
          <a:bodyPr/>
          <a:lstStyle/>
          <a:p>
            <a:r>
              <a:rPr lang="en-US" altLang="en-US"/>
              <a:t>Samuel Crompton</a:t>
            </a:r>
          </a:p>
          <a:p>
            <a:r>
              <a:rPr lang="en-US" altLang="en-US"/>
              <a:t>1779</a:t>
            </a:r>
          </a:p>
          <a:p>
            <a:r>
              <a:rPr lang="en-US" altLang="en-US"/>
              <a:t>Combined the spinning jenny and the water frame into a single device, increasing the production of fine thread</a:t>
            </a:r>
          </a:p>
          <a:p>
            <a:endParaRPr lang="en-US" altLang="en-US"/>
          </a:p>
        </p:txBody>
      </p:sp>
      <p:sp>
        <p:nvSpPr>
          <p:cNvPr id="138244" name="Content Placeholder 4"/>
          <p:cNvSpPr>
            <a:spLocks noGrp="1"/>
          </p:cNvSpPr>
          <p:nvPr>
            <p:ph sz="half" idx="2"/>
          </p:nvPr>
        </p:nvSpPr>
        <p:spPr/>
        <p:txBody>
          <a:bodyPr/>
          <a:lstStyle/>
          <a:p>
            <a:endParaRPr lang="en-US" altLang="en-US"/>
          </a:p>
        </p:txBody>
      </p:sp>
      <p:pic>
        <p:nvPicPr>
          <p:cNvPr id="138245" name="Picture 7" descr="spinm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66800"/>
            <a:ext cx="6453188"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web000.greece.k12.ny.us/SocialStudiesResources/Social_Studies_Resources/GHG_Documents/Cloth%20Merchants%20Industrial%20Revolution%20Quote%2006.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609600"/>
            <a:ext cx="84439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en-US"/>
              <a:t>Edmund Cartwright---Power Loom</a:t>
            </a:r>
          </a:p>
        </p:txBody>
      </p:sp>
      <p:sp>
        <p:nvSpPr>
          <p:cNvPr id="140291" name="Content Placeholder 2"/>
          <p:cNvSpPr>
            <a:spLocks noGrp="1"/>
          </p:cNvSpPr>
          <p:nvPr>
            <p:ph sz="half" idx="1"/>
          </p:nvPr>
        </p:nvSpPr>
        <p:spPr/>
        <p:txBody>
          <a:bodyPr/>
          <a:lstStyle/>
          <a:p>
            <a:r>
              <a:rPr lang="en-US" altLang="en-US"/>
              <a:t>1785</a:t>
            </a:r>
          </a:p>
          <a:p>
            <a:r>
              <a:rPr lang="en-US" altLang="en-US"/>
              <a:t>Water-powered device that automatically and quickly wove thread into cloth</a:t>
            </a:r>
          </a:p>
          <a:p>
            <a:endParaRPr lang="en-US" altLang="en-US"/>
          </a:p>
        </p:txBody>
      </p:sp>
      <p:sp>
        <p:nvSpPr>
          <p:cNvPr id="140292" name="Content Placeholder 3"/>
          <p:cNvSpPr>
            <a:spLocks noGrp="1"/>
          </p:cNvSpPr>
          <p:nvPr>
            <p:ph sz="half" idx="2"/>
          </p:nvPr>
        </p:nvSpPr>
        <p:spPr/>
        <p:txBody>
          <a:bodyPr/>
          <a:lstStyle/>
          <a:p>
            <a:endParaRPr lang="en-US"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600200" y="381000"/>
            <a:ext cx="7162800" cy="793750"/>
          </a:xfrm>
          <a:prstGeom prst="rect">
            <a:avLst/>
          </a:prstGeom>
          <a:noFill/>
          <a:ln w="9525">
            <a:noFill/>
            <a:miter lim="800000"/>
            <a:headEnd/>
            <a:tailEnd/>
          </a:ln>
          <a:effectLst>
            <a:outerShdw dist="28398" dir="3806097" algn="ctr" rotWithShape="0">
              <a:srgbClr val="003399"/>
            </a:outerShdw>
          </a:effectLst>
        </p:spPr>
        <p:txBody>
          <a:bodyPr>
            <a:spAutoFit/>
          </a:bodyPr>
          <a:lstStyle/>
          <a:p>
            <a:pPr algn="ctr">
              <a:spcBef>
                <a:spcPct val="50000"/>
              </a:spcBef>
              <a:defRPr/>
            </a:pPr>
            <a:r>
              <a:rPr lang="en-US" sz="4600" b="1">
                <a:solidFill>
                  <a:srgbClr val="993300"/>
                </a:solidFill>
                <a:latin typeface="Lombardic Narrow" pitchFamily="2" charset="0"/>
              </a:rPr>
              <a:t>The Power Loom</a:t>
            </a:r>
            <a:endParaRPr lang="en-US" sz="3900" b="1">
              <a:solidFill>
                <a:srgbClr val="993300"/>
              </a:solidFill>
              <a:latin typeface="Lombardic Narrow" pitchFamily="2" charset="0"/>
            </a:endParaRPr>
          </a:p>
        </p:txBody>
      </p:sp>
      <p:pic>
        <p:nvPicPr>
          <p:cNvPr id="141315" name="Picture 5"/>
          <p:cNvPicPr>
            <a:picLocks noGrp="1" noChangeAspect="1" noChangeArrowheads="1"/>
          </p:cNvPicPr>
          <p:nvPr>
            <p:ph/>
          </p:nvPr>
        </p:nvPicPr>
        <p:blipFill>
          <a:blip r:embed="rId2">
            <a:lum bright="-12000" contrast="6000"/>
            <a:extLst>
              <a:ext uri="{28A0092B-C50C-407E-A947-70E740481C1C}">
                <a14:useLocalDpi xmlns:a14="http://schemas.microsoft.com/office/drawing/2010/main" val="0"/>
              </a:ext>
            </a:extLst>
          </a:blip>
          <a:srcRect/>
          <a:stretch>
            <a:fillRect/>
          </a:stretch>
        </p:blipFill>
        <p:spPr>
          <a:xfrm>
            <a:off x="671513" y="274638"/>
            <a:ext cx="7800975" cy="5851525"/>
          </a:xfrm>
          <a:ln>
            <a:solidFill>
              <a:srgbClr val="003399"/>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A technological revolution</a:t>
            </a:r>
          </a:p>
        </p:txBody>
      </p:sp>
      <p:sp>
        <p:nvSpPr>
          <p:cNvPr id="22531" name="Text Box 6"/>
          <p:cNvSpPr txBox="1">
            <a:spLocks noChangeArrowheads="1"/>
          </p:cNvSpPr>
          <p:nvPr/>
        </p:nvSpPr>
        <p:spPr bwMode="auto">
          <a:xfrm>
            <a:off x="533400" y="1450975"/>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 series of inventions that built on principles of mass production, mechanization and interchangeable parts</a:t>
            </a:r>
            <a:r>
              <a:rPr lang="en-US" altLang="en-US"/>
              <a:t> </a:t>
            </a:r>
          </a:p>
        </p:txBody>
      </p:sp>
      <p:pic>
        <p:nvPicPr>
          <p:cNvPr id="22532" name="Picture 8" descr="Josiah Wedgwood">
            <a:hlinkClick r:id="rId2" tooltip="Josiah Wedgwoo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37528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9"/>
          <p:cNvSpPr txBox="1">
            <a:spLocks noChangeArrowheads="1"/>
          </p:cNvSpPr>
          <p:nvPr/>
        </p:nvSpPr>
        <p:spPr bwMode="auto">
          <a:xfrm>
            <a:off x="4343400" y="2743200"/>
            <a:ext cx="37496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Josiah Wedgwood developed a mold for pottery that replaced the potters wheel, making mass production possible</a:t>
            </a:r>
          </a:p>
          <a:p>
            <a:pPr eaLnBrk="1" hangingPunct="1"/>
            <a:endParaRPr lang="en-US" altLang="en-US"/>
          </a:p>
        </p:txBody>
      </p:sp>
      <p:pic>
        <p:nvPicPr>
          <p:cNvPr id="22534" name="Picture 11" descr="wedg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114800"/>
            <a:ext cx="26670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en-US"/>
              <a:t>James Watt (1736-1819) and Steam Engine</a:t>
            </a:r>
          </a:p>
        </p:txBody>
      </p:sp>
      <p:sp>
        <p:nvSpPr>
          <p:cNvPr id="5123" name="Rectangle 3"/>
          <p:cNvSpPr>
            <a:spLocks noGrp="1" noChangeArrowheads="1"/>
          </p:cNvSpPr>
          <p:nvPr>
            <p:ph type="body" idx="1"/>
          </p:nvPr>
        </p:nvSpPr>
        <p:spPr/>
        <p:txBody>
          <a:bodyPr/>
          <a:lstStyle/>
          <a:p>
            <a:pPr eaLnBrk="1" hangingPunct="1"/>
            <a:r>
              <a:rPr lang="en-US" altLang="en-US"/>
              <a:t>Improved Atmospheric Engine of Savery and Newcomen by adding separate condenser for steam.</a:t>
            </a:r>
          </a:p>
          <a:p>
            <a:pPr eaLnBrk="1" hangingPunct="1"/>
            <a:r>
              <a:rPr lang="en-US" altLang="en-US"/>
              <a:t>Perfected flywheel</a:t>
            </a:r>
          </a:p>
          <a:p>
            <a:pPr eaLnBrk="1" hangingPunct="1"/>
            <a:r>
              <a:rPr lang="en-US" altLang="en-US"/>
              <a:t>Made double reciprocating engine: steam drives piston in both directions</a:t>
            </a:r>
          </a:p>
          <a:p>
            <a:pPr eaLnBrk="1" hangingPunct="1"/>
            <a:r>
              <a:rPr lang="en-US" altLang="en-US"/>
              <a:t>1000 steam engines in England in 1800</a:t>
            </a:r>
          </a:p>
          <a:p>
            <a:pPr eaLnBrk="1" hangingPunct="1">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04800"/>
            <a:ext cx="7772400" cy="1143000"/>
          </a:xfrm>
        </p:spPr>
        <p:txBody>
          <a:bodyPr/>
          <a:lstStyle/>
          <a:p>
            <a:pPr eaLnBrk="1" hangingPunct="1"/>
            <a:r>
              <a:rPr lang="en-US" altLang="en-US"/>
              <a:t>Watt’s Steam Engine</a:t>
            </a:r>
          </a:p>
        </p:txBody>
      </p:sp>
      <p:pic>
        <p:nvPicPr>
          <p:cNvPr id="144387" name="Picture 3" descr="wattengine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00" y="1524000"/>
            <a:ext cx="32400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ltLang="en-US" sz="4800"/>
              <a:t>Openness to New Ideas:  Inventions</a:t>
            </a:r>
          </a:p>
        </p:txBody>
      </p:sp>
      <p:pic>
        <p:nvPicPr>
          <p:cNvPr id="145411"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1524000"/>
            <a:ext cx="4343400" cy="5334000"/>
          </a:xfrm>
        </p:spPr>
      </p:pic>
      <p:sp>
        <p:nvSpPr>
          <p:cNvPr id="145412" name="Rectangle 4" descr="Rectangle: Click to edit Master text styles&#10;Second level&#10;Third level&#10;Fourth level&#10;Fifth level"/>
          <p:cNvSpPr>
            <a:spLocks noGrp="1" noChangeArrowheads="1"/>
          </p:cNvSpPr>
          <p:nvPr>
            <p:ph type="body" sz="half" idx="2"/>
          </p:nvPr>
        </p:nvSpPr>
        <p:spPr>
          <a:xfrm>
            <a:off x="4800600" y="1905000"/>
            <a:ext cx="3810000" cy="4953000"/>
          </a:xfrm>
        </p:spPr>
        <p:txBody>
          <a:bodyPr/>
          <a:lstStyle/>
          <a:p>
            <a:pPr eaLnBrk="1" hangingPunct="1">
              <a:lnSpc>
                <a:spcPct val="90000"/>
              </a:lnSpc>
            </a:pPr>
            <a:r>
              <a:rPr lang="en-US" altLang="en-US" sz="2800"/>
              <a:t>  Steam Engine-</a:t>
            </a:r>
          </a:p>
          <a:p>
            <a:pPr lvl="1" eaLnBrk="1" hangingPunct="1">
              <a:lnSpc>
                <a:spcPct val="90000"/>
              </a:lnSpc>
            </a:pPr>
            <a:r>
              <a:rPr lang="en-US" altLang="en-US" sz="2400"/>
              <a:t>Provided a new source of power in factories.</a:t>
            </a:r>
          </a:p>
          <a:p>
            <a:pPr lvl="1" eaLnBrk="1" hangingPunct="1">
              <a:lnSpc>
                <a:spcPct val="90000"/>
              </a:lnSpc>
            </a:pPr>
            <a:r>
              <a:rPr lang="en-US" altLang="en-US" sz="2400"/>
              <a:t>Eventually redesigned by James Watt </a:t>
            </a:r>
          </a:p>
          <a:p>
            <a:pPr lvl="1" eaLnBrk="1" hangingPunct="1">
              <a:lnSpc>
                <a:spcPct val="90000"/>
              </a:lnSpc>
            </a:pPr>
            <a:r>
              <a:rPr lang="en-US" altLang="en-US" sz="2400"/>
              <a:t>Led to all factories being run by steam and not water. </a:t>
            </a:r>
          </a:p>
          <a:p>
            <a:pPr lvl="2" eaLnBrk="1" hangingPunct="1">
              <a:lnSpc>
                <a:spcPct val="90000"/>
              </a:lnSpc>
            </a:pPr>
            <a:r>
              <a:rPr lang="en-US" altLang="en-US" sz="2000"/>
              <a:t>The location of factories was now unlimited</a:t>
            </a:r>
          </a:p>
          <a:p>
            <a:pPr lvl="1" eaLnBrk="1" hangingPunct="1">
              <a:lnSpc>
                <a:spcPct val="90000"/>
              </a:lnSpc>
              <a:buFont typeface="Wingdings" panose="05000000000000000000" pitchFamily="2" charset="2"/>
              <a:buNone/>
            </a:pPr>
            <a:endParaRPr lang="en-US" altLang="en-US" sz="2400"/>
          </a:p>
          <a:p>
            <a:pPr lvl="1" eaLnBrk="1" hangingPunct="1">
              <a:lnSpc>
                <a:spcPct val="90000"/>
              </a:lnSpc>
            </a:pPr>
            <a:endParaRPr lang="en-US" altLang="en-US" sz="2400"/>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a:t>Government:  Parliament</a:t>
            </a:r>
          </a:p>
        </p:txBody>
      </p:sp>
      <p:sp>
        <p:nvSpPr>
          <p:cNvPr id="153603" name="Rectangle 3"/>
          <p:cNvSpPr>
            <a:spLocks noGrp="1" noChangeArrowheads="1"/>
          </p:cNvSpPr>
          <p:nvPr>
            <p:ph type="body" sz="half" idx="1"/>
          </p:nvPr>
        </p:nvSpPr>
        <p:spPr/>
        <p:txBody>
          <a:bodyPr/>
          <a:lstStyle/>
          <a:p>
            <a:r>
              <a:rPr lang="en-US" altLang="en-US" sz="2800"/>
              <a:t>Parliament helped by providing a favorable business climate</a:t>
            </a:r>
          </a:p>
          <a:p>
            <a:pPr lvl="1"/>
            <a:r>
              <a:rPr lang="en-US" altLang="en-US" sz="2400"/>
              <a:t>Provided a stable government</a:t>
            </a:r>
          </a:p>
          <a:p>
            <a:pPr lvl="1"/>
            <a:r>
              <a:rPr lang="en-US" altLang="en-US" sz="2400"/>
              <a:t>Passed laws to protect private property</a:t>
            </a:r>
          </a:p>
          <a:p>
            <a:pPr lvl="1"/>
            <a:r>
              <a:rPr lang="en-US" altLang="en-US" sz="2400"/>
              <a:t>Very few restrictions on private enterprises</a:t>
            </a:r>
          </a:p>
        </p:txBody>
      </p:sp>
      <p:pic>
        <p:nvPicPr>
          <p:cNvPr id="153604" name="Picture 5" descr="DSCN000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81550" y="1524000"/>
            <a:ext cx="3829050" cy="5105400"/>
          </a:xfrm>
          <a:noFill/>
        </p:spPr>
      </p:pic>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4"/>
          <p:cNvSpPr>
            <a:spLocks noGrp="1"/>
          </p:cNvSpPr>
          <p:nvPr>
            <p:ph type="title"/>
          </p:nvPr>
        </p:nvSpPr>
        <p:spPr/>
        <p:txBody>
          <a:bodyPr/>
          <a:lstStyle/>
          <a:p>
            <a:r>
              <a:rPr lang="en-US" altLang="en-US"/>
              <a:t>British Government Supporting The Growth</a:t>
            </a:r>
          </a:p>
        </p:txBody>
      </p:sp>
      <p:sp>
        <p:nvSpPr>
          <p:cNvPr id="155651" name="Content Placeholder 5"/>
          <p:cNvSpPr>
            <a:spLocks noGrp="1"/>
          </p:cNvSpPr>
          <p:nvPr>
            <p:ph idx="1"/>
          </p:nvPr>
        </p:nvSpPr>
        <p:spPr>
          <a:xfrm>
            <a:off x="0" y="1600200"/>
            <a:ext cx="9144000" cy="5257800"/>
          </a:xfrm>
        </p:spPr>
        <p:txBody>
          <a:bodyPr/>
          <a:lstStyle/>
          <a:p>
            <a:r>
              <a:rPr lang="en-US" altLang="en-US"/>
              <a:t>From 1760 – 1774, Parliament passed over 500 laws related to building more and better roads</a:t>
            </a:r>
          </a:p>
          <a:p>
            <a:r>
              <a:rPr lang="en-US" altLang="en-US"/>
              <a:t>Between 1790 and 1794, the British Parliament passed 89 laws concerning the building of new canals.</a:t>
            </a:r>
          </a:p>
          <a:p>
            <a:r>
              <a:rPr lang="en-US" altLang="en-US"/>
              <a:t>The government pursued Laissez-Faire Capitalism and did not regulate working hours, pay, conditions, child labor, environmental issues, etc…that allowed for fast and cheap growth.</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altLang="en-US"/>
              <a:t>Colonial Empire</a:t>
            </a:r>
          </a:p>
        </p:txBody>
      </p:sp>
      <p:sp>
        <p:nvSpPr>
          <p:cNvPr id="161795" name="Content Placeholder 2"/>
          <p:cNvSpPr>
            <a:spLocks noGrp="1"/>
          </p:cNvSpPr>
          <p:nvPr>
            <p:ph idx="1"/>
          </p:nvPr>
        </p:nvSpPr>
        <p:spPr>
          <a:xfrm>
            <a:off x="0" y="1066800"/>
            <a:ext cx="9144000" cy="5791200"/>
          </a:xfrm>
        </p:spPr>
        <p:txBody>
          <a:bodyPr/>
          <a:lstStyle/>
          <a:p>
            <a:pPr eaLnBrk="1" hangingPunct="1"/>
            <a:r>
              <a:rPr lang="en-US" altLang="en-US" sz="2400" b="1"/>
              <a:t>Britain’s colonial empire encouraged industrialization.</a:t>
            </a:r>
          </a:p>
          <a:p>
            <a:pPr eaLnBrk="1" hangingPunct="1"/>
            <a:r>
              <a:rPr lang="en-US" altLang="en-US" sz="2400" b="1"/>
              <a:t>Because Britain had a lot of control over its colonies, it created and enforced the economic system of Mercantilism.</a:t>
            </a:r>
          </a:p>
          <a:p>
            <a:pPr eaLnBrk="1" hangingPunct="1"/>
            <a:r>
              <a:rPr lang="en-US" altLang="en-US" sz="2400" b="1"/>
              <a:t>Britain purchased and imported raw materials from her colonies.</a:t>
            </a:r>
          </a:p>
          <a:p>
            <a:pPr eaLnBrk="1" hangingPunct="1"/>
            <a:r>
              <a:rPr lang="en-US" altLang="en-US" sz="2400" b="1"/>
              <a:t>From these raw materials, British companies produced manufactured goods which they sold back to the colonies and to Europe.</a:t>
            </a:r>
          </a:p>
          <a:p>
            <a:pPr eaLnBrk="1" hangingPunct="1"/>
            <a:r>
              <a:rPr lang="en-US" altLang="en-US" sz="2400" b="1"/>
              <a:t>British controlled colonies provided a ready-made, steady market for British goods.</a:t>
            </a:r>
          </a:p>
          <a:p>
            <a:pPr eaLnBrk="1" hangingPunct="1"/>
            <a:r>
              <a:rPr lang="en-US" altLang="en-US" sz="2400" b="1"/>
              <a:t>The war ravaged European continent also imported British goods which increased the demand on British industries and pushed the industries to produce more.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2268538" y="333375"/>
            <a:ext cx="6624637" cy="1143000"/>
          </a:xfrm>
        </p:spPr>
        <p:txBody>
          <a:bodyPr/>
          <a:lstStyle/>
          <a:p>
            <a:pPr eaLnBrk="1" hangingPunct="1"/>
            <a:r>
              <a:rPr lang="en-GB" altLang="en-US"/>
              <a:t>How ‘Great’ was Britain?</a:t>
            </a:r>
          </a:p>
        </p:txBody>
      </p:sp>
      <p:sp>
        <p:nvSpPr>
          <p:cNvPr id="162819" name="Rectangle 3"/>
          <p:cNvSpPr>
            <a:spLocks noGrp="1" noChangeArrowheads="1"/>
          </p:cNvSpPr>
          <p:nvPr>
            <p:ph type="body" idx="1"/>
          </p:nvPr>
        </p:nvSpPr>
        <p:spPr/>
        <p:txBody>
          <a:bodyPr/>
          <a:lstStyle/>
          <a:p>
            <a:pPr eaLnBrk="1" hangingPunct="1"/>
            <a:r>
              <a:rPr lang="en-GB" altLang="en-US"/>
              <a:t>British empire growing – Canada, West Indies, Africa, India &amp; America</a:t>
            </a:r>
          </a:p>
          <a:p>
            <a:pPr eaLnBrk="1" hangingPunct="1"/>
            <a:r>
              <a:rPr lang="en-GB" altLang="en-US"/>
              <a:t>Imported goods from plantations, e.g. cotton, tobacco &amp; sugar</a:t>
            </a:r>
          </a:p>
          <a:p>
            <a:pPr eaLnBrk="1" hangingPunct="1"/>
            <a:r>
              <a:rPr lang="en-GB" altLang="en-US"/>
              <a:t>Exported – cloth, pottery, metal goods</a:t>
            </a:r>
          </a:p>
        </p:txBody>
      </p:sp>
      <p:pic>
        <p:nvPicPr>
          <p:cNvPr id="162820" name="Picture 5" descr="index_promo_slavery"/>
          <p:cNvPicPr>
            <a:picLocks noChangeAspect="1" noChangeArrowheads="1"/>
          </p:cNvPicPr>
          <p:nvPr/>
        </p:nvPicPr>
        <p:blipFill>
          <a:blip r:embed="rId2">
            <a:extLst>
              <a:ext uri="{28A0092B-C50C-407E-A947-70E740481C1C}">
                <a14:useLocalDpi xmlns:a14="http://schemas.microsoft.com/office/drawing/2010/main" val="0"/>
              </a:ext>
            </a:extLst>
          </a:blip>
          <a:srcRect t="4152"/>
          <a:stretch>
            <a:fillRect/>
          </a:stretch>
        </p:blipFill>
        <p:spPr bwMode="auto">
          <a:xfrm>
            <a:off x="3348038" y="4365625"/>
            <a:ext cx="28813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6" descr="brit_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2339976" cy="161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sz="4800"/>
              <a:t>The Industrial Revolution</a:t>
            </a:r>
          </a:p>
        </p:txBody>
      </p:sp>
      <p:sp>
        <p:nvSpPr>
          <p:cNvPr id="169987"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a:t>Benefits of Industrialization</a:t>
            </a:r>
          </a:p>
          <a:p>
            <a:pPr lvl="1" eaLnBrk="1" hangingPunct="1"/>
            <a:r>
              <a:rPr lang="en-US" altLang="en-US"/>
              <a:t>Better clothes, better heat, better food</a:t>
            </a:r>
          </a:p>
          <a:p>
            <a:pPr lvl="1" eaLnBrk="1" hangingPunct="1"/>
            <a:r>
              <a:rPr lang="en-US" altLang="en-US"/>
              <a:t>Increased goods </a:t>
            </a:r>
          </a:p>
          <a:p>
            <a:pPr lvl="1" eaLnBrk="1" hangingPunct="1"/>
            <a:r>
              <a:rPr lang="en-US" altLang="en-US"/>
              <a:t>More jobs</a:t>
            </a:r>
          </a:p>
          <a:p>
            <a:pPr lvl="1" eaLnBrk="1" hangingPunct="1"/>
            <a:r>
              <a:rPr lang="en-US" altLang="en-US"/>
              <a:t>More opportunities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altLang="en-US"/>
              <a:t>Advantages of Industrializing First</a:t>
            </a:r>
          </a:p>
        </p:txBody>
      </p:sp>
      <p:sp>
        <p:nvSpPr>
          <p:cNvPr id="29699" name="Content Placeholder 2"/>
          <p:cNvSpPr>
            <a:spLocks noGrp="1"/>
          </p:cNvSpPr>
          <p:nvPr>
            <p:ph idx="1"/>
          </p:nvPr>
        </p:nvSpPr>
        <p:spPr>
          <a:xfrm>
            <a:off x="0" y="1219200"/>
            <a:ext cx="9144000" cy="5638800"/>
          </a:xfrm>
        </p:spPr>
        <p:txBody>
          <a:bodyPr rtlCol="0">
            <a:normAutofit/>
          </a:bodyPr>
          <a:lstStyle/>
          <a:p>
            <a:pPr marL="274320" indent="-274320" eaLnBrk="1" fontAlgn="auto" hangingPunct="1">
              <a:spcAft>
                <a:spcPts val="0"/>
              </a:spcAft>
              <a:buClr>
                <a:schemeClr val="accent3"/>
              </a:buClr>
              <a:buFont typeface="Wingdings 2"/>
              <a:buChar char=""/>
              <a:defRPr/>
            </a:pPr>
            <a:r>
              <a:rPr lang="en-US" sz="2400" b="1" dirty="0"/>
              <a:t>Growth of early British factories was impressive.</a:t>
            </a:r>
          </a:p>
          <a:p>
            <a:pPr marL="274320" indent="-274320" eaLnBrk="1" fontAlgn="auto" hangingPunct="1">
              <a:spcAft>
                <a:spcPts val="0"/>
              </a:spcAft>
              <a:buClr>
                <a:schemeClr val="accent3"/>
              </a:buClr>
              <a:buFont typeface="Wingdings 2"/>
              <a:buChar char=""/>
              <a:defRPr/>
            </a:pPr>
            <a:r>
              <a:rPr lang="en-US" sz="2400" b="1" dirty="0"/>
              <a:t>As early as 1820, only 30% of the British labor remained in agriculture, while 80 to 100% of the continental labor was still devoted to agriculture.</a:t>
            </a:r>
          </a:p>
          <a:p>
            <a:pPr marL="274320" indent="-274320" eaLnBrk="1" fontAlgn="auto" hangingPunct="1">
              <a:spcAft>
                <a:spcPts val="0"/>
              </a:spcAft>
              <a:buClr>
                <a:schemeClr val="accent3"/>
              </a:buClr>
              <a:buFont typeface="Wingdings 2"/>
              <a:buChar char=""/>
              <a:defRPr/>
            </a:pPr>
            <a:r>
              <a:rPr lang="en-US" sz="2400" b="1" dirty="0"/>
              <a:t>Britain was able to specialize in industry and import agricultural products from the continental Europe.</a:t>
            </a:r>
          </a:p>
          <a:p>
            <a:pPr marL="274320" indent="-274320" eaLnBrk="1" fontAlgn="auto" hangingPunct="1">
              <a:spcAft>
                <a:spcPts val="0"/>
              </a:spcAft>
              <a:buClr>
                <a:schemeClr val="accent3"/>
              </a:buClr>
              <a:buFont typeface="Wingdings 2"/>
              <a:buChar char=""/>
              <a:defRPr/>
            </a:pPr>
            <a:r>
              <a:rPr lang="en-US" sz="2400" b="1" dirty="0"/>
              <a:t>Due to the effects of the French Revolution and the Napoleonic Wars, the Industrial Revolution was delayed in continental Europe.  It would not arrive until 1830.</a:t>
            </a:r>
          </a:p>
          <a:p>
            <a:pPr marL="274320" indent="-274320" eaLnBrk="1" fontAlgn="auto" hangingPunct="1">
              <a:spcAft>
                <a:spcPts val="0"/>
              </a:spcAft>
              <a:buClr>
                <a:schemeClr val="accent3"/>
              </a:buClr>
              <a:buFont typeface="Wingdings 2"/>
              <a:buChar char=""/>
              <a:defRPr/>
            </a:pPr>
            <a:r>
              <a:rPr lang="en-US" sz="2400" b="1" dirty="0"/>
              <a:t>The French only began industrializing in the period 1830 – 1871, and only with a focus on luxury items and small-scale manufacturing.</a:t>
            </a:r>
          </a:p>
          <a:p>
            <a:pPr marL="274320" indent="-274320" eaLnBrk="1" fontAlgn="auto" hangingPunct="1">
              <a:spcAft>
                <a:spcPts val="0"/>
              </a:spcAft>
              <a:buClr>
                <a:schemeClr val="accent3"/>
              </a:buClr>
              <a:buFont typeface="Wingdings 2"/>
              <a:buChar char=""/>
              <a:defRPr/>
            </a:pPr>
            <a:r>
              <a:rPr lang="en-US" sz="2400" b="1" dirty="0"/>
              <a:t>German industrialization happened even later in the 1870s and 1880s after the German unification process.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274638"/>
            <a:ext cx="8686800" cy="1143000"/>
          </a:xfrm>
        </p:spPr>
        <p:txBody>
          <a:bodyPr/>
          <a:lstStyle/>
          <a:p>
            <a:pPr eaLnBrk="1" hangingPunct="1"/>
            <a:r>
              <a:rPr lang="en-US" altLang="en-US" sz="4000" b="1">
                <a:latin typeface="Georgia" panose="02040502050405020303" pitchFamily="18" charset="0"/>
              </a:rPr>
              <a:t>England vs. Continental Europe</a:t>
            </a:r>
          </a:p>
        </p:txBody>
      </p:sp>
      <p:sp>
        <p:nvSpPr>
          <p:cNvPr id="179203" name="Rectangle 3"/>
          <p:cNvSpPr>
            <a:spLocks noGrp="1" noChangeArrowheads="1"/>
          </p:cNvSpPr>
          <p:nvPr>
            <p:ph type="body" sz="half" idx="1"/>
          </p:nvPr>
        </p:nvSpPr>
        <p:spPr/>
        <p:txBody>
          <a:bodyPr/>
          <a:lstStyle/>
          <a:p>
            <a:pPr eaLnBrk="1" hangingPunct="1"/>
            <a:r>
              <a:rPr lang="en-US" altLang="en-US">
                <a:latin typeface="Verdana" panose="020B0604030504040204" pitchFamily="34" charset="0"/>
              </a:rPr>
              <a:t>Produced 20% of industrial goods</a:t>
            </a:r>
          </a:p>
          <a:p>
            <a:pPr eaLnBrk="1" hangingPunct="1"/>
            <a:r>
              <a:rPr lang="en-US" altLang="en-US">
                <a:latin typeface="Verdana" panose="020B0604030504040204" pitchFamily="34" charset="0"/>
              </a:rPr>
              <a:t>Gross national product rose 4x</a:t>
            </a:r>
          </a:p>
          <a:p>
            <a:pPr eaLnBrk="1" hangingPunct="1"/>
            <a:r>
              <a:rPr lang="en-US" altLang="en-US">
                <a:latin typeface="Verdana" panose="020B0604030504040204" pitchFamily="34" charset="0"/>
              </a:rPr>
              <a:t>Population increase</a:t>
            </a:r>
          </a:p>
          <a:p>
            <a:pPr eaLnBrk="1" hangingPunct="1"/>
            <a:r>
              <a:rPr lang="en-US" altLang="en-US">
                <a:latin typeface="Verdana" panose="020B0604030504040204" pitchFamily="34" charset="0"/>
              </a:rPr>
              <a:t>Inventors took inventions abroad</a:t>
            </a:r>
          </a:p>
        </p:txBody>
      </p:sp>
      <p:sp>
        <p:nvSpPr>
          <p:cNvPr id="179204" name="Rectangle 4"/>
          <p:cNvSpPr>
            <a:spLocks noGrp="1" noChangeArrowheads="1"/>
          </p:cNvSpPr>
          <p:nvPr>
            <p:ph type="body" sz="half" idx="2"/>
          </p:nvPr>
        </p:nvSpPr>
        <p:spPr/>
        <p:txBody>
          <a:bodyPr/>
          <a:lstStyle/>
          <a:p>
            <a:pPr eaLnBrk="1" hangingPunct="1"/>
            <a:r>
              <a:rPr lang="en-US" altLang="en-US" dirty="0">
                <a:latin typeface="Verdana" panose="020B0604030504040204" pitchFamily="34" charset="0"/>
              </a:rPr>
              <a:t>Belgium’s coal and iron resources</a:t>
            </a:r>
          </a:p>
          <a:p>
            <a:pPr eaLnBrk="1" hangingPunct="1"/>
            <a:r>
              <a:rPr lang="en-US" altLang="en-US" dirty="0">
                <a:latin typeface="Verdana" panose="020B0604030504040204" pitchFamily="34" charset="0"/>
              </a:rPr>
              <a:t>Germany iron and wool factories</a:t>
            </a:r>
          </a:p>
          <a:p>
            <a:pPr eaLnBrk="1" hangingPunct="1"/>
            <a:r>
              <a:rPr lang="en-US" altLang="en-US" dirty="0">
                <a:latin typeface="Verdana" panose="020B0604030504040204" pitchFamily="34" charset="0"/>
              </a:rPr>
              <a:t>France slow to industrialize</a:t>
            </a:r>
          </a:p>
        </p:txBody>
      </p:sp>
      <p:sp>
        <p:nvSpPr>
          <p:cNvPr id="179205" name="Line 5"/>
          <p:cNvSpPr>
            <a:spLocks noChangeShapeType="1"/>
          </p:cNvSpPr>
          <p:nvPr/>
        </p:nvSpPr>
        <p:spPr bwMode="auto">
          <a:xfrm>
            <a:off x="304800" y="12954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TotalTime>
  <Words>5453</Words>
  <Application>Microsoft Office PowerPoint</Application>
  <PresentationFormat>On-screen Show (4:3)</PresentationFormat>
  <Paragraphs>543</Paragraphs>
  <Slides>102</Slides>
  <Notes>11</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7" baseType="lpstr">
      <vt:lpstr>Arial</vt:lpstr>
      <vt:lpstr>Arial Black</vt:lpstr>
      <vt:lpstr>Arial Narrow</vt:lpstr>
      <vt:lpstr>AucoinLight</vt:lpstr>
      <vt:lpstr>Berling Antiqua</vt:lpstr>
      <vt:lpstr>Calibri</vt:lpstr>
      <vt:lpstr>Comic Sans MS</vt:lpstr>
      <vt:lpstr>Georgia</vt:lpstr>
      <vt:lpstr>Lombardic Narrow</vt:lpstr>
      <vt:lpstr>Times New Roman</vt:lpstr>
      <vt:lpstr>Verdana</vt:lpstr>
      <vt:lpstr>Wingdings</vt:lpstr>
      <vt:lpstr>Wingdings 2</vt:lpstr>
      <vt:lpstr>Office Theme</vt:lpstr>
      <vt:lpstr>Clip</vt:lpstr>
      <vt:lpstr>Why the Industrial Revolution Started in Great Britain</vt:lpstr>
      <vt:lpstr>PowerPoint Presentation</vt:lpstr>
      <vt:lpstr>Life in England Before the Industrial Revolution?</vt:lpstr>
      <vt:lpstr>Before the Industrial Revolution:  Cottage Industry</vt:lpstr>
      <vt:lpstr>How did people get around before the Industrial Revolution?</vt:lpstr>
      <vt:lpstr>Definitions of Industrial Revolution and Industrialization</vt:lpstr>
      <vt:lpstr>Two great economic “revolutions” occurred in human development </vt:lpstr>
      <vt:lpstr>Industrial Revolution</vt:lpstr>
      <vt:lpstr>A technological revolution</vt:lpstr>
      <vt:lpstr>Industrial Revolution</vt:lpstr>
      <vt:lpstr>PowerPoint Presentation</vt:lpstr>
      <vt:lpstr>Industrial Revolution</vt:lpstr>
      <vt:lpstr>PowerPoint Presentation</vt:lpstr>
      <vt:lpstr>PowerPoint Presentation</vt:lpstr>
      <vt:lpstr>Origins---Why England?</vt:lpstr>
      <vt:lpstr>Origins – Why England?</vt:lpstr>
      <vt:lpstr>PowerPoint Presentation</vt:lpstr>
      <vt:lpstr>Agricultural Revolution</vt:lpstr>
      <vt:lpstr>Agricultural Revolution</vt:lpstr>
      <vt:lpstr>PowerPoint Presentation</vt:lpstr>
      <vt:lpstr>PowerPoint Presentation</vt:lpstr>
      <vt:lpstr>OPEN FIELD SYSTEM---Old System</vt:lpstr>
      <vt:lpstr>OPEN FIELD SYSTEM---Old System</vt:lpstr>
      <vt:lpstr>Disadvantages of the Open Field System</vt:lpstr>
      <vt:lpstr>Why did the Open Field System change?</vt:lpstr>
      <vt:lpstr>PowerPoint Presentation</vt:lpstr>
      <vt:lpstr>Enclosures? </vt:lpstr>
      <vt:lpstr>Common lands are enclosed; larger farms are created</vt:lpstr>
      <vt:lpstr>Enclosure Movement</vt:lpstr>
      <vt:lpstr>PowerPoint Presentation</vt:lpstr>
      <vt:lpstr>Methods of Enclosure </vt:lpstr>
      <vt:lpstr>PowerPoint Presentation</vt:lpstr>
      <vt:lpstr>Ways to Enclose</vt:lpstr>
      <vt:lpstr>Role of Parliament with Enclosure Movement</vt:lpstr>
      <vt:lpstr>PowerPoint Presentation</vt:lpstr>
      <vt:lpstr>PowerPoint Presentation</vt:lpstr>
      <vt:lpstr>Benefits to the Enclosure Movement</vt:lpstr>
      <vt:lpstr>PowerPoint Presentation</vt:lpstr>
      <vt:lpstr>Groups That Supported The Enclosure Movement</vt:lpstr>
      <vt:lpstr>Groups That Were Against The Enclosure Movement</vt:lpstr>
      <vt:lpstr>Were there winners and losers?</vt:lpstr>
      <vt:lpstr>Invention of the Plow</vt:lpstr>
      <vt:lpstr>Better food production methods are developed.  Nitrogen was recognized as an important fertilizer.  Turnips and clover replaced lost nutrients.  Science and Agriculture merged.</vt:lpstr>
      <vt:lpstr>PowerPoint Presentation</vt:lpstr>
      <vt:lpstr>Selective Breeding?</vt:lpstr>
      <vt:lpstr>Robert Bakewell</vt:lpstr>
      <vt:lpstr>Selective Breeding</vt:lpstr>
      <vt:lpstr>Robert Bakewell and Selective Breeding of Sheep</vt:lpstr>
      <vt:lpstr>Development of the Breed by Bakewell in 1700s</vt:lpstr>
      <vt:lpstr>The Colling or Culley Brothers</vt:lpstr>
      <vt:lpstr>Charles Townshend-Crop Rotation</vt:lpstr>
      <vt:lpstr>PowerPoint Presentation</vt:lpstr>
      <vt:lpstr>Norfolk Crop Rotations</vt:lpstr>
      <vt:lpstr>Planting Crops Before The Seed Drill</vt:lpstr>
      <vt:lpstr>Tull and Seed Drill</vt:lpstr>
      <vt:lpstr>The First Seed Drill</vt:lpstr>
      <vt:lpstr>Jethro Tull</vt:lpstr>
      <vt:lpstr>Tull’s Seed Drill</vt:lpstr>
      <vt:lpstr>Jethro Tull and the Seed Drill</vt:lpstr>
      <vt:lpstr>Tull’s Seed Drill</vt:lpstr>
      <vt:lpstr>Jethro Tull</vt:lpstr>
      <vt:lpstr>Seed Drill</vt:lpstr>
      <vt:lpstr>PowerPoint Presentation</vt:lpstr>
      <vt:lpstr>A New Agricultural Revolution </vt:lpstr>
      <vt:lpstr>Publicity to Encourage the Agricultural Revolution?!</vt:lpstr>
      <vt:lpstr>Adam Smith, The Wealth of Nations, 1776 </vt:lpstr>
      <vt:lpstr>But it wasn’t all good news</vt:lpstr>
      <vt:lpstr>Effects in the  Countryside</vt:lpstr>
      <vt:lpstr>England’s Resources: Geography</vt:lpstr>
      <vt:lpstr>A country with many rivers and streams…so water power can be harnessed.</vt:lpstr>
      <vt:lpstr>Natural Resources/Geography</vt:lpstr>
      <vt:lpstr>PowerPoint Presentation</vt:lpstr>
      <vt:lpstr>Natural Resources/Geography</vt:lpstr>
      <vt:lpstr>PowerPoint Presentation</vt:lpstr>
      <vt:lpstr>PowerPoint Presentation</vt:lpstr>
      <vt:lpstr>Large Labor Supply</vt:lpstr>
      <vt:lpstr>Large Labor Supply</vt:lpstr>
      <vt:lpstr>Social Factors</vt:lpstr>
      <vt:lpstr>PowerPoint Presentation</vt:lpstr>
      <vt:lpstr>Openness to New Ideas</vt:lpstr>
      <vt:lpstr>The first inventions are in the textile industry.  With the increased population, the demand for cloth was great.</vt:lpstr>
      <vt:lpstr>Flying Shuttle</vt:lpstr>
      <vt:lpstr>PowerPoint Presentation</vt:lpstr>
      <vt:lpstr>Spinning Jenny</vt:lpstr>
      <vt:lpstr>Water Frame</vt:lpstr>
      <vt:lpstr>Spinning Mule</vt:lpstr>
      <vt:lpstr>PowerPoint Presentation</vt:lpstr>
      <vt:lpstr>Edmund Cartwright---Power Loom</vt:lpstr>
      <vt:lpstr>PowerPoint Presentation</vt:lpstr>
      <vt:lpstr>James Watt (1736-1819) and Steam Engine</vt:lpstr>
      <vt:lpstr>Watt’s Steam Engine</vt:lpstr>
      <vt:lpstr>Openness to New Ideas:  Inventions</vt:lpstr>
      <vt:lpstr>Government:  Parliament</vt:lpstr>
      <vt:lpstr>British Government Supporting The Growth</vt:lpstr>
      <vt:lpstr>Colonial Empire</vt:lpstr>
      <vt:lpstr>How ‘Great’ was Britain?</vt:lpstr>
      <vt:lpstr>The Industrial Revolution</vt:lpstr>
      <vt:lpstr>Advantages of Industrializing First</vt:lpstr>
      <vt:lpstr>England vs. Continental Europe</vt:lpstr>
      <vt:lpstr>The Industrial Revolution</vt:lpstr>
      <vt:lpstr>Social Implications</vt:lpstr>
      <vt:lpstr>PowerPoint Presentation</vt:lpstr>
    </vt:vector>
  </TitlesOfParts>
  <Company>Great Valley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Industrial Revolution Started in Great Britain</dc:title>
  <dc:creator>Great Valley High School</dc:creator>
  <cp:lastModifiedBy>Braun Christine</cp:lastModifiedBy>
  <cp:revision>150</cp:revision>
  <dcterms:created xsi:type="dcterms:W3CDTF">2006-03-03T17:18:00Z</dcterms:created>
  <dcterms:modified xsi:type="dcterms:W3CDTF">2019-12-02T15:26:40Z</dcterms:modified>
</cp:coreProperties>
</file>