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737" autoAdjust="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07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FA1EB80-2EDF-4D33-A8F6-5C9ACC581B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3808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E73893-E810-424A-9BCF-4252494470CB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97829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9DA745-6087-45A8-BED8-24F1591DF79F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72684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B3E8A9-9301-4686-8E17-0E8A21A9FB64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72654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1463CC-DCF5-4D3A-8791-27F3BEE1616B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76332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054503-B644-44A7-A41F-CDE5292BA867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57749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CDA72F-389E-49D4-AC87-2D46B6C0717C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4591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131130-4E03-496C-BFEE-C9B46DA32DF1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87453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002F6D-43AD-4B7B-ADE6-9C7818122854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33656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1EF943-19B8-4907-A251-36D9C0F69336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84371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7B0783-C3CC-4F4A-8508-A0083616D699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49517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9FBDDF-4552-4160-B709-A781BCA9B9E8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755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A9D490-F805-4DDA-A0A4-2E621B8E46AC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07656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8ECF6B-62B8-4437-81FD-5B32D43D86AD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45716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502D02-89B6-4D0E-85DB-D1B3B8109609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53005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CCFD32-A672-47C8-AEEE-3E10188C0E50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64907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E684A5-87A5-42F5-B550-3D9C44A3FFA8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8404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74E5B1-D36A-453A-8B18-D90623CC62E0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5253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1B79ED-2E32-4E8A-A141-300590C08C60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99212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6BDB29-2846-418A-B047-BB06752C9F15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1811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E1D2CF-EB8A-4D20-94BA-1D00DBE4308C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3636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D3B65D-8EB0-4E49-BCC2-13F0979E299C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91370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AD3B06-5173-4439-AE0F-534F7FD94B5D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65095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6FDD73-8956-492D-9991-20F84B4455A6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416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7CF3F0-FB95-47AD-9D4F-7A4339C560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0866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8C46F-4BCA-4426-ABF1-72080A50FA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7138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398E95-A07C-4ED3-856D-F5F6FAE549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4110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76902EA-7C25-46BA-8085-7549B3F37C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28094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Online Image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952F39B-0410-49A4-ACE6-A43E2363A1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763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FC299-89A2-45C6-82D7-40196BC65B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0687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E73084-66A9-4F8C-AF64-C30483206D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751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21DBEB-8B20-47A2-A203-AB7C8CB49B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802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F5DF3D-5981-4F3D-BA69-D8B53A993D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066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86256-FFD5-4C30-A7BE-1DFFCC3310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7071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A98B06-B0D6-4E6F-BB07-5F6E3E6071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9476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8E5E2-8073-4395-BA91-2AF2BE9207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0957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05F75D-F799-461E-B73E-5A196D3C12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1194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78CC2F1-6185-473B-B38D-E88C521D88C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WordArt 8"/>
          <p:cNvSpPr>
            <a:spLocks noChangeArrowheads="1" noChangeShapeType="1" noTextEdit="1"/>
          </p:cNvSpPr>
          <p:nvPr/>
        </p:nvSpPr>
        <p:spPr bwMode="auto">
          <a:xfrm>
            <a:off x="2286000" y="990600"/>
            <a:ext cx="4648200" cy="194151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 type="none" w="sm" len="sm"/>
                  <a:tailEnd type="none" w="sm" len="sm"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The DBQ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143000"/>
          </a:xfrm>
        </p:spPr>
        <p:txBody>
          <a:bodyPr anchor="ctr"/>
          <a:lstStyle/>
          <a:p>
            <a:r>
              <a:rPr lang="en-US" alt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Place and Time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43000"/>
            <a:ext cx="9144000" cy="1752600"/>
          </a:xfrm>
        </p:spPr>
        <p:txBody>
          <a:bodyPr/>
          <a:lstStyle/>
          <a:p>
            <a:pPr algn="l">
              <a:lnSpc>
                <a:spcPct val="90000"/>
              </a:lnSpc>
              <a:buFontTx/>
              <a:buChar char="•"/>
            </a:pPr>
            <a:r>
              <a:rPr lang="en-US" altLang="en-US" sz="6000" b="1">
                <a:effectLst>
                  <a:outerShdw blurRad="38100" dist="38100" dir="2700000" algn="tl">
                    <a:srgbClr val="FFFFFF"/>
                  </a:outerShdw>
                </a:effectLst>
              </a:rPr>
              <a:t>Where was the source produced?</a:t>
            </a:r>
          </a:p>
          <a:p>
            <a:pPr algn="l">
              <a:lnSpc>
                <a:spcPct val="90000"/>
              </a:lnSpc>
              <a:buFontTx/>
              <a:buChar char="•"/>
            </a:pPr>
            <a:r>
              <a:rPr lang="en-US" altLang="en-US" sz="6000" b="1">
                <a:effectLst>
                  <a:outerShdw blurRad="38100" dist="38100" dir="2700000" algn="tl">
                    <a:srgbClr val="FFFFFF"/>
                  </a:outerShdw>
                </a:effectLst>
              </a:rPr>
              <a:t>When was the source produced?</a:t>
            </a:r>
          </a:p>
          <a:p>
            <a:pPr algn="l">
              <a:lnSpc>
                <a:spcPct val="90000"/>
              </a:lnSpc>
              <a:buFontTx/>
              <a:buChar char="•"/>
            </a:pPr>
            <a:r>
              <a:rPr lang="en-US" altLang="en-US" sz="6000" b="1">
                <a:effectLst>
                  <a:outerShdw blurRad="38100" dist="38100" dir="2700000" algn="tl">
                    <a:srgbClr val="FFFFFF"/>
                  </a:outerShdw>
                </a:effectLst>
              </a:rPr>
              <a:t>How might this affect the meaning of the source?</a:t>
            </a:r>
          </a:p>
        </p:txBody>
      </p:sp>
    </p:spTree>
  </p:cSld>
  <p:clrMapOvr>
    <a:masterClrMapping/>
  </p:clrMapOvr>
  <p:transition spd="slow">
    <p:cover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143000"/>
          </a:xfrm>
        </p:spPr>
        <p:txBody>
          <a:bodyPr anchor="ctr"/>
          <a:lstStyle/>
          <a:p>
            <a:r>
              <a:rPr lang="en-US" alt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Prior Knowledge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990600"/>
            <a:ext cx="9144000" cy="1752600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en-US" altLang="en-US" sz="6000" b="1">
                <a:effectLst>
                  <a:outerShdw blurRad="38100" dist="38100" dir="2700000" algn="tl">
                    <a:srgbClr val="FFFFFF"/>
                  </a:outerShdw>
                </a:effectLst>
              </a:rPr>
              <a:t>What do you know that would help you further understand the primary source?</a:t>
            </a:r>
          </a:p>
          <a:p>
            <a:pPr algn="l">
              <a:buFontTx/>
              <a:buChar char="•"/>
            </a:pPr>
            <a:r>
              <a:rPr lang="en-US" altLang="en-US" sz="6000" b="1">
                <a:effectLst>
                  <a:outerShdw blurRad="38100" dist="38100" dir="2700000" algn="tl">
                    <a:srgbClr val="FFFFFF"/>
                  </a:outerShdw>
                </a:effectLst>
              </a:rPr>
              <a:t>Do you recognize any symbols?</a:t>
            </a:r>
          </a:p>
        </p:txBody>
      </p:sp>
    </p:spTree>
  </p:cSld>
  <p:clrMapOvr>
    <a:masterClrMapping/>
  </p:clrMapOvr>
  <p:transition spd="slow">
    <p:cover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90600"/>
          </a:xfrm>
        </p:spPr>
        <p:txBody>
          <a:bodyPr anchor="ctr"/>
          <a:lstStyle/>
          <a:p>
            <a:r>
              <a:rPr lang="en-US" alt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Audience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990600"/>
            <a:ext cx="9144000" cy="5257800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en-US" altLang="en-US" sz="6000" b="1">
                <a:effectLst>
                  <a:outerShdw blurRad="38100" dist="38100" dir="2700000" algn="tl">
                    <a:srgbClr val="FFFFFF"/>
                  </a:outerShdw>
                </a:effectLst>
              </a:rPr>
              <a:t>For whom was the source created?</a:t>
            </a:r>
          </a:p>
          <a:p>
            <a:pPr algn="l">
              <a:buFontTx/>
              <a:buChar char="•"/>
            </a:pPr>
            <a:r>
              <a:rPr lang="en-US" altLang="en-US" sz="6000" b="1">
                <a:effectLst>
                  <a:outerShdw blurRad="38100" dist="38100" dir="2700000" algn="tl">
                    <a:srgbClr val="FFFFFF"/>
                  </a:outerShdw>
                </a:effectLst>
              </a:rPr>
              <a:t>How might this affect the reliability of the source?</a:t>
            </a:r>
          </a:p>
          <a:p>
            <a:pPr algn="l">
              <a:buFontTx/>
              <a:buChar char="•"/>
            </a:pPr>
            <a:r>
              <a:rPr lang="en-US" altLang="en-US" sz="6000" b="1">
                <a:effectLst>
                  <a:outerShdw blurRad="38100" dist="38100" dir="2700000" algn="tl">
                    <a:srgbClr val="FFFFFF"/>
                  </a:outerShdw>
                </a:effectLst>
              </a:rPr>
              <a:t>How might this influence the view expressed?</a:t>
            </a:r>
          </a:p>
        </p:txBody>
      </p:sp>
    </p:spTree>
  </p:cSld>
  <p:clrMapOvr>
    <a:masterClrMapping/>
  </p:clrMapOvr>
  <p:transition spd="slow">
    <p:cover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143000"/>
          </a:xfrm>
        </p:spPr>
        <p:txBody>
          <a:bodyPr anchor="ctr"/>
          <a:lstStyle/>
          <a:p>
            <a:r>
              <a:rPr lang="en-US" alt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Reason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en-US" altLang="en-US" sz="6000" b="1">
                <a:effectLst>
                  <a:outerShdw blurRad="38100" dist="38100" dir="2700000" algn="tl">
                    <a:srgbClr val="FFFFFF"/>
                  </a:outerShdw>
                </a:effectLst>
              </a:rPr>
              <a:t>Why was this source produced at the time it was produced?</a:t>
            </a:r>
          </a:p>
          <a:p>
            <a:pPr algn="l">
              <a:buFontTx/>
              <a:buChar char="•"/>
            </a:pPr>
            <a:r>
              <a:rPr lang="en-US" altLang="en-US" sz="6000" b="1">
                <a:effectLst>
                  <a:outerShdw blurRad="38100" dist="38100" dir="2700000" algn="tl">
                    <a:srgbClr val="FFFFFF"/>
                  </a:outerShdw>
                </a:effectLst>
              </a:rPr>
              <a:t>What was the motivation for its production?</a:t>
            </a:r>
          </a:p>
        </p:txBody>
      </p:sp>
    </p:spTree>
  </p:cSld>
  <p:clrMapOvr>
    <a:masterClrMapping/>
  </p:clrMapOvr>
  <p:transition spd="slow">
    <p:cover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143000"/>
          </a:xfrm>
        </p:spPr>
        <p:txBody>
          <a:bodyPr anchor="ctr"/>
          <a:lstStyle/>
          <a:p>
            <a:r>
              <a:rPr lang="en-US" alt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The Main Idea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en-US" altLang="en-US" sz="6000" b="1">
                <a:effectLst>
                  <a:outerShdw blurRad="38100" dist="38100" dir="2700000" algn="tl">
                    <a:srgbClr val="FFFFFF"/>
                  </a:outerShdw>
                </a:effectLst>
              </a:rPr>
              <a:t>What point is the source trying to convey?</a:t>
            </a:r>
          </a:p>
          <a:p>
            <a:pPr algn="l">
              <a:buFontTx/>
              <a:buChar char="•"/>
            </a:pPr>
            <a:r>
              <a:rPr lang="en-US" altLang="en-US" sz="6000" b="1">
                <a:effectLst>
                  <a:outerShdw blurRad="38100" dist="38100" dir="2700000" algn="tl">
                    <a:srgbClr val="FFFFFF"/>
                  </a:outerShdw>
                </a:effectLst>
              </a:rPr>
              <a:t>Is the point objective or is the purpose totally to influence or persuade?</a:t>
            </a:r>
          </a:p>
        </p:txBody>
      </p:sp>
    </p:spTree>
  </p:cSld>
  <p:clrMapOvr>
    <a:masterClrMapping/>
  </p:clrMapOvr>
  <p:transition spd="slow"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90600"/>
          </a:xfrm>
        </p:spPr>
        <p:txBody>
          <a:bodyPr anchor="ctr"/>
          <a:lstStyle/>
          <a:p>
            <a:r>
              <a:rPr lang="en-US" alt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Significance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914400"/>
            <a:ext cx="9144000" cy="5638800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en-US" altLang="en-US" sz="6000" b="1">
                <a:effectLst>
                  <a:outerShdw blurRad="38100" dist="38100" dir="2700000" algn="tl">
                    <a:srgbClr val="FFFFFF"/>
                  </a:outerShdw>
                </a:effectLst>
              </a:rPr>
              <a:t>Why is this source important?</a:t>
            </a:r>
          </a:p>
          <a:p>
            <a:pPr algn="l">
              <a:buFontTx/>
              <a:buChar char="•"/>
            </a:pPr>
            <a:r>
              <a:rPr lang="en-US" altLang="en-US" sz="6000" b="1">
                <a:effectLst>
                  <a:outerShdw blurRad="38100" dist="38100" dir="2700000" algn="tl">
                    <a:srgbClr val="FFFFFF"/>
                  </a:outerShdw>
                </a:effectLst>
              </a:rPr>
              <a:t>What inferences can you draw from this document?</a:t>
            </a:r>
          </a:p>
          <a:p>
            <a:pPr algn="l">
              <a:buFontTx/>
              <a:buChar char="•"/>
            </a:pPr>
            <a:r>
              <a:rPr lang="en-US" altLang="en-US" sz="6000" b="1">
                <a:effectLst>
                  <a:outerShdw blurRad="38100" dist="38100" dir="2700000" algn="tl">
                    <a:srgbClr val="FFFFFF"/>
                  </a:outerShdw>
                </a:effectLst>
              </a:rPr>
              <a:t>Ask yourself, “So what?” in relation to the big issue.</a:t>
            </a:r>
          </a:p>
        </p:txBody>
      </p:sp>
    </p:spTree>
  </p:cSld>
  <p:clrMapOvr>
    <a:masterClrMapping/>
  </p:clrMapOvr>
  <p:transition spd="slow">
    <p:cover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9066213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65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Before you start writing: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436813"/>
            <a:ext cx="5638800" cy="3430587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altLang="en-US" sz="5900" b="1">
                <a:effectLst>
                  <a:outerShdw blurRad="38100" dist="38100" dir="2700000" algn="tl">
                    <a:srgbClr val="FFFFFF"/>
                  </a:outerShdw>
                </a:effectLst>
              </a:rPr>
              <a:t>Outline and pre-write:  It will help your organization.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clipArt" sz="half" idx="2"/>
          </p:nvPr>
        </p:nvSpPr>
        <p:spPr/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2413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6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 you write. . . 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1676400"/>
            <a:ext cx="8077200" cy="44958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altLang="en-US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Stick to your thesis (topic).</a:t>
            </a:r>
          </a:p>
          <a:p>
            <a:pPr>
              <a:lnSpc>
                <a:spcPct val="90000"/>
              </a:lnSpc>
            </a:pPr>
            <a:r>
              <a:rPr lang="en-US" altLang="en-US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Follow your outline but be willing to adjust.</a:t>
            </a:r>
          </a:p>
          <a:p>
            <a:pPr>
              <a:lnSpc>
                <a:spcPct val="90000"/>
              </a:lnSpc>
            </a:pPr>
            <a:r>
              <a:rPr lang="en-US" altLang="en-US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Stay organized.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clipArt" sz="half" idx="1"/>
          </p:nvPr>
        </p:nvSpPr>
        <p:spPr/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152400"/>
            <a:ext cx="91424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en-US" altLang="en-US" sz="6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 you write. . . .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1141413"/>
            <a:ext cx="72390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altLang="en-US" sz="5700" b="1">
                <a:effectLst>
                  <a:outerShdw blurRad="38100" dist="38100" dir="2700000" algn="tl">
                    <a:srgbClr val="FFFFFF"/>
                  </a:outerShdw>
                </a:effectLst>
              </a:rPr>
              <a:t>Use every document appropriate to support your argument(s).</a:t>
            </a:r>
          </a:p>
          <a:p>
            <a:pPr eaLnBrk="0" hangingPunct="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altLang="en-US" sz="5700" b="1">
                <a:effectLst>
                  <a:outerShdw blurRad="38100" dist="38100" dir="2700000" algn="tl">
                    <a:srgbClr val="FFFFFF"/>
                  </a:outerShdw>
                </a:effectLst>
              </a:rPr>
              <a:t>Make notes as new ideas come to you.</a:t>
            </a: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2413" cy="8382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4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When to cite a document: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286000" y="914400"/>
            <a:ext cx="6400800" cy="5637213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3700" b="1">
                <a:effectLst>
                  <a:outerShdw blurRad="38100" dist="38100" dir="2700000" algn="tl">
                    <a:srgbClr val="FFFFFF"/>
                  </a:outerShdw>
                </a:effectLst>
              </a:rPr>
              <a:t>Whenever you use a document for support</a:t>
            </a:r>
            <a:endParaRPr lang="en-US" altLang="en-US" sz="38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en-US" altLang="en-US" sz="3800" b="1">
                <a:effectLst>
                  <a:outerShdw blurRad="38100" dist="38100" dir="2700000" algn="tl">
                    <a:srgbClr val="FFFFFF"/>
                  </a:outerShdw>
                </a:effectLst>
              </a:rPr>
              <a:t>Whenever the document was part of your reasoning</a:t>
            </a:r>
          </a:p>
          <a:p>
            <a:r>
              <a:rPr lang="en-US" altLang="en-US" sz="3800" b="1">
                <a:effectLst>
                  <a:outerShdw blurRad="38100" dist="38100" dir="2700000" algn="tl">
                    <a:srgbClr val="FFFFFF"/>
                  </a:outerShdw>
                </a:effectLst>
              </a:rPr>
              <a:t>Whenever you use a document to form a conclusion</a:t>
            </a:r>
          </a:p>
          <a:p>
            <a:r>
              <a:rPr lang="en-US" altLang="en-US" sz="3800" b="1">
                <a:effectLst>
                  <a:outerShdw blurRad="38100" dist="38100" dir="2700000" algn="tl">
                    <a:srgbClr val="FFFFFF"/>
                  </a:outerShdw>
                </a:effectLst>
              </a:rPr>
              <a:t>Whenever the document relates to your argument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clipArt" sz="half" idx="1"/>
          </p:nvPr>
        </p:nvSpPr>
        <p:spPr/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6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D.B.Q. Defined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447800"/>
            <a:ext cx="8153400" cy="54102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altLang="en-US" sz="4900" b="1">
                <a:effectLst>
                  <a:outerShdw blurRad="38100" dist="38100" dir="2700000" algn="tl">
                    <a:srgbClr val="FFFFFF"/>
                  </a:outerShdw>
                </a:effectLst>
              </a:rPr>
              <a:t>A Document-Based Question means they want a </a:t>
            </a:r>
            <a:r>
              <a:rPr lang="en-US" altLang="en-US" sz="49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document-based answer</a:t>
            </a:r>
            <a:r>
              <a:rPr lang="en-US" altLang="en-US" sz="4900" b="1"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4900" b="1">
                <a:effectLst>
                  <a:outerShdw blurRad="38100" dist="38100" dir="2700000" algn="tl">
                    <a:srgbClr val="FFFFFF"/>
                  </a:outerShdw>
                </a:effectLst>
              </a:rPr>
              <a:t>The essay will refer to a number of documents</a:t>
            </a:r>
          </a:p>
          <a:p>
            <a:pPr>
              <a:lnSpc>
                <a:spcPct val="90000"/>
              </a:lnSpc>
            </a:pPr>
            <a:r>
              <a:rPr lang="en-US" altLang="en-US" sz="4900" b="1">
                <a:effectLst>
                  <a:outerShdw blurRad="38100" dist="38100" dir="2700000" algn="tl">
                    <a:srgbClr val="FFFFFF"/>
                  </a:outerShdw>
                </a:effectLst>
              </a:rPr>
              <a:t>You will not have an immediate answer.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clipArt" sz="half" idx="2"/>
          </p:nvPr>
        </p:nvSpPr>
        <p:spPr/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2413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4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How to label a document reference: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514600" y="990600"/>
            <a:ext cx="6172200" cy="58674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4200" b="1">
                <a:effectLst>
                  <a:outerShdw blurRad="38100" dist="38100" dir="2700000" algn="tl">
                    <a:srgbClr val="FFFFFF"/>
                  </a:outerShdw>
                </a:effectLst>
              </a:rPr>
              <a:t>“. . .”(Document 3)“. . .”</a:t>
            </a:r>
          </a:p>
          <a:p>
            <a:r>
              <a:rPr lang="en-US" altLang="en-US" sz="4200" b="1">
                <a:effectLst>
                  <a:outerShdw blurRad="38100" dist="38100" dir="2700000" algn="tl">
                    <a:srgbClr val="FFFFFF"/>
                  </a:outerShdw>
                </a:effectLst>
              </a:rPr>
              <a:t>(Doc. 4)</a:t>
            </a:r>
          </a:p>
          <a:p>
            <a:r>
              <a:rPr lang="en-US" altLang="en-US" sz="4100" b="1">
                <a:effectLst>
                  <a:outerShdw blurRad="38100" dist="38100" dir="2700000" algn="tl">
                    <a:srgbClr val="FFFFFF"/>
                  </a:outerShdw>
                </a:effectLst>
              </a:rPr>
              <a:t>“</a:t>
            </a:r>
            <a:r>
              <a:rPr lang="en-US" altLang="en-US" sz="4200" b="1">
                <a:effectLst>
                  <a:outerShdw blurRad="38100" dist="38100" dir="2700000" algn="tl">
                    <a:srgbClr val="FFFFFF"/>
                  </a:outerShdw>
                </a:effectLst>
              </a:rPr>
              <a:t>As stated in Document 2, . . .”</a:t>
            </a:r>
          </a:p>
          <a:p>
            <a:r>
              <a:rPr lang="en-US" altLang="en-US" sz="4200" b="1">
                <a:effectLst>
                  <a:outerShdw blurRad="38100" dist="38100" dir="2700000" algn="tl">
                    <a:srgbClr val="FFFFFF"/>
                  </a:outerShdw>
                </a:effectLst>
              </a:rPr>
              <a:t>“As indicated by the data in Document 1, “</a:t>
            </a:r>
          </a:p>
          <a:p>
            <a:r>
              <a:rPr lang="en-US" altLang="en-US" sz="4200" b="1">
                <a:effectLst>
                  <a:outerShdw blurRad="38100" dist="38100" dir="2700000" algn="tl">
                    <a:srgbClr val="FFFFFF"/>
                  </a:outerShdw>
                </a:effectLst>
              </a:rPr>
              <a:t>“As Lord Lonsdale stated (Doc. 9), . . . “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clipArt" sz="half" idx="1"/>
          </p:nvPr>
        </p:nvSpPr>
        <p:spPr/>
      </p:sp>
    </p:spTree>
  </p:cSld>
  <p:clrMapOvr>
    <a:masterClrMapping/>
  </p:clrMapOvr>
  <p:transition spd="slow">
    <p:cover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8991600" cy="13716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6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 Confident!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066800"/>
            <a:ext cx="7162800" cy="5561013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5000" b="1">
                <a:effectLst>
                  <a:outerShdw blurRad="38100" dist="38100" dir="2700000" algn="tl">
                    <a:srgbClr val="FFFFFF"/>
                  </a:outerShdw>
                </a:effectLst>
              </a:rPr>
              <a:t>The information needed is in the documents.</a:t>
            </a:r>
          </a:p>
          <a:p>
            <a:r>
              <a:rPr lang="en-US" altLang="en-US" sz="5000" b="1">
                <a:effectLst>
                  <a:outerShdw blurRad="38100" dist="38100" dir="2700000" algn="tl">
                    <a:srgbClr val="FFFFFF"/>
                  </a:outerShdw>
                </a:effectLst>
              </a:rPr>
              <a:t>Try to bring in other information if you can.</a:t>
            </a:r>
          </a:p>
          <a:p>
            <a:r>
              <a:rPr lang="en-US" altLang="en-US" sz="5000" b="1">
                <a:effectLst>
                  <a:outerShdw blurRad="38100" dist="38100" dir="2700000" algn="tl">
                    <a:srgbClr val="FFFFFF"/>
                  </a:outerShdw>
                </a:effectLst>
              </a:rPr>
              <a:t>Stay on topic.</a:t>
            </a:r>
          </a:p>
          <a:p>
            <a:r>
              <a:rPr lang="en-US" altLang="en-US" sz="5000" b="1">
                <a:effectLst>
                  <a:outerShdw blurRad="38100" dist="38100" dir="2700000" algn="tl">
                    <a:srgbClr val="FFFFFF"/>
                  </a:outerShdw>
                </a:effectLst>
              </a:rPr>
              <a:t>Watch the time.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clipArt" sz="half" idx="2"/>
          </p:nvPr>
        </p:nvSpPr>
        <p:spPr/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2413" cy="1143000"/>
          </a:xfrm>
          <a:noFill/>
          <a:ln/>
        </p:spPr>
        <p:txBody>
          <a:bodyPr lIns="92075" tIns="46038" rIns="92075" bIns="46038"/>
          <a:lstStyle/>
          <a:p>
            <a:pPr algn="l"/>
            <a:r>
              <a:rPr lang="en-US" altLang="en-US" sz="6600" b="1">
                <a:solidFill>
                  <a:srgbClr val="FF99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Don’t. . .</a:t>
            </a:r>
            <a:r>
              <a:rPr lang="en-US" altLang="en-US" sz="6600" b="1">
                <a:effectLst>
                  <a:outerShdw blurRad="38100" dist="38100" dir="2700000" algn="tl">
                    <a:srgbClr val="FFFFFF"/>
                  </a:outerShdw>
                </a:effectLst>
              </a:rPr>
              <a:t> 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278188" y="609600"/>
            <a:ext cx="5865812" cy="57912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altLang="en-US" sz="5000" b="1">
                <a:effectLst>
                  <a:outerShdw blurRad="38100" dist="38100" dir="2700000" algn="tl">
                    <a:srgbClr val="FFFFFF"/>
                  </a:outerShdw>
                </a:effectLst>
              </a:rPr>
              <a:t>Quote extensively.</a:t>
            </a:r>
          </a:p>
          <a:p>
            <a:pPr>
              <a:lnSpc>
                <a:spcPct val="90000"/>
              </a:lnSpc>
            </a:pPr>
            <a:r>
              <a:rPr lang="en-US" altLang="en-US" sz="5000" b="1">
                <a:effectLst>
                  <a:outerShdw blurRad="38100" dist="38100" dir="2700000" algn="tl">
                    <a:srgbClr val="FFFFFF"/>
                  </a:outerShdw>
                </a:effectLst>
              </a:rPr>
              <a:t>Do a “laundry list” approach.</a:t>
            </a:r>
          </a:p>
          <a:p>
            <a:pPr>
              <a:lnSpc>
                <a:spcPct val="90000"/>
              </a:lnSpc>
            </a:pPr>
            <a:r>
              <a:rPr lang="en-US" altLang="en-US" sz="5000" b="1">
                <a:effectLst>
                  <a:outerShdw blurRad="38100" dist="38100" dir="2700000" algn="tl">
                    <a:srgbClr val="FFFFFF"/>
                  </a:outerShdw>
                </a:effectLst>
              </a:rPr>
              <a:t>Stray off the topic.</a:t>
            </a:r>
          </a:p>
          <a:p>
            <a:pPr>
              <a:lnSpc>
                <a:spcPct val="90000"/>
              </a:lnSpc>
            </a:pPr>
            <a:r>
              <a:rPr lang="en-US" altLang="en-US" sz="5000" b="1">
                <a:effectLst>
                  <a:outerShdw blurRad="38100" dist="38100" dir="2700000" algn="tl">
                    <a:srgbClr val="FFFFFF"/>
                  </a:outerShdw>
                </a:effectLst>
              </a:rPr>
              <a:t>Forget to answer the </a:t>
            </a:r>
            <a:r>
              <a:rPr lang="en-US" altLang="en-US" sz="50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whole </a:t>
            </a:r>
            <a:r>
              <a:rPr lang="en-US" altLang="en-US" sz="5000" b="1">
                <a:effectLst>
                  <a:outerShdw blurRad="38100" dist="38100" dir="2700000" algn="tl">
                    <a:srgbClr val="FFFFFF"/>
                  </a:outerShdw>
                </a:effectLst>
              </a:rPr>
              <a:t>question.</a:t>
            </a:r>
          </a:p>
          <a:p>
            <a:pPr>
              <a:lnSpc>
                <a:spcPct val="90000"/>
              </a:lnSpc>
            </a:pPr>
            <a:r>
              <a:rPr lang="en-US" altLang="en-US" sz="5000" b="1">
                <a:effectLst>
                  <a:outerShdw blurRad="38100" dist="38100" dir="2700000" algn="tl">
                    <a:srgbClr val="FFFFFF"/>
                  </a:outerShdw>
                </a:effectLst>
              </a:rPr>
              <a:t>Waste time.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clipArt" sz="half" idx="1"/>
          </p:nvPr>
        </p:nvSpPr>
        <p:spPr/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77724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6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Summary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209800" y="1143000"/>
            <a:ext cx="6858000" cy="55626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45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Don’t panic.  Do it!</a:t>
            </a:r>
          </a:p>
          <a:p>
            <a:r>
              <a:rPr lang="en-US" altLang="en-US" sz="45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answer is in the documents!</a:t>
            </a:r>
          </a:p>
          <a:p>
            <a:r>
              <a:rPr lang="en-US" altLang="en-US" sz="45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Organize and be clear.</a:t>
            </a:r>
          </a:p>
          <a:p>
            <a:r>
              <a:rPr lang="en-US" altLang="en-US" sz="45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Wake up that reader and make them pay attention to your brilliance!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600200" y="2895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‘5’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clipArt" sz="half" idx="1"/>
          </p:nvPr>
        </p:nvSpPr>
        <p:spPr/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65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do you do?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447800"/>
            <a:ext cx="8458200" cy="53340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altLang="en-US" sz="5400" b="1"/>
              <a:t>Read the instructions.</a:t>
            </a:r>
          </a:p>
          <a:p>
            <a:pPr>
              <a:lnSpc>
                <a:spcPct val="90000"/>
              </a:lnSpc>
            </a:pPr>
            <a:r>
              <a:rPr lang="en-US" altLang="en-US" sz="5400" b="1"/>
              <a:t>Analyze the documents.</a:t>
            </a:r>
          </a:p>
          <a:p>
            <a:pPr>
              <a:lnSpc>
                <a:spcPct val="90000"/>
              </a:lnSpc>
            </a:pPr>
            <a:r>
              <a:rPr lang="en-US" altLang="en-US" sz="5400" b="1"/>
              <a:t>Write a well-organized essay.</a:t>
            </a:r>
          </a:p>
          <a:p>
            <a:pPr>
              <a:lnSpc>
                <a:spcPct val="90000"/>
              </a:lnSpc>
            </a:pPr>
            <a:r>
              <a:rPr lang="en-US" altLang="en-US" sz="5400" b="1"/>
              <a:t>Integrate the documents into your essay as support.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clipArt" sz="half" idx="2"/>
          </p:nvPr>
        </p:nvSpPr>
        <p:spPr/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70104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57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Rule #1:  Don’t Panic.</a:t>
            </a:r>
            <a:r>
              <a:rPr lang="en-US" altLang="en-US" sz="54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altLang="en-US" sz="54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6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READ!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76200" y="1828800"/>
            <a:ext cx="9066213" cy="49530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48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The answer is in the documents</a:t>
            </a:r>
            <a:r>
              <a:rPr lang="en-US" altLang="en-US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, not your worries.</a:t>
            </a:r>
          </a:p>
          <a:p>
            <a:r>
              <a:rPr lang="en-US" altLang="en-US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Time is short and worry wastes time.</a:t>
            </a:r>
          </a:p>
          <a:p>
            <a:r>
              <a:rPr lang="en-US" altLang="en-US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Get moving to maximize each moment</a:t>
            </a:r>
            <a:r>
              <a:rPr lang="en-US" altLang="en-US" sz="4800"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clipArt" sz="half" idx="1"/>
          </p:nvPr>
        </p:nvSpPr>
        <p:spPr/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143000"/>
          </a:xfrm>
        </p:spPr>
        <p:txBody>
          <a:bodyPr anchor="ctr"/>
          <a:lstStyle/>
          <a:p>
            <a:r>
              <a:rPr lang="en-US" altLang="en-US" sz="54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Rule #1:  Don’t Panic.</a:t>
            </a:r>
            <a:br>
              <a:rPr lang="en-US" altLang="en-US" sz="54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READ! (</a:t>
            </a:r>
            <a:r>
              <a:rPr lang="en-US" alt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Continued</a:t>
            </a:r>
            <a:r>
              <a:rPr lang="en-US" altLang="en-US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133600"/>
            <a:ext cx="8610600" cy="1752600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en-US" altLang="en-US" sz="60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Read quickly</a:t>
            </a:r>
          </a:p>
          <a:p>
            <a:pPr algn="l">
              <a:buFontTx/>
              <a:buChar char="•"/>
            </a:pPr>
            <a:r>
              <a:rPr lang="en-US" altLang="en-US" sz="60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Make notes in the test booklet as you read</a:t>
            </a:r>
          </a:p>
          <a:p>
            <a:pPr algn="l">
              <a:buFontTx/>
              <a:buChar char="•"/>
            </a:pPr>
            <a:r>
              <a:rPr lang="en-US" altLang="en-US" sz="60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Categorize documents</a:t>
            </a:r>
            <a:endParaRPr lang="en-US" altLang="en-US" sz="600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buFontTx/>
              <a:buChar char="•"/>
            </a:pPr>
            <a:endParaRPr lang="en-US" altLang="en-US" sz="320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8305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en-US" altLang="en-US" sz="65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Things to be aware of: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1066800"/>
            <a:ext cx="79248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altLang="en-US" sz="5500" b="1">
                <a:effectLst>
                  <a:outerShdw blurRad="38100" dist="38100" dir="2700000" algn="tl">
                    <a:srgbClr val="FFFFFF"/>
                  </a:outerShdw>
                </a:effectLst>
              </a:rPr>
              <a:t>You won’t know that much about the subject.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altLang="en-US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You are being judged on your ability to analyze documents.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altLang="en-US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You don’t need to use all of the documents.</a:t>
            </a:r>
            <a:endParaRPr lang="en-US" altLang="en-US" sz="55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04800" y="4114800"/>
            <a:ext cx="60960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altLang="en-US" sz="5500" b="1">
                <a:effectLst>
                  <a:outerShdw blurRad="38100" dist="38100" dir="2700000" algn="tl">
                    <a:srgbClr val="FFFFFF"/>
                  </a:outerShdw>
                </a:effectLst>
              </a:rPr>
              <a:t>Read and Analyze the Documents for Reference and Use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1676400"/>
            <a:ext cx="90662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65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Before you start writing: </a:t>
            </a:r>
          </a:p>
        </p:txBody>
      </p:sp>
    </p:spTree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6600" b="1">
                <a:effectLst>
                  <a:outerShdw blurRad="38100" dist="38100" dir="2700000" algn="tl">
                    <a:srgbClr val="FFFFFF"/>
                  </a:outerShdw>
                </a:effectLst>
              </a:rPr>
              <a:t>Analyze using the “</a:t>
            </a:r>
            <a:r>
              <a:rPr lang="en-US" altLang="en-US" sz="6600" b="1" i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APPARTS</a:t>
            </a:r>
            <a:r>
              <a:rPr lang="en-US" altLang="en-US" sz="6600" b="1">
                <a:effectLst>
                  <a:outerShdw blurRad="38100" dist="38100" dir="2700000" algn="tl">
                    <a:srgbClr val="FFFFFF"/>
                  </a:outerShdw>
                </a:effectLst>
              </a:rPr>
              <a:t>” Method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0" y="1812925"/>
            <a:ext cx="6781800" cy="504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5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altLang="en-US" sz="5000" b="1">
                <a:effectLst>
                  <a:outerShdw blurRad="38100" dist="38100" dir="2700000" algn="tl">
                    <a:srgbClr val="FFFFFF"/>
                  </a:outerShdw>
                </a:effectLst>
              </a:rPr>
              <a:t>: Author</a:t>
            </a:r>
          </a:p>
          <a:p>
            <a:pPr eaLnBrk="0" hangingPunct="0"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5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altLang="en-US" sz="5000" b="1">
                <a:effectLst>
                  <a:outerShdw blurRad="38100" dist="38100" dir="2700000" algn="tl">
                    <a:srgbClr val="FFFFFF"/>
                  </a:outerShdw>
                </a:effectLst>
              </a:rPr>
              <a:t>: Place and Time</a:t>
            </a:r>
          </a:p>
          <a:p>
            <a:pPr eaLnBrk="0" hangingPunct="0"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5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altLang="en-US" sz="5000" b="1">
                <a:effectLst>
                  <a:outerShdw blurRad="38100" dist="38100" dir="2700000" algn="tl">
                    <a:srgbClr val="FFFFFF"/>
                  </a:outerShdw>
                </a:effectLst>
              </a:rPr>
              <a:t>: Prior Knowledge</a:t>
            </a:r>
          </a:p>
          <a:p>
            <a:pPr eaLnBrk="0" hangingPunct="0"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5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altLang="en-US" sz="5000" b="1">
                <a:effectLst>
                  <a:outerShdw blurRad="38100" dist="38100" dir="2700000" algn="tl">
                    <a:srgbClr val="FFFFFF"/>
                  </a:outerShdw>
                </a:effectLst>
              </a:rPr>
              <a:t>: Audience</a:t>
            </a:r>
          </a:p>
          <a:p>
            <a:pPr eaLnBrk="0" hangingPunct="0"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5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en-US" altLang="en-US" sz="5000" b="1">
                <a:effectLst>
                  <a:outerShdw blurRad="38100" dist="38100" dir="2700000" algn="tl">
                    <a:srgbClr val="FFFFFF"/>
                  </a:outerShdw>
                </a:effectLst>
              </a:rPr>
              <a:t>: Reason</a:t>
            </a:r>
          </a:p>
          <a:p>
            <a:pPr eaLnBrk="0" hangingPunct="0"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5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  <a:r>
              <a:rPr lang="en-US" altLang="en-US" sz="5000" b="1">
                <a:effectLst>
                  <a:outerShdw blurRad="38100" dist="38100" dir="2700000" algn="tl">
                    <a:srgbClr val="FFFFFF"/>
                  </a:outerShdw>
                </a:effectLst>
              </a:rPr>
              <a:t>: The Main Idea</a:t>
            </a:r>
          </a:p>
          <a:p>
            <a:pPr eaLnBrk="0" hangingPunct="0"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5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altLang="en-US" sz="5000" b="1">
                <a:effectLst>
                  <a:outerShdw blurRad="38100" dist="38100" dir="2700000" algn="tl">
                    <a:srgbClr val="FFFFFF"/>
                  </a:outerShdw>
                </a:effectLst>
              </a:rPr>
              <a:t>: Significance</a:t>
            </a:r>
          </a:p>
        </p:txBody>
      </p:sp>
    </p:spTree>
  </p:cSld>
  <p:clrMapOvr>
    <a:masterClrMapping/>
  </p:clrMapOvr>
  <p:transition spd="slow">
    <p:cover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14400"/>
          </a:xfrm>
        </p:spPr>
        <p:txBody>
          <a:bodyPr anchor="ctr"/>
          <a:lstStyle/>
          <a:p>
            <a:r>
              <a:rPr lang="en-US" alt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Author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en-US" altLang="en-US" sz="6000" b="1">
                <a:effectLst>
                  <a:outerShdw blurRad="38100" dist="38100" dir="2700000" algn="tl">
                    <a:srgbClr val="FFFFFF"/>
                  </a:outerShdw>
                </a:effectLst>
              </a:rPr>
              <a:t>Who created the source?</a:t>
            </a:r>
          </a:p>
          <a:p>
            <a:pPr algn="l">
              <a:buFontTx/>
              <a:buChar char="•"/>
            </a:pPr>
            <a:r>
              <a:rPr lang="en-US" altLang="en-US" sz="6000" b="1">
                <a:effectLst>
                  <a:outerShdw blurRad="38100" dist="38100" dir="2700000" algn="tl">
                    <a:srgbClr val="FFFFFF"/>
                  </a:outerShdw>
                </a:effectLst>
              </a:rPr>
              <a:t>What do you know about the author?</a:t>
            </a:r>
          </a:p>
          <a:p>
            <a:pPr algn="l">
              <a:buFontTx/>
              <a:buChar char="•"/>
            </a:pPr>
            <a:r>
              <a:rPr lang="en-US" altLang="en-US" sz="6000" b="1">
                <a:effectLst>
                  <a:outerShdw blurRad="38100" dist="38100" dir="2700000" algn="tl">
                    <a:srgbClr val="FFFFFF"/>
                  </a:outerShdw>
                </a:effectLst>
              </a:rPr>
              <a:t>What is the author’s point of view?</a:t>
            </a:r>
          </a:p>
        </p:txBody>
      </p:sp>
    </p:spTree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644</Words>
  <Application>Microsoft Office PowerPoint</Application>
  <PresentationFormat>On-screen Show (4:3)</PresentationFormat>
  <Paragraphs>117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Times New Roman</vt:lpstr>
      <vt:lpstr>Default Design</vt:lpstr>
      <vt:lpstr>PowerPoint Presentation</vt:lpstr>
      <vt:lpstr>The D.B.Q. Defined</vt:lpstr>
      <vt:lpstr>What do you do?</vt:lpstr>
      <vt:lpstr>Rule #1:  Don’t Panic. READ!</vt:lpstr>
      <vt:lpstr>Rule #1:  Don’t Panic. READ! (Continued)</vt:lpstr>
      <vt:lpstr>PowerPoint Presentation</vt:lpstr>
      <vt:lpstr>PowerPoint Presentation</vt:lpstr>
      <vt:lpstr>Analyze using the “APPARTS” Method</vt:lpstr>
      <vt:lpstr>Author</vt:lpstr>
      <vt:lpstr>Place and Time</vt:lpstr>
      <vt:lpstr>Prior Knowledge</vt:lpstr>
      <vt:lpstr>Audience</vt:lpstr>
      <vt:lpstr>Reason</vt:lpstr>
      <vt:lpstr>The Main Idea</vt:lpstr>
      <vt:lpstr>Significance</vt:lpstr>
      <vt:lpstr>Before you start writing: </vt:lpstr>
      <vt:lpstr>As you write. . . .</vt:lpstr>
      <vt:lpstr>PowerPoint Presentation</vt:lpstr>
      <vt:lpstr>When to cite a document:</vt:lpstr>
      <vt:lpstr>How to label a document reference:</vt:lpstr>
      <vt:lpstr>Be Confident!</vt:lpstr>
      <vt:lpstr>Don’t. . . .</vt:lpstr>
      <vt:lpstr>Summary</vt:lpstr>
    </vt:vector>
  </TitlesOfParts>
  <Company>VUSD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groswell</dc:creator>
  <cp:lastModifiedBy>Braun Christine</cp:lastModifiedBy>
  <cp:revision>4</cp:revision>
  <dcterms:created xsi:type="dcterms:W3CDTF">2005-01-24T23:02:04Z</dcterms:created>
  <dcterms:modified xsi:type="dcterms:W3CDTF">2016-01-08T18:48:18Z</dcterms:modified>
</cp:coreProperties>
</file>