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7E87BC-8309-423F-A291-4E34D0AC1FC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F12F3-D7FB-4708-B45F-B54AF01DB75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23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E87BC-8309-423F-A291-4E34D0AC1FC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F12F3-D7FB-4708-B45F-B54AF01DB75D}" type="slidenum">
              <a:rPr lang="en-US" smtClean="0"/>
              <a:t>‹#›</a:t>
            </a:fld>
            <a:endParaRPr lang="en-US"/>
          </a:p>
        </p:txBody>
      </p:sp>
    </p:spTree>
    <p:extLst>
      <p:ext uri="{BB962C8B-B14F-4D97-AF65-F5344CB8AC3E}">
        <p14:creationId xmlns:p14="http://schemas.microsoft.com/office/powerpoint/2010/main" val="110217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E87BC-8309-423F-A291-4E34D0AC1FC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F12F3-D7FB-4708-B45F-B54AF01DB75D}" type="slidenum">
              <a:rPr lang="en-US" smtClean="0"/>
              <a:t>‹#›</a:t>
            </a:fld>
            <a:endParaRPr lang="en-US"/>
          </a:p>
        </p:txBody>
      </p:sp>
    </p:spTree>
    <p:extLst>
      <p:ext uri="{BB962C8B-B14F-4D97-AF65-F5344CB8AC3E}">
        <p14:creationId xmlns:p14="http://schemas.microsoft.com/office/powerpoint/2010/main" val="130718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E87BC-8309-423F-A291-4E34D0AC1FC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F12F3-D7FB-4708-B45F-B54AF01DB75D}" type="slidenum">
              <a:rPr lang="en-US" smtClean="0"/>
              <a:t>‹#›</a:t>
            </a:fld>
            <a:endParaRPr lang="en-US"/>
          </a:p>
        </p:txBody>
      </p:sp>
    </p:spTree>
    <p:extLst>
      <p:ext uri="{BB962C8B-B14F-4D97-AF65-F5344CB8AC3E}">
        <p14:creationId xmlns:p14="http://schemas.microsoft.com/office/powerpoint/2010/main" val="210200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E87BC-8309-423F-A291-4E34D0AC1FC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F12F3-D7FB-4708-B45F-B54AF01DB75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367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7E87BC-8309-423F-A291-4E34D0AC1FC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F12F3-D7FB-4708-B45F-B54AF01DB75D}" type="slidenum">
              <a:rPr lang="en-US" smtClean="0"/>
              <a:t>‹#›</a:t>
            </a:fld>
            <a:endParaRPr lang="en-US"/>
          </a:p>
        </p:txBody>
      </p:sp>
    </p:spTree>
    <p:extLst>
      <p:ext uri="{BB962C8B-B14F-4D97-AF65-F5344CB8AC3E}">
        <p14:creationId xmlns:p14="http://schemas.microsoft.com/office/powerpoint/2010/main" val="2733550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7E87BC-8309-423F-A291-4E34D0AC1FC9}" type="datetimeFigureOut">
              <a:rPr lang="en-US" smtClean="0"/>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7F12F3-D7FB-4708-B45F-B54AF01DB75D}" type="slidenum">
              <a:rPr lang="en-US" smtClean="0"/>
              <a:t>‹#›</a:t>
            </a:fld>
            <a:endParaRPr lang="en-US"/>
          </a:p>
        </p:txBody>
      </p:sp>
    </p:spTree>
    <p:extLst>
      <p:ext uri="{BB962C8B-B14F-4D97-AF65-F5344CB8AC3E}">
        <p14:creationId xmlns:p14="http://schemas.microsoft.com/office/powerpoint/2010/main" val="396614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7E87BC-8309-423F-A291-4E34D0AC1FC9}"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7F12F3-D7FB-4708-B45F-B54AF01DB75D}" type="slidenum">
              <a:rPr lang="en-US" smtClean="0"/>
              <a:t>‹#›</a:t>
            </a:fld>
            <a:endParaRPr lang="en-US"/>
          </a:p>
        </p:txBody>
      </p:sp>
    </p:spTree>
    <p:extLst>
      <p:ext uri="{BB962C8B-B14F-4D97-AF65-F5344CB8AC3E}">
        <p14:creationId xmlns:p14="http://schemas.microsoft.com/office/powerpoint/2010/main" val="250672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7E87BC-8309-423F-A291-4E34D0AC1FC9}" type="datetimeFigureOut">
              <a:rPr lang="en-US" smtClean="0"/>
              <a:t>11/30/2016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27F12F3-D7FB-4708-B45F-B54AF01DB75D}" type="slidenum">
              <a:rPr lang="en-US" smtClean="0"/>
              <a:t>‹#›</a:t>
            </a:fld>
            <a:endParaRPr lang="en-US"/>
          </a:p>
        </p:txBody>
      </p:sp>
    </p:spTree>
    <p:extLst>
      <p:ext uri="{BB962C8B-B14F-4D97-AF65-F5344CB8AC3E}">
        <p14:creationId xmlns:p14="http://schemas.microsoft.com/office/powerpoint/2010/main" val="307034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7E87BC-8309-423F-A291-4E34D0AC1FC9}" type="datetimeFigureOut">
              <a:rPr lang="en-US" smtClean="0"/>
              <a:t>11/30/2016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7F12F3-D7FB-4708-B45F-B54AF01DB75D}" type="slidenum">
              <a:rPr lang="en-US" smtClean="0"/>
              <a:t>‹#›</a:t>
            </a:fld>
            <a:endParaRPr lang="en-US"/>
          </a:p>
        </p:txBody>
      </p:sp>
    </p:spTree>
    <p:extLst>
      <p:ext uri="{BB962C8B-B14F-4D97-AF65-F5344CB8AC3E}">
        <p14:creationId xmlns:p14="http://schemas.microsoft.com/office/powerpoint/2010/main" val="186079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E87BC-8309-423F-A291-4E34D0AC1FC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F12F3-D7FB-4708-B45F-B54AF01DB75D}" type="slidenum">
              <a:rPr lang="en-US" smtClean="0"/>
              <a:t>‹#›</a:t>
            </a:fld>
            <a:endParaRPr lang="en-US"/>
          </a:p>
        </p:txBody>
      </p:sp>
    </p:spTree>
    <p:extLst>
      <p:ext uri="{BB962C8B-B14F-4D97-AF65-F5344CB8AC3E}">
        <p14:creationId xmlns:p14="http://schemas.microsoft.com/office/powerpoint/2010/main" val="2356565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7E87BC-8309-423F-A291-4E34D0AC1FC9}" type="datetimeFigureOut">
              <a:rPr lang="en-US" smtClean="0"/>
              <a:t>11/30/2016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27F12F3-D7FB-4708-B45F-B54AF01DB75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7561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answer an AP SAR- </a:t>
            </a:r>
            <a:br>
              <a:rPr lang="en-US" dirty="0" smtClean="0"/>
            </a:br>
            <a:r>
              <a:rPr lang="en-US" sz="4800" dirty="0" smtClean="0"/>
              <a:t>short answer response for AP EURO</a:t>
            </a:r>
            <a:endParaRPr lang="en-US" sz="4800" dirty="0"/>
          </a:p>
        </p:txBody>
      </p:sp>
    </p:spTree>
    <p:extLst>
      <p:ext uri="{BB962C8B-B14F-4D97-AF65-F5344CB8AC3E}">
        <p14:creationId xmlns:p14="http://schemas.microsoft.com/office/powerpoint/2010/main" val="342384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with an SAR Question</a:t>
            </a:r>
            <a:endParaRPr lang="en-US" dirty="0"/>
          </a:p>
        </p:txBody>
      </p:sp>
      <p:sp>
        <p:nvSpPr>
          <p:cNvPr id="3" name="Content Placeholder 2"/>
          <p:cNvSpPr>
            <a:spLocks noGrp="1"/>
          </p:cNvSpPr>
          <p:nvPr>
            <p:ph idx="1"/>
          </p:nvPr>
        </p:nvSpPr>
        <p:spPr/>
        <p:txBody>
          <a:bodyPr/>
          <a:lstStyle/>
          <a:p>
            <a:r>
              <a:rPr lang="en-US" dirty="0" smtClean="0"/>
              <a:t>A. Briefly explain the advances made in TWO of the following areas during the </a:t>
            </a:r>
            <a:r>
              <a:rPr lang="en-US" dirty="0" smtClean="0"/>
              <a:t>Renaissance 1400-1600 </a:t>
            </a:r>
            <a:endParaRPr lang="en-US" dirty="0" smtClean="0"/>
          </a:p>
          <a:p>
            <a:pPr lvl="1"/>
            <a:r>
              <a:rPr lang="en-US" dirty="0" smtClean="0"/>
              <a:t>Architecture</a:t>
            </a:r>
          </a:p>
          <a:p>
            <a:pPr lvl="1"/>
            <a:r>
              <a:rPr lang="en-US" dirty="0" smtClean="0"/>
              <a:t>Painting</a:t>
            </a:r>
          </a:p>
          <a:p>
            <a:pPr lvl="1"/>
            <a:r>
              <a:rPr lang="en-US" dirty="0" smtClean="0"/>
              <a:t>Literature</a:t>
            </a:r>
          </a:p>
          <a:p>
            <a:pPr lvl="1"/>
            <a:endParaRPr lang="en-US" dirty="0"/>
          </a:p>
          <a:p>
            <a:pPr marL="201168" lvl="1" indent="0">
              <a:buNone/>
            </a:pPr>
            <a:r>
              <a:rPr lang="en-US" sz="2000" dirty="0" smtClean="0"/>
              <a:t>B. Briefly explain what groups in Europe were generally unable to share in the growing pursuit of the arts.</a:t>
            </a:r>
            <a:endParaRPr lang="en-US" sz="2000" dirty="0"/>
          </a:p>
        </p:txBody>
      </p:sp>
    </p:spTree>
    <p:extLst>
      <p:ext uri="{BB962C8B-B14F-4D97-AF65-F5344CB8AC3E}">
        <p14:creationId xmlns:p14="http://schemas.microsoft.com/office/powerpoint/2010/main" val="73625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down the question</a:t>
            </a:r>
            <a:endParaRPr lang="en-US" dirty="0"/>
          </a:p>
        </p:txBody>
      </p:sp>
      <p:sp>
        <p:nvSpPr>
          <p:cNvPr id="3" name="Content Placeholder 2"/>
          <p:cNvSpPr>
            <a:spLocks noGrp="1"/>
          </p:cNvSpPr>
          <p:nvPr>
            <p:ph idx="1"/>
          </p:nvPr>
        </p:nvSpPr>
        <p:spPr>
          <a:xfrm>
            <a:off x="1097280" y="1737359"/>
            <a:ext cx="10058400" cy="4494107"/>
          </a:xfrm>
        </p:spPr>
        <p:txBody>
          <a:bodyPr>
            <a:normAutofit/>
          </a:bodyPr>
          <a:lstStyle/>
          <a:p>
            <a:r>
              <a:rPr lang="en-US" dirty="0"/>
              <a:t>A. Briefly</a:t>
            </a:r>
            <a:r>
              <a:rPr lang="en-US" dirty="0">
                <a:solidFill>
                  <a:srgbClr val="FF0000"/>
                </a:solidFill>
              </a:rPr>
              <a:t> explain </a:t>
            </a:r>
            <a:r>
              <a:rPr lang="en-US" dirty="0"/>
              <a:t>the advances made in </a:t>
            </a:r>
            <a:r>
              <a:rPr lang="en-US" dirty="0">
                <a:solidFill>
                  <a:srgbClr val="FF0000"/>
                </a:solidFill>
              </a:rPr>
              <a:t>TWO</a:t>
            </a:r>
            <a:r>
              <a:rPr lang="en-US" dirty="0"/>
              <a:t> of the following areas during the </a:t>
            </a:r>
            <a:r>
              <a:rPr lang="en-US" dirty="0" smtClean="0"/>
              <a:t>Renaissance 1400-1600 </a:t>
            </a:r>
            <a:endParaRPr lang="en-US" dirty="0"/>
          </a:p>
          <a:p>
            <a:pPr lvl="1"/>
            <a:r>
              <a:rPr lang="en-US" dirty="0"/>
              <a:t>Architecture</a:t>
            </a:r>
          </a:p>
          <a:p>
            <a:pPr lvl="1"/>
            <a:r>
              <a:rPr lang="en-US" dirty="0"/>
              <a:t>Painting</a:t>
            </a:r>
          </a:p>
          <a:p>
            <a:pPr lvl="1"/>
            <a:r>
              <a:rPr lang="en-US" dirty="0"/>
              <a:t>Literature</a:t>
            </a:r>
          </a:p>
          <a:p>
            <a:endParaRPr lang="en-US" dirty="0" smtClean="0"/>
          </a:p>
          <a:p>
            <a:r>
              <a:rPr lang="en-US" dirty="0" smtClean="0"/>
              <a:t>Pick 2 that you can answer</a:t>
            </a:r>
          </a:p>
          <a:p>
            <a:r>
              <a:rPr lang="en-US" dirty="0" smtClean="0"/>
              <a:t>What is a brief answer?--- 1-2 complete sentences that explain the advancement and why there was an advancement</a:t>
            </a:r>
          </a:p>
          <a:p>
            <a:r>
              <a:rPr lang="en-US" dirty="0" smtClean="0"/>
              <a:t>Possible answer-</a:t>
            </a:r>
            <a:r>
              <a:rPr lang="en-US" dirty="0" smtClean="0">
                <a:solidFill>
                  <a:srgbClr val="FF0000"/>
                </a:solidFill>
              </a:rPr>
              <a:t>One advancement in architecture was the revival of the Classical Roman dome.  Brunelleschi was able to construct the Florence Cathedral with a cement dome modeled after ancient Roman architecture.</a:t>
            </a:r>
          </a:p>
        </p:txBody>
      </p:sp>
    </p:spTree>
    <p:extLst>
      <p:ext uri="{BB962C8B-B14F-4D97-AF65-F5344CB8AC3E}">
        <p14:creationId xmlns:p14="http://schemas.microsoft.com/office/powerpoint/2010/main" val="58999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Painting- </a:t>
            </a:r>
            <a:r>
              <a:rPr lang="en-US" dirty="0" smtClean="0">
                <a:solidFill>
                  <a:srgbClr val="FF0000"/>
                </a:solidFill>
              </a:rPr>
              <a:t>One advancement in painting was the use of perspective.  Artists such as Da Vinci used perspective or a vanishing point to create distance and depth in the </a:t>
            </a:r>
            <a:r>
              <a:rPr lang="en-US" i="1" dirty="0" smtClean="0">
                <a:solidFill>
                  <a:srgbClr val="FF0000"/>
                </a:solidFill>
              </a:rPr>
              <a:t>Last Supper</a:t>
            </a:r>
            <a:r>
              <a:rPr lang="en-US" dirty="0" smtClean="0">
                <a:solidFill>
                  <a:srgbClr val="FF0000"/>
                </a:solidFill>
              </a:rPr>
              <a:t>, thus rendering the painting more realistic.</a:t>
            </a:r>
          </a:p>
          <a:p>
            <a:endParaRPr lang="en-US" dirty="0">
              <a:solidFill>
                <a:srgbClr val="FF0000"/>
              </a:solidFill>
            </a:endParaRPr>
          </a:p>
          <a:p>
            <a:r>
              <a:rPr lang="en-US" dirty="0" smtClean="0">
                <a:solidFill>
                  <a:schemeClr val="tx1"/>
                </a:solidFill>
              </a:rPr>
              <a:t>Literature- </a:t>
            </a:r>
            <a:r>
              <a:rPr lang="en-US" dirty="0" smtClean="0">
                <a:solidFill>
                  <a:srgbClr val="FF0000"/>
                </a:solidFill>
              </a:rPr>
              <a:t>One advancement in literature was the revival of Classical philosophy.  Authors such as Thomas More in </a:t>
            </a:r>
            <a:r>
              <a:rPr lang="en-US" i="1" dirty="0" smtClean="0">
                <a:solidFill>
                  <a:srgbClr val="FF0000"/>
                </a:solidFill>
              </a:rPr>
              <a:t>Utopia</a:t>
            </a:r>
            <a:r>
              <a:rPr lang="en-US" dirty="0" smtClean="0">
                <a:solidFill>
                  <a:srgbClr val="FF0000"/>
                </a:solidFill>
              </a:rPr>
              <a:t> paralleled ideas about the perfect society that recalled and refuted tenets of Plato’s Republic.</a:t>
            </a:r>
          </a:p>
          <a:p>
            <a:endParaRPr lang="en-US" dirty="0"/>
          </a:p>
        </p:txBody>
      </p:sp>
    </p:spTree>
    <p:extLst>
      <p:ext uri="{BB962C8B-B14F-4D97-AF65-F5344CB8AC3E}">
        <p14:creationId xmlns:p14="http://schemas.microsoft.com/office/powerpoint/2010/main" val="2724188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down the 2</a:t>
            </a:r>
            <a:r>
              <a:rPr lang="en-US" baseline="30000" dirty="0" smtClean="0"/>
              <a:t>nd</a:t>
            </a:r>
            <a:r>
              <a:rPr lang="en-US" dirty="0" smtClean="0"/>
              <a:t> part</a:t>
            </a:r>
            <a:endParaRPr lang="en-US" dirty="0"/>
          </a:p>
        </p:txBody>
      </p:sp>
      <p:sp>
        <p:nvSpPr>
          <p:cNvPr id="3" name="Content Placeholder 2"/>
          <p:cNvSpPr>
            <a:spLocks noGrp="1"/>
          </p:cNvSpPr>
          <p:nvPr>
            <p:ph idx="1"/>
          </p:nvPr>
        </p:nvSpPr>
        <p:spPr/>
        <p:txBody>
          <a:bodyPr/>
          <a:lstStyle/>
          <a:p>
            <a:pPr marL="91440" lvl="1" indent="-91440">
              <a:spcBef>
                <a:spcPts val="1200"/>
              </a:spcBef>
              <a:spcAft>
                <a:spcPts val="200"/>
              </a:spcAft>
              <a:buSzPct val="100000"/>
              <a:buFont typeface="Calibri" panose="020F0502020204030204" pitchFamily="34" charset="0"/>
              <a:buChar char=" "/>
            </a:pPr>
            <a:r>
              <a:rPr lang="en-US" sz="2000" dirty="0"/>
              <a:t>Briefly </a:t>
            </a:r>
            <a:r>
              <a:rPr lang="en-US" sz="2000" dirty="0">
                <a:solidFill>
                  <a:srgbClr val="FF0000"/>
                </a:solidFill>
              </a:rPr>
              <a:t>explain</a:t>
            </a:r>
            <a:r>
              <a:rPr lang="en-US" sz="2000" dirty="0"/>
              <a:t> what </a:t>
            </a:r>
            <a:r>
              <a:rPr lang="en-US" sz="2000" dirty="0">
                <a:solidFill>
                  <a:srgbClr val="FF0000"/>
                </a:solidFill>
              </a:rPr>
              <a:t>groups</a:t>
            </a:r>
            <a:r>
              <a:rPr lang="en-US" sz="2000" dirty="0"/>
              <a:t> in Europe were generally </a:t>
            </a:r>
            <a:r>
              <a:rPr lang="en-US" sz="2000" dirty="0">
                <a:solidFill>
                  <a:srgbClr val="FF0000"/>
                </a:solidFill>
              </a:rPr>
              <a:t>unable</a:t>
            </a:r>
            <a:r>
              <a:rPr lang="en-US" sz="2000" dirty="0"/>
              <a:t> to share in the growing pursuit of the </a:t>
            </a:r>
            <a:r>
              <a:rPr lang="en-US" sz="2000" dirty="0">
                <a:solidFill>
                  <a:srgbClr val="FF0000"/>
                </a:solidFill>
              </a:rPr>
              <a:t>arts</a:t>
            </a:r>
            <a:r>
              <a:rPr lang="en-US" sz="2000" dirty="0"/>
              <a:t>.</a:t>
            </a:r>
          </a:p>
          <a:p>
            <a:r>
              <a:rPr lang="en-US" dirty="0" smtClean="0"/>
              <a:t>Explain who didn’t have access to enjoy and/or participate in the arts.</a:t>
            </a:r>
          </a:p>
          <a:p>
            <a:endParaRPr lang="en-US" dirty="0"/>
          </a:p>
          <a:p>
            <a:r>
              <a:rPr lang="en-US" dirty="0" smtClean="0"/>
              <a:t>Brainstorm groups.</a:t>
            </a:r>
          </a:p>
          <a:p>
            <a:endParaRPr lang="en-US" dirty="0"/>
          </a:p>
          <a:p>
            <a:r>
              <a:rPr lang="en-US" dirty="0" smtClean="0"/>
              <a:t>Possible answer. </a:t>
            </a:r>
            <a:r>
              <a:rPr lang="en-US" dirty="0" smtClean="0">
                <a:solidFill>
                  <a:srgbClr val="FF0000"/>
                </a:solidFill>
              </a:rPr>
              <a:t>While some upper class women were encouraged to read and enjoy the arts few women were able to be writers or painters themselves due to lack of education and acceptance by the male dominated field.  In addition, the illiterate, poor, and peasants generally did not have the means or education to participate in the arts, while middle to upper class artists were able to procure patrons via their social connections.</a:t>
            </a:r>
            <a:endParaRPr lang="en-US" dirty="0">
              <a:solidFill>
                <a:srgbClr val="FF0000"/>
              </a:solidFill>
            </a:endParaRPr>
          </a:p>
        </p:txBody>
      </p:sp>
    </p:spTree>
    <p:extLst>
      <p:ext uri="{BB962C8B-B14F-4D97-AF65-F5344CB8AC3E}">
        <p14:creationId xmlns:p14="http://schemas.microsoft.com/office/powerpoint/2010/main" val="557756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r>
              <a:rPr lang="en-US" dirty="0" smtClean="0"/>
              <a:t>Highlight, circle important elements in the questions</a:t>
            </a:r>
          </a:p>
          <a:p>
            <a:r>
              <a:rPr lang="en-US" dirty="0" smtClean="0"/>
              <a:t>Look for historical thinking skills such as compare/contrast, causation etc.</a:t>
            </a:r>
          </a:p>
          <a:p>
            <a:r>
              <a:rPr lang="en-US" dirty="0" smtClean="0"/>
              <a:t>Answer all parts of the question</a:t>
            </a:r>
          </a:p>
          <a:p>
            <a:r>
              <a:rPr lang="en-US" dirty="0" smtClean="0"/>
              <a:t>Practice</a:t>
            </a:r>
          </a:p>
          <a:p>
            <a:endParaRPr lang="en-US" dirty="0" smtClean="0"/>
          </a:p>
          <a:p>
            <a:r>
              <a:rPr lang="en-US" dirty="0" smtClean="0"/>
              <a:t>AP scoring</a:t>
            </a:r>
          </a:p>
          <a:p>
            <a:r>
              <a:rPr lang="en-US" dirty="0">
                <a:solidFill>
                  <a:schemeClr val="tx1"/>
                </a:solidFill>
              </a:rPr>
              <a:t>1 point for task completely and accurately answered </a:t>
            </a:r>
          </a:p>
          <a:p>
            <a:r>
              <a:rPr lang="en-US" dirty="0">
                <a:solidFill>
                  <a:schemeClr val="tx1"/>
                </a:solidFill>
              </a:rPr>
              <a:t>0 points for incorrect, incomplete answer</a:t>
            </a:r>
          </a:p>
          <a:p>
            <a:r>
              <a:rPr lang="en-US" dirty="0">
                <a:solidFill>
                  <a:schemeClr val="tx1"/>
                </a:solidFill>
              </a:rPr>
              <a:t>All parts of the question must be correct for the 1 point (part A, B, C)</a:t>
            </a:r>
          </a:p>
          <a:p>
            <a:endParaRPr lang="en-US" dirty="0"/>
          </a:p>
        </p:txBody>
      </p:sp>
    </p:spTree>
    <p:extLst>
      <p:ext uri="{BB962C8B-B14F-4D97-AF65-F5344CB8AC3E}">
        <p14:creationId xmlns:p14="http://schemas.microsoft.com/office/powerpoint/2010/main" val="227529553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56</TotalTime>
  <Words>391</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How to answer an AP SAR-  short answer response for AP EURO</vt:lpstr>
      <vt:lpstr>Let’s start with an SAR Question</vt:lpstr>
      <vt:lpstr>Break down the question</vt:lpstr>
      <vt:lpstr>PowerPoint Presentation</vt:lpstr>
      <vt:lpstr>Break down the 2nd part</vt:lpstr>
      <vt:lpstr>Tips</vt:lpstr>
    </vt:vector>
  </TitlesOfParts>
  <Company>North East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answer an AP SAR-  short answer response for AP EURO</dc:title>
  <dc:creator>Castellanos, Caroline</dc:creator>
  <cp:lastModifiedBy>Braun Christine</cp:lastModifiedBy>
  <cp:revision>9</cp:revision>
  <dcterms:created xsi:type="dcterms:W3CDTF">2015-08-18T01:17:53Z</dcterms:created>
  <dcterms:modified xsi:type="dcterms:W3CDTF">2016-11-30T15:07:30Z</dcterms:modified>
</cp:coreProperties>
</file>