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6" r:id="rId3"/>
    <p:sldId id="257" r:id="rId4"/>
    <p:sldId id="267" r:id="rId5"/>
    <p:sldId id="258" r:id="rId6"/>
    <p:sldId id="259" r:id="rId7"/>
    <p:sldId id="268" r:id="rId8"/>
    <p:sldId id="263" r:id="rId9"/>
    <p:sldId id="269"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FFD1"/>
    <a:srgbClr val="FFFF99"/>
    <a:srgbClr val="7DC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89251" autoAdjust="0"/>
  </p:normalViewPr>
  <p:slideViewPr>
    <p:cSldViewPr>
      <p:cViewPr varScale="1">
        <p:scale>
          <a:sx n="66" d="100"/>
          <a:sy n="66" d="100"/>
        </p:scale>
        <p:origin x="151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39BE83-040E-4E4B-BB8F-AD1ED7269430}" type="doc">
      <dgm:prSet loTypeId="urn:microsoft.com/office/officeart/2005/8/layout/process1" loCatId="process" qsTypeId="urn:microsoft.com/office/officeart/2005/8/quickstyle/simple1" qsCatId="simple" csTypeId="urn:microsoft.com/office/officeart/2005/8/colors/colorful1" csCatId="colorful" phldr="1"/>
      <dgm:spPr/>
    </dgm:pt>
    <dgm:pt modelId="{5BCFCD8B-0F37-4A4E-B2F4-A6B2D791B4AE}">
      <dgm:prSet phldrT="[Text]"/>
      <dgm:spPr/>
      <dgm:t>
        <a:bodyPr/>
        <a:lstStyle/>
        <a:p>
          <a:r>
            <a:rPr lang="en-US" dirty="0" smtClean="0"/>
            <a:t>Descartes, Kant,</a:t>
          </a:r>
          <a:br>
            <a:rPr lang="en-US" dirty="0" smtClean="0"/>
          </a:br>
          <a:r>
            <a:rPr lang="en-US" dirty="0" smtClean="0"/>
            <a:t>Romanticism</a:t>
          </a:r>
          <a:endParaRPr lang="en-US" dirty="0"/>
        </a:p>
      </dgm:t>
    </dgm:pt>
    <dgm:pt modelId="{BCCAC66F-5A0B-488F-993B-881CC15A78A8}" type="parTrans" cxnId="{D967528F-AFDF-45B5-9F28-6BD1D450F712}">
      <dgm:prSet/>
      <dgm:spPr/>
      <dgm:t>
        <a:bodyPr/>
        <a:lstStyle/>
        <a:p>
          <a:endParaRPr lang="en-US"/>
        </a:p>
      </dgm:t>
    </dgm:pt>
    <dgm:pt modelId="{69C0EC9F-991F-4DCD-8C3A-C6E55A4FA4A6}" type="sibTrans" cxnId="{D967528F-AFDF-45B5-9F28-6BD1D450F712}">
      <dgm:prSet/>
      <dgm:spPr/>
      <dgm:t>
        <a:bodyPr/>
        <a:lstStyle/>
        <a:p>
          <a:endParaRPr lang="en-US"/>
        </a:p>
      </dgm:t>
    </dgm:pt>
    <dgm:pt modelId="{D70C4130-8937-46DD-AC52-679819897AEA}">
      <dgm:prSet phldrT="[Text]"/>
      <dgm:spPr/>
      <dgm:t>
        <a:bodyPr/>
        <a:lstStyle/>
        <a:p>
          <a:r>
            <a:rPr lang="en-US" dirty="0" smtClean="0"/>
            <a:t>Hegel</a:t>
          </a:r>
          <a:endParaRPr lang="en-US" dirty="0"/>
        </a:p>
      </dgm:t>
    </dgm:pt>
    <dgm:pt modelId="{C945EAAE-7145-4AF5-BAF2-4B27F0AA8407}" type="parTrans" cxnId="{18B03F78-75C4-434F-8237-8033711E5CA8}">
      <dgm:prSet/>
      <dgm:spPr/>
      <dgm:t>
        <a:bodyPr/>
        <a:lstStyle/>
        <a:p>
          <a:endParaRPr lang="en-US"/>
        </a:p>
      </dgm:t>
    </dgm:pt>
    <dgm:pt modelId="{31B69AC9-47D3-46F4-B1FE-225D91394F01}" type="sibTrans" cxnId="{18B03F78-75C4-434F-8237-8033711E5CA8}">
      <dgm:prSet/>
      <dgm:spPr/>
      <dgm:t>
        <a:bodyPr/>
        <a:lstStyle/>
        <a:p>
          <a:endParaRPr lang="en-US"/>
        </a:p>
      </dgm:t>
    </dgm:pt>
    <dgm:pt modelId="{CFC1EA5D-F1BC-4A76-8C76-1143795E5A6C}">
      <dgm:prSet phldrT="[Text]"/>
      <dgm:spPr/>
      <dgm:t>
        <a:bodyPr/>
        <a:lstStyle/>
        <a:p>
          <a:r>
            <a:rPr lang="en-US" dirty="0" smtClean="0"/>
            <a:t>Marx, Nietzsche, Sartre</a:t>
          </a:r>
          <a:endParaRPr lang="en-US" dirty="0"/>
        </a:p>
      </dgm:t>
    </dgm:pt>
    <dgm:pt modelId="{095DEC33-1608-471C-8AA9-E27E5DC92F9D}" type="parTrans" cxnId="{DEBE052E-E421-4102-81B4-066110A296D3}">
      <dgm:prSet/>
      <dgm:spPr/>
      <dgm:t>
        <a:bodyPr/>
        <a:lstStyle/>
        <a:p>
          <a:endParaRPr lang="en-US"/>
        </a:p>
      </dgm:t>
    </dgm:pt>
    <dgm:pt modelId="{6D4D2C07-3056-4C0D-AFB7-B51BC6FA0E0B}" type="sibTrans" cxnId="{DEBE052E-E421-4102-81B4-066110A296D3}">
      <dgm:prSet/>
      <dgm:spPr/>
      <dgm:t>
        <a:bodyPr/>
        <a:lstStyle/>
        <a:p>
          <a:endParaRPr lang="en-US"/>
        </a:p>
      </dgm:t>
    </dgm:pt>
    <dgm:pt modelId="{BA493CE6-5143-4829-987E-2618649FEF9E}" type="pres">
      <dgm:prSet presAssocID="{7839BE83-040E-4E4B-BB8F-AD1ED7269430}" presName="Name0" presStyleCnt="0">
        <dgm:presLayoutVars>
          <dgm:dir/>
          <dgm:resizeHandles val="exact"/>
        </dgm:presLayoutVars>
      </dgm:prSet>
      <dgm:spPr/>
    </dgm:pt>
    <dgm:pt modelId="{88A10AEA-98F4-4199-A87D-A3F511FEC1FA}" type="pres">
      <dgm:prSet presAssocID="{5BCFCD8B-0F37-4A4E-B2F4-A6B2D791B4AE}" presName="node" presStyleLbl="node1" presStyleIdx="0" presStyleCnt="3">
        <dgm:presLayoutVars>
          <dgm:bulletEnabled val="1"/>
        </dgm:presLayoutVars>
      </dgm:prSet>
      <dgm:spPr/>
      <dgm:t>
        <a:bodyPr/>
        <a:lstStyle/>
        <a:p>
          <a:endParaRPr lang="en-US"/>
        </a:p>
      </dgm:t>
    </dgm:pt>
    <dgm:pt modelId="{DA2C50D6-706B-42F1-9C60-F1F929BC2899}" type="pres">
      <dgm:prSet presAssocID="{69C0EC9F-991F-4DCD-8C3A-C6E55A4FA4A6}" presName="sibTrans" presStyleLbl="sibTrans2D1" presStyleIdx="0" presStyleCnt="2"/>
      <dgm:spPr/>
      <dgm:t>
        <a:bodyPr/>
        <a:lstStyle/>
        <a:p>
          <a:endParaRPr lang="en-US"/>
        </a:p>
      </dgm:t>
    </dgm:pt>
    <dgm:pt modelId="{2268BBAF-65FA-4242-9F3A-1B8A2AF42920}" type="pres">
      <dgm:prSet presAssocID="{69C0EC9F-991F-4DCD-8C3A-C6E55A4FA4A6}" presName="connectorText" presStyleLbl="sibTrans2D1" presStyleIdx="0" presStyleCnt="2"/>
      <dgm:spPr/>
      <dgm:t>
        <a:bodyPr/>
        <a:lstStyle/>
        <a:p>
          <a:endParaRPr lang="en-US"/>
        </a:p>
      </dgm:t>
    </dgm:pt>
    <dgm:pt modelId="{9C244B88-3F80-4A32-A190-10FA03EA8689}" type="pres">
      <dgm:prSet presAssocID="{D70C4130-8937-46DD-AC52-679819897AEA}" presName="node" presStyleLbl="node1" presStyleIdx="1" presStyleCnt="3">
        <dgm:presLayoutVars>
          <dgm:bulletEnabled val="1"/>
        </dgm:presLayoutVars>
      </dgm:prSet>
      <dgm:spPr/>
      <dgm:t>
        <a:bodyPr/>
        <a:lstStyle/>
        <a:p>
          <a:endParaRPr lang="en-US"/>
        </a:p>
      </dgm:t>
    </dgm:pt>
    <dgm:pt modelId="{EC989B29-5BEC-4AE0-93EE-5B56A2263ADD}" type="pres">
      <dgm:prSet presAssocID="{31B69AC9-47D3-46F4-B1FE-225D91394F01}" presName="sibTrans" presStyleLbl="sibTrans2D1" presStyleIdx="1" presStyleCnt="2"/>
      <dgm:spPr/>
      <dgm:t>
        <a:bodyPr/>
        <a:lstStyle/>
        <a:p>
          <a:endParaRPr lang="en-US"/>
        </a:p>
      </dgm:t>
    </dgm:pt>
    <dgm:pt modelId="{945ABA12-B837-457C-B27F-FF4149802466}" type="pres">
      <dgm:prSet presAssocID="{31B69AC9-47D3-46F4-B1FE-225D91394F01}" presName="connectorText" presStyleLbl="sibTrans2D1" presStyleIdx="1" presStyleCnt="2"/>
      <dgm:spPr/>
      <dgm:t>
        <a:bodyPr/>
        <a:lstStyle/>
        <a:p>
          <a:endParaRPr lang="en-US"/>
        </a:p>
      </dgm:t>
    </dgm:pt>
    <dgm:pt modelId="{289E1598-838A-4EAD-9B0B-CA3702C2F1D0}" type="pres">
      <dgm:prSet presAssocID="{CFC1EA5D-F1BC-4A76-8C76-1143795E5A6C}" presName="node" presStyleLbl="node1" presStyleIdx="2" presStyleCnt="3">
        <dgm:presLayoutVars>
          <dgm:bulletEnabled val="1"/>
        </dgm:presLayoutVars>
      </dgm:prSet>
      <dgm:spPr/>
      <dgm:t>
        <a:bodyPr/>
        <a:lstStyle/>
        <a:p>
          <a:endParaRPr lang="en-US"/>
        </a:p>
      </dgm:t>
    </dgm:pt>
  </dgm:ptLst>
  <dgm:cxnLst>
    <dgm:cxn modelId="{D58AFCE1-77B5-4A7E-813A-BD2A0A8998C4}" type="presOf" srcId="{7839BE83-040E-4E4B-BB8F-AD1ED7269430}" destId="{BA493CE6-5143-4829-987E-2618649FEF9E}" srcOrd="0" destOrd="0" presId="urn:microsoft.com/office/officeart/2005/8/layout/process1"/>
    <dgm:cxn modelId="{ED1F0261-8B70-419F-93EF-6D57C92BD05E}" type="presOf" srcId="{69C0EC9F-991F-4DCD-8C3A-C6E55A4FA4A6}" destId="{DA2C50D6-706B-42F1-9C60-F1F929BC2899}" srcOrd="0" destOrd="0" presId="urn:microsoft.com/office/officeart/2005/8/layout/process1"/>
    <dgm:cxn modelId="{5524B90E-8EE9-4E7F-9A95-14ACD4E1B743}" type="presOf" srcId="{CFC1EA5D-F1BC-4A76-8C76-1143795E5A6C}" destId="{289E1598-838A-4EAD-9B0B-CA3702C2F1D0}" srcOrd="0" destOrd="0" presId="urn:microsoft.com/office/officeart/2005/8/layout/process1"/>
    <dgm:cxn modelId="{FDFE94F1-37B7-4362-AC11-0E06A18D4C0E}" type="presOf" srcId="{31B69AC9-47D3-46F4-B1FE-225D91394F01}" destId="{945ABA12-B837-457C-B27F-FF4149802466}" srcOrd="1" destOrd="0" presId="urn:microsoft.com/office/officeart/2005/8/layout/process1"/>
    <dgm:cxn modelId="{D967528F-AFDF-45B5-9F28-6BD1D450F712}" srcId="{7839BE83-040E-4E4B-BB8F-AD1ED7269430}" destId="{5BCFCD8B-0F37-4A4E-B2F4-A6B2D791B4AE}" srcOrd="0" destOrd="0" parTransId="{BCCAC66F-5A0B-488F-993B-881CC15A78A8}" sibTransId="{69C0EC9F-991F-4DCD-8C3A-C6E55A4FA4A6}"/>
    <dgm:cxn modelId="{13AA5B2D-134D-48F5-B19F-A3C50D1BD084}" type="presOf" srcId="{5BCFCD8B-0F37-4A4E-B2F4-A6B2D791B4AE}" destId="{88A10AEA-98F4-4199-A87D-A3F511FEC1FA}" srcOrd="0" destOrd="0" presId="urn:microsoft.com/office/officeart/2005/8/layout/process1"/>
    <dgm:cxn modelId="{18B03F78-75C4-434F-8237-8033711E5CA8}" srcId="{7839BE83-040E-4E4B-BB8F-AD1ED7269430}" destId="{D70C4130-8937-46DD-AC52-679819897AEA}" srcOrd="1" destOrd="0" parTransId="{C945EAAE-7145-4AF5-BAF2-4B27F0AA8407}" sibTransId="{31B69AC9-47D3-46F4-B1FE-225D91394F01}"/>
    <dgm:cxn modelId="{DEBE052E-E421-4102-81B4-066110A296D3}" srcId="{7839BE83-040E-4E4B-BB8F-AD1ED7269430}" destId="{CFC1EA5D-F1BC-4A76-8C76-1143795E5A6C}" srcOrd="2" destOrd="0" parTransId="{095DEC33-1608-471C-8AA9-E27E5DC92F9D}" sibTransId="{6D4D2C07-3056-4C0D-AFB7-B51BC6FA0E0B}"/>
    <dgm:cxn modelId="{E4DA5643-883B-4CAE-BA70-5AA69F1B560D}" type="presOf" srcId="{31B69AC9-47D3-46F4-B1FE-225D91394F01}" destId="{EC989B29-5BEC-4AE0-93EE-5B56A2263ADD}" srcOrd="0" destOrd="0" presId="urn:microsoft.com/office/officeart/2005/8/layout/process1"/>
    <dgm:cxn modelId="{84DE12D7-C481-4FEF-8E84-E5B5EAE1E39C}" type="presOf" srcId="{D70C4130-8937-46DD-AC52-679819897AEA}" destId="{9C244B88-3F80-4A32-A190-10FA03EA8689}" srcOrd="0" destOrd="0" presId="urn:microsoft.com/office/officeart/2005/8/layout/process1"/>
    <dgm:cxn modelId="{7B97BE32-8A67-463B-84AD-BD2A4B686140}" type="presOf" srcId="{69C0EC9F-991F-4DCD-8C3A-C6E55A4FA4A6}" destId="{2268BBAF-65FA-4242-9F3A-1B8A2AF42920}" srcOrd="1" destOrd="0" presId="urn:microsoft.com/office/officeart/2005/8/layout/process1"/>
    <dgm:cxn modelId="{D117E1F2-6A63-4E6E-8AD7-881243E12EA3}" type="presParOf" srcId="{BA493CE6-5143-4829-987E-2618649FEF9E}" destId="{88A10AEA-98F4-4199-A87D-A3F511FEC1FA}" srcOrd="0" destOrd="0" presId="urn:microsoft.com/office/officeart/2005/8/layout/process1"/>
    <dgm:cxn modelId="{DAC5F3C5-2E58-4CB9-BC83-3E77F4B99E0C}" type="presParOf" srcId="{BA493CE6-5143-4829-987E-2618649FEF9E}" destId="{DA2C50D6-706B-42F1-9C60-F1F929BC2899}" srcOrd="1" destOrd="0" presId="urn:microsoft.com/office/officeart/2005/8/layout/process1"/>
    <dgm:cxn modelId="{C6BDDE4A-4CEA-4312-9FD1-93C97FC0F49D}" type="presParOf" srcId="{DA2C50D6-706B-42F1-9C60-F1F929BC2899}" destId="{2268BBAF-65FA-4242-9F3A-1B8A2AF42920}" srcOrd="0" destOrd="0" presId="urn:microsoft.com/office/officeart/2005/8/layout/process1"/>
    <dgm:cxn modelId="{77171501-6E28-4FCF-BEDD-7E156539F754}" type="presParOf" srcId="{BA493CE6-5143-4829-987E-2618649FEF9E}" destId="{9C244B88-3F80-4A32-A190-10FA03EA8689}" srcOrd="2" destOrd="0" presId="urn:microsoft.com/office/officeart/2005/8/layout/process1"/>
    <dgm:cxn modelId="{92744014-B587-47C5-85A6-2BCB7C704734}" type="presParOf" srcId="{BA493CE6-5143-4829-987E-2618649FEF9E}" destId="{EC989B29-5BEC-4AE0-93EE-5B56A2263ADD}" srcOrd="3" destOrd="0" presId="urn:microsoft.com/office/officeart/2005/8/layout/process1"/>
    <dgm:cxn modelId="{83FB91E2-20D5-41A9-AF1F-4B94BAA6DE64}" type="presParOf" srcId="{EC989B29-5BEC-4AE0-93EE-5B56A2263ADD}" destId="{945ABA12-B837-457C-B27F-FF4149802466}" srcOrd="0" destOrd="0" presId="urn:microsoft.com/office/officeart/2005/8/layout/process1"/>
    <dgm:cxn modelId="{3F0B96CF-7778-44E5-ABCF-4AAE18D833B3}" type="presParOf" srcId="{BA493CE6-5143-4829-987E-2618649FEF9E}" destId="{289E1598-838A-4EAD-9B0B-CA3702C2F1D0}"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060965-6CE1-44F5-90F0-2163837D3155}" type="datetimeFigureOut">
              <a:rPr lang="en-US" smtClean="0"/>
              <a:t>1/30/2017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07BAAD-76F9-4F36-A4C3-90D8530CADC6}" type="slidenum">
              <a:rPr lang="en-US" smtClean="0"/>
              <a:t>‹#›</a:t>
            </a:fld>
            <a:endParaRPr lang="en-US"/>
          </a:p>
        </p:txBody>
      </p:sp>
    </p:spTree>
    <p:extLst>
      <p:ext uri="{BB962C8B-B14F-4D97-AF65-F5344CB8AC3E}">
        <p14:creationId xmlns:p14="http://schemas.microsoft.com/office/powerpoint/2010/main" val="4205355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a:t>
            </a:r>
            <a:r>
              <a:rPr lang="en-US" baseline="0" dirty="0" smtClean="0"/>
              <a:t> Hegel was at the various universities, he worked alongside minds such as Schelling, and got a thorough background in theology and philosophy. He was especially influenced by Kant, whose attempt at reconciling the two schools of thought on the nature of reality left an impression on Hegel. Hegel’s most important work as a professor was </a:t>
            </a:r>
            <a:r>
              <a:rPr lang="en-US" i="1" baseline="0" dirty="0" smtClean="0"/>
              <a:t>The Phenomenology of Spirit</a:t>
            </a:r>
            <a:r>
              <a:rPr lang="en-US" i="0" baseline="0" dirty="0" smtClean="0"/>
              <a:t>, which we’ll talk about later.</a:t>
            </a:r>
            <a:endParaRPr lang="en-US" dirty="0"/>
          </a:p>
        </p:txBody>
      </p:sp>
      <p:sp>
        <p:nvSpPr>
          <p:cNvPr id="4" name="Slide Number Placeholder 3"/>
          <p:cNvSpPr>
            <a:spLocks noGrp="1"/>
          </p:cNvSpPr>
          <p:nvPr>
            <p:ph type="sldNum" sz="quarter" idx="10"/>
          </p:nvPr>
        </p:nvSpPr>
        <p:spPr/>
        <p:txBody>
          <a:bodyPr/>
          <a:lstStyle/>
          <a:p>
            <a:fld id="{E007BAAD-76F9-4F36-A4C3-90D8530CADC6}" type="slidenum">
              <a:rPr lang="en-US" smtClean="0"/>
              <a:t>2</a:t>
            </a:fld>
            <a:endParaRPr lang="en-US"/>
          </a:p>
        </p:txBody>
      </p:sp>
    </p:spTree>
    <p:extLst>
      <p:ext uri="{BB962C8B-B14F-4D97-AF65-F5344CB8AC3E}">
        <p14:creationId xmlns:p14="http://schemas.microsoft.com/office/powerpoint/2010/main" val="1687529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Hegel’s work is considered part of German idealism, a philosophical movement that</a:t>
            </a:r>
            <a:r>
              <a:rPr lang="en-US" baseline="0" dirty="0" smtClean="0"/>
              <a:t> included the important German thinkers of the time, he is really the creator of absolute idealism, which basically states that all of existence is united in one identity. That’s complicated, but we’ll get to it later. Hegel’s work synthesized most of the thinking of his time, and went on to influence mostly social and political philosophers and existentialists.</a:t>
            </a:r>
            <a:endParaRPr lang="en-US" dirty="0"/>
          </a:p>
        </p:txBody>
      </p:sp>
      <p:sp>
        <p:nvSpPr>
          <p:cNvPr id="4" name="Slide Number Placeholder 3"/>
          <p:cNvSpPr>
            <a:spLocks noGrp="1"/>
          </p:cNvSpPr>
          <p:nvPr>
            <p:ph type="sldNum" sz="quarter" idx="10"/>
          </p:nvPr>
        </p:nvSpPr>
        <p:spPr/>
        <p:txBody>
          <a:bodyPr/>
          <a:lstStyle/>
          <a:p>
            <a:fld id="{E007BAAD-76F9-4F36-A4C3-90D8530CADC6}" type="slidenum">
              <a:rPr lang="en-US" smtClean="0"/>
              <a:t>3</a:t>
            </a:fld>
            <a:endParaRPr lang="en-US"/>
          </a:p>
        </p:txBody>
      </p:sp>
    </p:spTree>
    <p:extLst>
      <p:ext uri="{BB962C8B-B14F-4D97-AF65-F5344CB8AC3E}">
        <p14:creationId xmlns:p14="http://schemas.microsoft.com/office/powerpoint/2010/main" val="2462807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Absolute idealism means that for me to know</a:t>
            </a:r>
            <a:r>
              <a:rPr lang="en-US" baseline="0" dirty="0" smtClean="0"/>
              <a:t> you, there has to be some sort of identity that connects us. That identity is called the “world spirit,” which we’ll get to in a minute. </a:t>
            </a:r>
            <a:r>
              <a:rPr lang="en-US" dirty="0" smtClean="0"/>
              <a:t>Hegel made clear that thinking and being were </a:t>
            </a:r>
            <a:r>
              <a:rPr lang="en-US" i="1" dirty="0" smtClean="0"/>
              <a:t>not</a:t>
            </a:r>
            <a:r>
              <a:rPr lang="en-US" dirty="0" smtClean="0"/>
              <a:t> the same, however, and so he came up with an entirely new system to describe this absolute idealism. This new system is called the </a:t>
            </a:r>
            <a:r>
              <a:rPr lang="en-US" b="1" dirty="0" smtClean="0"/>
              <a:t>dialectic process</a:t>
            </a:r>
            <a:r>
              <a:rPr lang="en-US" dirty="0" smtClean="0"/>
              <a:t>.</a:t>
            </a:r>
            <a:endParaRPr lang="en-US" dirty="0"/>
          </a:p>
        </p:txBody>
      </p:sp>
      <p:sp>
        <p:nvSpPr>
          <p:cNvPr id="4" name="Slide Number Placeholder 3"/>
          <p:cNvSpPr>
            <a:spLocks noGrp="1"/>
          </p:cNvSpPr>
          <p:nvPr>
            <p:ph type="sldNum" sz="quarter" idx="10"/>
          </p:nvPr>
        </p:nvSpPr>
        <p:spPr/>
        <p:txBody>
          <a:bodyPr/>
          <a:lstStyle/>
          <a:p>
            <a:fld id="{E007BAAD-76F9-4F36-A4C3-90D8530CADC6}" type="slidenum">
              <a:rPr lang="en-US" smtClean="0"/>
              <a:t>4</a:t>
            </a:fld>
            <a:endParaRPr lang="en-US"/>
          </a:p>
        </p:txBody>
      </p:sp>
    </p:spTree>
    <p:extLst>
      <p:ext uri="{BB962C8B-B14F-4D97-AF65-F5344CB8AC3E}">
        <p14:creationId xmlns:p14="http://schemas.microsoft.com/office/powerpoint/2010/main" val="2771038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Hegel defines the world spirit as reason, he also</a:t>
            </a:r>
            <a:r>
              <a:rPr lang="en-US" baseline="0" dirty="0" smtClean="0"/>
              <a:t> defines reason as the sum of all human utterances. What does that mean? It means reason is the sum of all human thought, culture, and art. That equals the “world spirit” because only man has a spirit. This also means that he believed all knowledge was human knowledge, which means that there is not any absolute truth beyond human reason. That’s very different from previous beliefs about truth.</a:t>
            </a:r>
            <a:endParaRPr lang="en-US" dirty="0"/>
          </a:p>
        </p:txBody>
      </p:sp>
      <p:sp>
        <p:nvSpPr>
          <p:cNvPr id="4" name="Slide Number Placeholder 3"/>
          <p:cNvSpPr>
            <a:spLocks noGrp="1"/>
          </p:cNvSpPr>
          <p:nvPr>
            <p:ph type="sldNum" sz="quarter" idx="10"/>
          </p:nvPr>
        </p:nvSpPr>
        <p:spPr/>
        <p:txBody>
          <a:bodyPr/>
          <a:lstStyle/>
          <a:p>
            <a:fld id="{E007BAAD-76F9-4F36-A4C3-90D8530CADC6}" type="slidenum">
              <a:rPr lang="en-US" smtClean="0"/>
              <a:t>5</a:t>
            </a:fld>
            <a:endParaRPr lang="en-US"/>
          </a:p>
        </p:txBody>
      </p:sp>
    </p:spTree>
    <p:extLst>
      <p:ext uri="{BB962C8B-B14F-4D97-AF65-F5344CB8AC3E}">
        <p14:creationId xmlns:p14="http://schemas.microsoft.com/office/powerpoint/2010/main" val="2902277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dialectic process is the name Hegel gives to the historical chain of reflections that makes up the development of the awareness of the “world spirit.”</a:t>
            </a:r>
          </a:p>
          <a:p>
            <a:endParaRPr lang="en-US" dirty="0"/>
          </a:p>
        </p:txBody>
      </p:sp>
      <p:sp>
        <p:nvSpPr>
          <p:cNvPr id="4" name="Slide Number Placeholder 3"/>
          <p:cNvSpPr>
            <a:spLocks noGrp="1"/>
          </p:cNvSpPr>
          <p:nvPr>
            <p:ph type="sldNum" sz="quarter" idx="10"/>
          </p:nvPr>
        </p:nvSpPr>
        <p:spPr/>
        <p:txBody>
          <a:bodyPr/>
          <a:lstStyle/>
          <a:p>
            <a:fld id="{E007BAAD-76F9-4F36-A4C3-90D8530CADC6}" type="slidenum">
              <a:rPr lang="en-US" smtClean="0"/>
              <a:t>6</a:t>
            </a:fld>
            <a:endParaRPr lang="en-US"/>
          </a:p>
        </p:txBody>
      </p:sp>
    </p:spTree>
    <p:extLst>
      <p:ext uri="{BB962C8B-B14F-4D97-AF65-F5344CB8AC3E}">
        <p14:creationId xmlns:p14="http://schemas.microsoft.com/office/powerpoint/2010/main" val="3970345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recap on Hegel and history: he believed history was</a:t>
            </a:r>
            <a:r>
              <a:rPr lang="en-US" baseline="0" dirty="0" smtClean="0"/>
              <a:t> the story of the “world spirit” – human reason, consciousness – coming to knowledge of itself, and that this was done through the dialectic process. He emphasized that all truth is of the moment, that things are right and wrong in a particular historical context, but not necessarily forever. This is somewhere in between subjective truth – the truth is up to the individual – and objective truth – there is one eternal truth. Hegel doesn’t focus on truth, but on reason, which manifests itself in history. That is why Hegel equates truth and history: to him, they are two ways of describing the same thing, reason, the ultimate reality.</a:t>
            </a:r>
            <a:endParaRPr lang="en-US" dirty="0"/>
          </a:p>
        </p:txBody>
      </p:sp>
      <p:sp>
        <p:nvSpPr>
          <p:cNvPr id="4" name="Slide Number Placeholder 3"/>
          <p:cNvSpPr>
            <a:spLocks noGrp="1"/>
          </p:cNvSpPr>
          <p:nvPr>
            <p:ph type="sldNum" sz="quarter" idx="10"/>
          </p:nvPr>
        </p:nvSpPr>
        <p:spPr/>
        <p:txBody>
          <a:bodyPr/>
          <a:lstStyle/>
          <a:p>
            <a:fld id="{E007BAAD-76F9-4F36-A4C3-90D8530CADC6}" type="slidenum">
              <a:rPr lang="en-US" smtClean="0"/>
              <a:t>8</a:t>
            </a:fld>
            <a:endParaRPr lang="en-US"/>
          </a:p>
        </p:txBody>
      </p:sp>
    </p:spTree>
    <p:extLst>
      <p:ext uri="{BB962C8B-B14F-4D97-AF65-F5344CB8AC3E}">
        <p14:creationId xmlns:p14="http://schemas.microsoft.com/office/powerpoint/2010/main" val="2373756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D8BD707-D9CF-40AE-B4C6-C98DA3205C09}" type="datetimeFigureOut">
              <a:rPr lang="en-US" smtClean="0"/>
              <a:pPr/>
              <a:t>1/30/2017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1/30/2017</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Philosophy of Hegel</a:t>
            </a:r>
            <a:endParaRPr lang="en-US" dirty="0"/>
          </a:p>
        </p:txBody>
      </p:sp>
      <p:sp>
        <p:nvSpPr>
          <p:cNvPr id="3" name="Subtitle 2"/>
          <p:cNvSpPr>
            <a:spLocks noGrp="1"/>
          </p:cNvSpPr>
          <p:nvPr>
            <p:ph type="subTitle" idx="1"/>
          </p:nvPr>
        </p:nvSpPr>
        <p:spPr/>
        <p:txBody>
          <a:bodyPr>
            <a:normAutofit/>
          </a:bodyPr>
          <a:lstStyle/>
          <a:p>
            <a:r>
              <a:rPr lang="en-US" sz="2800" dirty="0" smtClean="0">
                <a:effectLst/>
              </a:rPr>
              <a:t>AP European History</a:t>
            </a:r>
            <a:endParaRPr lang="en-US" sz="2800" dirty="0">
              <a:effectLst/>
            </a:endParaRPr>
          </a:p>
        </p:txBody>
      </p:sp>
    </p:spTree>
    <p:extLst>
      <p:ext uri="{BB962C8B-B14F-4D97-AF65-F5344CB8AC3E}">
        <p14:creationId xmlns:p14="http://schemas.microsoft.com/office/powerpoint/2010/main" val="381256295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248347"/>
            <a:ext cx="7745505" cy="4152453"/>
          </a:xfrm>
        </p:spPr>
        <p:txBody>
          <a:bodyPr>
            <a:normAutofit/>
          </a:bodyPr>
          <a:lstStyle/>
          <a:p>
            <a:r>
              <a:rPr lang="en-US" b="1" dirty="0" smtClean="0"/>
              <a:t>Absolute idealism</a:t>
            </a:r>
            <a:r>
              <a:rPr lang="en-US" dirty="0" smtClean="0"/>
              <a:t> states that being is an all-inclusive whole, making it possible for a subject to know an object.</a:t>
            </a:r>
          </a:p>
          <a:p>
            <a:r>
              <a:rPr lang="en-US" b="1" dirty="0" smtClean="0"/>
              <a:t>The “world spirit”</a:t>
            </a:r>
            <a:r>
              <a:rPr lang="en-US" dirty="0" smtClean="0"/>
              <a:t>, or human reason, is in the process of coming to know itself, which is history.</a:t>
            </a:r>
          </a:p>
          <a:p>
            <a:r>
              <a:rPr lang="en-US" dirty="0" smtClean="0"/>
              <a:t>This process is called the </a:t>
            </a:r>
            <a:r>
              <a:rPr lang="en-US" b="1" dirty="0" smtClean="0"/>
              <a:t>dialectic process</a:t>
            </a:r>
            <a:r>
              <a:rPr lang="en-US" dirty="0" smtClean="0"/>
              <a:t>, which consists of a thesis, an antithesis, and a synthesis.</a:t>
            </a:r>
          </a:p>
          <a:p>
            <a:r>
              <a:rPr lang="en-US" dirty="0" smtClean="0"/>
              <a:t>Since actions can be right or wrong in a given historical context, there is no eternal truth, but rather </a:t>
            </a:r>
            <a:r>
              <a:rPr lang="en-US" b="1" dirty="0" smtClean="0"/>
              <a:t>truth develops alongside the historical process</a:t>
            </a:r>
            <a:r>
              <a:rPr lang="en-US" dirty="0" smtClean="0"/>
              <a:t>.</a:t>
            </a:r>
            <a:endParaRPr lang="en-US" dirty="0"/>
          </a:p>
        </p:txBody>
      </p:sp>
      <p:sp>
        <p:nvSpPr>
          <p:cNvPr id="2" name="Title 1"/>
          <p:cNvSpPr>
            <a:spLocks noGrp="1"/>
          </p:cNvSpPr>
          <p:nvPr>
            <p:ph type="title"/>
          </p:nvPr>
        </p:nvSpPr>
        <p:spPr/>
        <p:txBody>
          <a:bodyPr/>
          <a:lstStyle/>
          <a:p>
            <a:r>
              <a:rPr lang="en-US" dirty="0" smtClean="0"/>
              <a:t>Hegel, Summarized</a:t>
            </a:r>
            <a:endParaRPr lang="en-US" dirty="0"/>
          </a:p>
        </p:txBody>
      </p:sp>
    </p:spTree>
    <p:extLst>
      <p:ext uri="{BB962C8B-B14F-4D97-AF65-F5344CB8AC3E}">
        <p14:creationId xmlns:p14="http://schemas.microsoft.com/office/powerpoint/2010/main" val="315831094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0" y="2133600"/>
            <a:ext cx="3590576" cy="4114800"/>
          </a:xfrm>
        </p:spPr>
      </p:pic>
      <p:sp>
        <p:nvSpPr>
          <p:cNvPr id="3" name="Title 2"/>
          <p:cNvSpPr>
            <a:spLocks noGrp="1"/>
          </p:cNvSpPr>
          <p:nvPr>
            <p:ph type="title"/>
          </p:nvPr>
        </p:nvSpPr>
        <p:spPr/>
        <p:txBody>
          <a:bodyPr/>
          <a:lstStyle/>
          <a:p>
            <a:r>
              <a:rPr lang="en-US" dirty="0" smtClean="0"/>
              <a:t>Who was Hegel?</a:t>
            </a:r>
            <a:endParaRPr lang="en-US" dirty="0"/>
          </a:p>
        </p:txBody>
      </p:sp>
      <p:sp>
        <p:nvSpPr>
          <p:cNvPr id="6" name="Rectangle 5"/>
          <p:cNvSpPr/>
          <p:nvPr/>
        </p:nvSpPr>
        <p:spPr>
          <a:xfrm>
            <a:off x="4267200" y="2160282"/>
            <a:ext cx="4572000" cy="3859518"/>
          </a:xfrm>
          <a:prstGeom prst="rect">
            <a:avLst/>
          </a:prstGeom>
        </p:spPr>
        <p:txBody>
          <a:bodyPr>
            <a:spAutoFit/>
          </a:bodyPr>
          <a:lstStyle/>
          <a:p>
            <a:pPr marL="365760" lvl="0" indent="-365760">
              <a:spcBef>
                <a:spcPct val="20000"/>
              </a:spcBef>
              <a:buClr>
                <a:srgbClr val="873624"/>
              </a:buClr>
              <a:buFont typeface="Wingdings" pitchFamily="2" charset="2"/>
              <a:buChar char=""/>
            </a:pPr>
            <a:r>
              <a:rPr lang="en-US" sz="2400" b="1" dirty="0">
                <a:solidFill>
                  <a:prstClr val="black">
                    <a:lumMod val="85000"/>
                    <a:lumOff val="15000"/>
                  </a:prstClr>
                </a:solidFill>
              </a:rPr>
              <a:t>Georg Wilhelm Friedrich Hegel</a:t>
            </a:r>
            <a:r>
              <a:rPr lang="en-US" sz="2400" dirty="0">
                <a:solidFill>
                  <a:prstClr val="black">
                    <a:lumMod val="85000"/>
                    <a:lumOff val="15000"/>
                  </a:prstClr>
                </a:solidFill>
              </a:rPr>
              <a:t> was born in Stuttgart, Germany, in 1770.</a:t>
            </a:r>
          </a:p>
          <a:p>
            <a:pPr marL="365760" lvl="0" indent="-365760">
              <a:spcBef>
                <a:spcPct val="20000"/>
              </a:spcBef>
              <a:buClr>
                <a:srgbClr val="873624"/>
              </a:buClr>
              <a:buFont typeface="Wingdings" pitchFamily="2" charset="2"/>
              <a:buChar char=""/>
            </a:pPr>
            <a:r>
              <a:rPr lang="en-US" sz="2400" dirty="0">
                <a:solidFill>
                  <a:prstClr val="black">
                    <a:lumMod val="85000"/>
                    <a:lumOff val="15000"/>
                  </a:prstClr>
                </a:solidFill>
              </a:rPr>
              <a:t>Hegel worked as a professor in various German universities, where he became well acquainted with </a:t>
            </a:r>
            <a:r>
              <a:rPr lang="en-US" sz="2400" b="1" dirty="0">
                <a:solidFill>
                  <a:prstClr val="black">
                    <a:lumMod val="85000"/>
                    <a:lumOff val="15000"/>
                  </a:prstClr>
                </a:solidFill>
              </a:rPr>
              <a:t>Romanticism</a:t>
            </a:r>
            <a:r>
              <a:rPr lang="en-US" sz="2400" dirty="0">
                <a:solidFill>
                  <a:prstClr val="black">
                    <a:lumMod val="85000"/>
                    <a:lumOff val="15000"/>
                  </a:prstClr>
                </a:solidFill>
              </a:rPr>
              <a:t>, to which his ‘</a:t>
            </a:r>
            <a:r>
              <a:rPr lang="en-US" sz="2400" b="1" dirty="0">
                <a:solidFill>
                  <a:prstClr val="black">
                    <a:lumMod val="85000"/>
                    <a:lumOff val="15000"/>
                  </a:prstClr>
                </a:solidFill>
              </a:rPr>
              <a:t>Hegelianism</a:t>
            </a:r>
            <a:r>
              <a:rPr lang="en-US" sz="2400" dirty="0">
                <a:solidFill>
                  <a:prstClr val="black">
                    <a:lumMod val="85000"/>
                    <a:lumOff val="15000"/>
                  </a:prstClr>
                </a:solidFill>
              </a:rPr>
              <a:t>’ would largely be a response.</a:t>
            </a:r>
          </a:p>
        </p:txBody>
      </p:sp>
    </p:spTree>
    <p:extLst>
      <p:ext uri="{BB962C8B-B14F-4D97-AF65-F5344CB8AC3E}">
        <p14:creationId xmlns:p14="http://schemas.microsoft.com/office/powerpoint/2010/main" val="204428586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248347"/>
            <a:ext cx="8063753" cy="2857053"/>
          </a:xfrm>
        </p:spPr>
        <p:txBody>
          <a:bodyPr>
            <a:normAutofit fontScale="92500"/>
          </a:bodyPr>
          <a:lstStyle/>
          <a:p>
            <a:r>
              <a:rPr lang="en-US" dirty="0" smtClean="0"/>
              <a:t>Hegel’s work is normally categorized as </a:t>
            </a:r>
            <a:r>
              <a:rPr lang="en-US" b="1" dirty="0" smtClean="0"/>
              <a:t>German idealism</a:t>
            </a:r>
            <a:r>
              <a:rPr lang="en-US" dirty="0" smtClean="0"/>
              <a:t>, and he is considered specifically to be an </a:t>
            </a:r>
            <a:r>
              <a:rPr lang="en-US" b="1" dirty="0" smtClean="0"/>
              <a:t>absolute idealist</a:t>
            </a:r>
            <a:r>
              <a:rPr lang="en-US" dirty="0" smtClean="0"/>
              <a:t>.</a:t>
            </a:r>
          </a:p>
          <a:p>
            <a:r>
              <a:rPr lang="en-US" dirty="0" smtClean="0"/>
              <a:t>Hegel was influenced by </a:t>
            </a:r>
            <a:r>
              <a:rPr lang="en-US" b="1" dirty="0" smtClean="0"/>
              <a:t>Immanuel Kant</a:t>
            </a:r>
            <a:r>
              <a:rPr lang="en-US" dirty="0" smtClean="0"/>
              <a:t>, and Hegel’s work in the philosophy of history would influence </a:t>
            </a:r>
            <a:r>
              <a:rPr lang="en-US" b="1" dirty="0" smtClean="0"/>
              <a:t>Karl Marx</a:t>
            </a:r>
            <a:r>
              <a:rPr lang="en-US" dirty="0" smtClean="0"/>
              <a:t>.</a:t>
            </a:r>
          </a:p>
          <a:p>
            <a:r>
              <a:rPr lang="en-US" dirty="0" smtClean="0"/>
              <a:t>Like the earlier philosophers, Hegel tried to keep his philosophy systematic, with a logical “starting point” (the way Descartes did with </a:t>
            </a:r>
            <a:r>
              <a:rPr lang="en-US" i="1" dirty="0" smtClean="0"/>
              <a:t>cogito, ergo sum</a:t>
            </a:r>
            <a:r>
              <a:rPr lang="en-US" dirty="0" smtClean="0"/>
              <a:t>).</a:t>
            </a:r>
          </a:p>
          <a:p>
            <a:endParaRPr lang="en-US" dirty="0" smtClean="0"/>
          </a:p>
          <a:p>
            <a:endParaRPr lang="en-US" dirty="0"/>
          </a:p>
          <a:p>
            <a:endParaRPr lang="en-US" dirty="0"/>
          </a:p>
        </p:txBody>
      </p:sp>
      <p:sp>
        <p:nvSpPr>
          <p:cNvPr id="2" name="Title 1"/>
          <p:cNvSpPr>
            <a:spLocks noGrp="1"/>
          </p:cNvSpPr>
          <p:nvPr>
            <p:ph type="title"/>
          </p:nvPr>
        </p:nvSpPr>
        <p:spPr/>
        <p:txBody>
          <a:bodyPr/>
          <a:lstStyle/>
          <a:p>
            <a:r>
              <a:rPr lang="en-US" dirty="0" smtClean="0"/>
              <a:t>Who was Hegel?</a:t>
            </a:r>
            <a:endParaRPr lang="en-US" dirty="0"/>
          </a:p>
        </p:txBody>
      </p:sp>
      <p:sp>
        <p:nvSpPr>
          <p:cNvPr id="5" name="Rectangle 4"/>
          <p:cNvSpPr/>
          <p:nvPr/>
        </p:nvSpPr>
        <p:spPr>
          <a:xfrm>
            <a:off x="-3886200" y="-22783800"/>
            <a:ext cx="4522788" cy="2246769"/>
          </a:xfrm>
          <a:prstGeom prst="rect">
            <a:avLst/>
          </a:prstGeom>
        </p:spPr>
        <p:txBody>
          <a:bodyPr wrap="square">
            <a:spAutoFit/>
          </a:bodyPr>
          <a:lstStyle/>
          <a:p>
            <a:pPr marL="365760" lvl="0" indent="-365760">
              <a:spcBef>
                <a:spcPct val="20000"/>
              </a:spcBef>
              <a:buClr>
                <a:srgbClr val="873624"/>
              </a:buClr>
              <a:buFont typeface="Wingdings" pitchFamily="2" charset="2"/>
              <a:buChar char=""/>
            </a:pPr>
            <a:r>
              <a:rPr lang="en-US" sz="1000" dirty="0">
                <a:solidFill>
                  <a:prstClr val="black">
                    <a:lumMod val="85000"/>
                    <a:lumOff val="15000"/>
                  </a:prstClr>
                </a:solidFill>
              </a:rPr>
              <a:t>Along with J. G. Fichte and F. W. J. von Schelling, Hegel (1770–1831) belongs to the period of “German idealism” in the decades following Kant. The most systematic of the post-Kantian idealists, Hegel attempted, throughout his published writings as well as in his lectures, to elaborate a comprehensive and systematic ontology from a “logical” starting point. He is perhaps most well-known for his teleological account of history, an account which was later taken over by Marx and “inverted” into a materialist theory of an historical development culminating in communism. For most of the twentieth century, the “logical” side of Hegel's thought had been largely forgotten, but his political and social philosophy continued to find interest and support. However, since the 1970s, a degree of more general philosophical interest in Hegel's systematic thought has also been revived.</a:t>
            </a:r>
          </a:p>
        </p:txBody>
      </p:sp>
      <p:graphicFrame>
        <p:nvGraphicFramePr>
          <p:cNvPr id="7" name="Diagram 6"/>
          <p:cNvGraphicFramePr/>
          <p:nvPr>
            <p:extLst>
              <p:ext uri="{D42A27DB-BD31-4B8C-83A1-F6EECF244321}">
                <p14:modId xmlns:p14="http://schemas.microsoft.com/office/powerpoint/2010/main" val="3361713211"/>
              </p:ext>
            </p:extLst>
          </p:nvPr>
        </p:nvGraphicFramePr>
        <p:xfrm>
          <a:off x="1524000" y="5181600"/>
          <a:ext cx="6096000" cy="160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2613775" y="4763869"/>
            <a:ext cx="3916457" cy="646331"/>
          </a:xfrm>
          <a:prstGeom prst="rect">
            <a:avLst/>
          </a:prstGeom>
          <a:noFill/>
        </p:spPr>
        <p:txBody>
          <a:bodyPr wrap="none" lIns="91440" tIns="45720" rIns="91440" bIns="45720">
            <a:spAutoFit/>
          </a:bodyPr>
          <a:lstStyle/>
          <a:p>
            <a:pPr algn="ctr"/>
            <a:r>
              <a:rPr lang="en-US" sz="36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Hegel’s Influence</a:t>
            </a:r>
            <a:endParaRPr lang="en-US" sz="36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2851709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228653"/>
          </a:xfrm>
        </p:spPr>
        <p:txBody>
          <a:bodyPr>
            <a:normAutofit fontScale="92500" lnSpcReduction="10000"/>
          </a:bodyPr>
          <a:lstStyle/>
          <a:p>
            <a:r>
              <a:rPr lang="en-US" dirty="0" smtClean="0"/>
              <a:t>Hegel is considered the creator of the school of thought called </a:t>
            </a:r>
            <a:r>
              <a:rPr lang="en-US" b="1" dirty="0" smtClean="0"/>
              <a:t>absolute idealism</a:t>
            </a:r>
            <a:r>
              <a:rPr lang="en-US" dirty="0" smtClean="0"/>
              <a:t>.</a:t>
            </a:r>
          </a:p>
          <a:p>
            <a:r>
              <a:rPr lang="en-US" dirty="0" smtClean="0"/>
              <a:t>Some background: Kant’s </a:t>
            </a:r>
            <a:r>
              <a:rPr lang="en-US" b="1" dirty="0" smtClean="0"/>
              <a:t>transcendental idealism</a:t>
            </a:r>
            <a:r>
              <a:rPr lang="en-US" dirty="0" smtClean="0"/>
              <a:t> and Berkeley’s </a:t>
            </a:r>
            <a:r>
              <a:rPr lang="en-US" b="1" dirty="0"/>
              <a:t>subjective idealism</a:t>
            </a:r>
            <a:r>
              <a:rPr lang="en-US" dirty="0"/>
              <a:t> </a:t>
            </a:r>
            <a:r>
              <a:rPr lang="en-US" dirty="0" smtClean="0"/>
              <a:t>state that reality is essentially based on perception. Hegel disagreed, and published this alternate theory.</a:t>
            </a:r>
          </a:p>
          <a:p>
            <a:r>
              <a:rPr lang="en-US" dirty="0"/>
              <a:t>Absolute idealism describes how </a:t>
            </a:r>
            <a:r>
              <a:rPr lang="en-US" b="1" dirty="0"/>
              <a:t>being</a:t>
            </a:r>
            <a:r>
              <a:rPr lang="en-US" dirty="0"/>
              <a:t> </a:t>
            </a:r>
            <a:r>
              <a:rPr lang="en-US" b="1" dirty="0"/>
              <a:t>is an all-inclusive </a:t>
            </a:r>
            <a:r>
              <a:rPr lang="en-US" b="1" dirty="0" smtClean="0"/>
              <a:t>whole</a:t>
            </a:r>
            <a:r>
              <a:rPr lang="en-US" dirty="0" smtClean="0"/>
              <a:t>.</a:t>
            </a:r>
            <a:endParaRPr lang="en-US" b="1" dirty="0"/>
          </a:p>
          <a:p>
            <a:r>
              <a:rPr lang="en-US" dirty="0"/>
              <a:t>This means that since the subject (a thinking being) can know an object (the world), there must be some sort of identity that connects the two, or else there would be no certain way of knowing anything</a:t>
            </a:r>
            <a:r>
              <a:rPr lang="en-US" dirty="0" smtClean="0"/>
              <a:t>.</a:t>
            </a:r>
            <a:endParaRPr lang="en-US" dirty="0"/>
          </a:p>
        </p:txBody>
      </p:sp>
      <p:sp>
        <p:nvSpPr>
          <p:cNvPr id="3" name="Title 2"/>
          <p:cNvSpPr>
            <a:spLocks noGrp="1"/>
          </p:cNvSpPr>
          <p:nvPr>
            <p:ph type="title"/>
          </p:nvPr>
        </p:nvSpPr>
        <p:spPr/>
        <p:txBody>
          <a:bodyPr/>
          <a:lstStyle/>
          <a:p>
            <a:r>
              <a:rPr lang="en-US" dirty="0" smtClean="0"/>
              <a:t>Absolute Idealism</a:t>
            </a:r>
            <a:endParaRPr lang="en-US" dirty="0"/>
          </a:p>
        </p:txBody>
      </p:sp>
    </p:spTree>
    <p:extLst>
      <p:ext uri="{BB962C8B-B14F-4D97-AF65-F5344CB8AC3E}">
        <p14:creationId xmlns:p14="http://schemas.microsoft.com/office/powerpoint/2010/main" val="10630211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248347"/>
            <a:ext cx="7745505" cy="4228653"/>
          </a:xfrm>
        </p:spPr>
        <p:txBody>
          <a:bodyPr>
            <a:normAutofit lnSpcReduction="10000"/>
          </a:bodyPr>
          <a:lstStyle/>
          <a:p>
            <a:r>
              <a:rPr lang="en-US" b="1" dirty="0" smtClean="0"/>
              <a:t>To the Romantics</a:t>
            </a:r>
            <a:r>
              <a:rPr lang="en-US" dirty="0" smtClean="0"/>
              <a:t>, the “world spirit” was the term they used for the deepest meaning of life.</a:t>
            </a:r>
          </a:p>
          <a:p>
            <a:r>
              <a:rPr lang="en-US" b="1" dirty="0" smtClean="0"/>
              <a:t>In Hegel’s work</a:t>
            </a:r>
            <a:r>
              <a:rPr lang="en-US" dirty="0" smtClean="0"/>
              <a:t>, the “world spirit” (</a:t>
            </a:r>
            <a:r>
              <a:rPr lang="en-US" i="1" dirty="0" err="1" smtClean="0"/>
              <a:t>Weltgeist</a:t>
            </a:r>
            <a:r>
              <a:rPr lang="en-US" dirty="0" smtClean="0"/>
              <a:t>) is reason itself.</a:t>
            </a:r>
          </a:p>
          <a:p>
            <a:r>
              <a:rPr lang="en-US" dirty="0" smtClean="0"/>
              <a:t>Hegel believed that </a:t>
            </a:r>
            <a:r>
              <a:rPr lang="en-US" b="1" dirty="0" smtClean="0"/>
              <a:t>the “world spirit” is continuously expanding toward knowledge of itself</a:t>
            </a:r>
            <a:r>
              <a:rPr lang="en-US" dirty="0" smtClean="0"/>
              <a:t>.</a:t>
            </a:r>
          </a:p>
          <a:p>
            <a:r>
              <a:rPr lang="en-US" dirty="0" smtClean="0"/>
              <a:t>The “world spirit” comes to know itself in three stages: the subjective spirit (the individual), the objective spirit (the family, society, and state), and the absolute spirit (art, religion, and philosophy).</a:t>
            </a:r>
            <a:endParaRPr lang="en-US" dirty="0"/>
          </a:p>
        </p:txBody>
      </p:sp>
      <p:sp>
        <p:nvSpPr>
          <p:cNvPr id="2" name="Title 1"/>
          <p:cNvSpPr>
            <a:spLocks noGrp="1"/>
          </p:cNvSpPr>
          <p:nvPr>
            <p:ph type="title"/>
          </p:nvPr>
        </p:nvSpPr>
        <p:spPr/>
        <p:txBody>
          <a:bodyPr/>
          <a:lstStyle/>
          <a:p>
            <a:r>
              <a:rPr lang="en-US" dirty="0" smtClean="0"/>
              <a:t>The “World Spirit”</a:t>
            </a:r>
            <a:endParaRPr lang="en-US" dirty="0"/>
          </a:p>
        </p:txBody>
      </p:sp>
    </p:spTree>
    <p:extLst>
      <p:ext uri="{BB962C8B-B14F-4D97-AF65-F5344CB8AC3E}">
        <p14:creationId xmlns:p14="http://schemas.microsoft.com/office/powerpoint/2010/main" val="398628653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First, someone puts forth a claim: this is called a </a:t>
            </a:r>
            <a:r>
              <a:rPr lang="en-US" b="1" dirty="0" smtClean="0"/>
              <a:t>thesis</a:t>
            </a:r>
            <a:r>
              <a:rPr lang="en-US" dirty="0" smtClean="0"/>
              <a:t>.</a:t>
            </a:r>
          </a:p>
          <a:p>
            <a:r>
              <a:rPr lang="en-US" dirty="0" smtClean="0"/>
              <a:t>Then, someone else puts forth a contradictory claim: an </a:t>
            </a:r>
            <a:r>
              <a:rPr lang="en-US" b="1" dirty="0" smtClean="0"/>
              <a:t>antithesis</a:t>
            </a:r>
            <a:r>
              <a:rPr lang="en-US" dirty="0" smtClean="0"/>
              <a:t>.</a:t>
            </a:r>
          </a:p>
          <a:p>
            <a:r>
              <a:rPr lang="en-US" dirty="0" smtClean="0"/>
              <a:t>A third party forms a </a:t>
            </a:r>
            <a:r>
              <a:rPr lang="en-US" b="1" dirty="0" smtClean="0"/>
              <a:t>synthesis</a:t>
            </a:r>
            <a:r>
              <a:rPr lang="en-US" dirty="0" smtClean="0"/>
              <a:t>, which accommodates the best of both points of view.</a:t>
            </a:r>
          </a:p>
          <a:p>
            <a:r>
              <a:rPr lang="en-US" dirty="0"/>
              <a:t>Hegel’s favorite example was that the thesis of </a:t>
            </a:r>
            <a:r>
              <a:rPr lang="en-US" b="1" dirty="0"/>
              <a:t>being</a:t>
            </a:r>
            <a:r>
              <a:rPr lang="en-US" dirty="0"/>
              <a:t> and the antithesis of </a:t>
            </a:r>
            <a:r>
              <a:rPr lang="en-US" b="1" dirty="0"/>
              <a:t>non-being, or nothing</a:t>
            </a:r>
            <a:r>
              <a:rPr lang="en-US" dirty="0"/>
              <a:t>, was resolved in the </a:t>
            </a:r>
            <a:r>
              <a:rPr lang="en-US" dirty="0" smtClean="0"/>
              <a:t>synthesis of </a:t>
            </a:r>
            <a:r>
              <a:rPr lang="en-US" b="1" dirty="0"/>
              <a:t>becoming</a:t>
            </a:r>
            <a:r>
              <a:rPr lang="en-US" dirty="0"/>
              <a:t>.</a:t>
            </a:r>
          </a:p>
          <a:p>
            <a:endParaRPr lang="en-US" dirty="0"/>
          </a:p>
        </p:txBody>
      </p:sp>
      <p:sp>
        <p:nvSpPr>
          <p:cNvPr id="2" name="Title 1"/>
          <p:cNvSpPr>
            <a:spLocks noGrp="1"/>
          </p:cNvSpPr>
          <p:nvPr>
            <p:ph type="title"/>
          </p:nvPr>
        </p:nvSpPr>
        <p:spPr/>
        <p:txBody>
          <a:bodyPr/>
          <a:lstStyle/>
          <a:p>
            <a:r>
              <a:rPr lang="en-US" dirty="0" smtClean="0"/>
              <a:t>The Dialectic Process</a:t>
            </a:r>
            <a:endParaRPr lang="en-US" dirty="0"/>
          </a:p>
        </p:txBody>
      </p:sp>
    </p:spTree>
    <p:extLst>
      <p:ext uri="{BB962C8B-B14F-4D97-AF65-F5344CB8AC3E}">
        <p14:creationId xmlns:p14="http://schemas.microsoft.com/office/powerpoint/2010/main" val="260250454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8"/>
          <p:cNvSpPr/>
          <p:nvPr/>
        </p:nvSpPr>
        <p:spPr>
          <a:xfrm>
            <a:off x="2247343" y="4586976"/>
            <a:ext cx="757679" cy="75674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66157" y="4576465"/>
            <a:ext cx="757679" cy="762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The Dialectic Process</a:t>
            </a:r>
            <a:endParaRPr lang="en-US" dirty="0"/>
          </a:p>
        </p:txBody>
      </p:sp>
      <p:sp>
        <p:nvSpPr>
          <p:cNvPr id="4" name="Content Placeholder 3"/>
          <p:cNvSpPr>
            <a:spLocks noGrp="1"/>
          </p:cNvSpPr>
          <p:nvPr>
            <p:ph idx="1"/>
          </p:nvPr>
        </p:nvSpPr>
        <p:spPr>
          <a:xfrm>
            <a:off x="685800" y="5562600"/>
            <a:ext cx="7745505" cy="1282262"/>
          </a:xfrm>
        </p:spPr>
        <p:txBody>
          <a:bodyPr>
            <a:normAutofit fontScale="92500"/>
          </a:bodyPr>
          <a:lstStyle/>
          <a:p>
            <a:pPr marL="0" indent="0" algn="ctr">
              <a:buNone/>
            </a:pPr>
            <a:r>
              <a:rPr lang="en-US" dirty="0" smtClean="0"/>
              <a:t>To Hegel, the dialectic process is an observed historical phenomenon – not a “prediction” –  in which the </a:t>
            </a:r>
            <a:r>
              <a:rPr lang="en-US" b="1" u="sng" dirty="0" smtClean="0"/>
              <a:t>best</a:t>
            </a:r>
            <a:r>
              <a:rPr lang="en-US" b="1" dirty="0" smtClean="0"/>
              <a:t> of two opposing points of view</a:t>
            </a:r>
            <a:r>
              <a:rPr lang="en-US" dirty="0" smtClean="0"/>
              <a:t> are “</a:t>
            </a:r>
            <a:r>
              <a:rPr lang="en-US" dirty="0" err="1" smtClean="0"/>
              <a:t>sublated</a:t>
            </a:r>
            <a:r>
              <a:rPr lang="en-US" dirty="0" smtClean="0"/>
              <a:t>,” or combined.</a:t>
            </a:r>
            <a:endParaRPr lang="en-US" dirty="0"/>
          </a:p>
        </p:txBody>
      </p:sp>
      <p:sp>
        <p:nvSpPr>
          <p:cNvPr id="5" name="Rectangle 4"/>
          <p:cNvSpPr/>
          <p:nvPr/>
        </p:nvSpPr>
        <p:spPr>
          <a:xfrm>
            <a:off x="613921" y="3886200"/>
            <a:ext cx="2056973" cy="646331"/>
          </a:xfrm>
          <a:prstGeom prst="rect">
            <a:avLst/>
          </a:prstGeom>
          <a:noFill/>
        </p:spPr>
        <p:txBody>
          <a:bodyPr wrap="none" lIns="91440" tIns="45720" rIns="91440" bIns="45720">
            <a:spAutoFit/>
          </a:bodyPr>
          <a:lstStyle/>
          <a:p>
            <a:pPr algn="ctr"/>
            <a:r>
              <a:rPr lang="en-US" sz="36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Dialectic</a:t>
            </a:r>
            <a:endParaRPr lang="en-US" sz="36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6" name="Rectangle 5"/>
          <p:cNvSpPr/>
          <p:nvPr/>
        </p:nvSpPr>
        <p:spPr>
          <a:xfrm>
            <a:off x="613921" y="2154619"/>
            <a:ext cx="2967479" cy="646331"/>
          </a:xfrm>
          <a:prstGeom prst="rect">
            <a:avLst/>
          </a:prstGeom>
          <a:noFill/>
        </p:spPr>
        <p:txBody>
          <a:bodyPr wrap="none" lIns="91440" tIns="45720" rIns="91440" bIns="45720">
            <a:spAutoFit/>
          </a:bodyPr>
          <a:lstStyle/>
          <a:p>
            <a:pPr algn="ctr"/>
            <a:r>
              <a:rPr lang="en-US" sz="36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Not Dialectic</a:t>
            </a:r>
            <a:endParaRPr lang="en-US" sz="36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8" name="TextBox 7"/>
          <p:cNvSpPr txBox="1"/>
          <p:nvPr/>
        </p:nvSpPr>
        <p:spPr>
          <a:xfrm>
            <a:off x="5410200" y="2658070"/>
            <a:ext cx="2819400" cy="923330"/>
          </a:xfrm>
          <a:prstGeom prst="rect">
            <a:avLst/>
          </a:prstGeom>
          <a:noFill/>
        </p:spPr>
        <p:txBody>
          <a:bodyPr wrap="square" rtlCol="0">
            <a:spAutoFit/>
          </a:bodyPr>
          <a:lstStyle/>
          <a:p>
            <a:r>
              <a:rPr lang="en-US" dirty="0" smtClean="0"/>
              <a:t>Synthesis: Blue</a:t>
            </a:r>
          </a:p>
          <a:p>
            <a:r>
              <a:rPr lang="en-US" dirty="0" smtClean="0"/>
              <a:t>Antithesis: Yellow</a:t>
            </a:r>
          </a:p>
          <a:p>
            <a:r>
              <a:rPr lang="en-US" dirty="0" smtClean="0"/>
              <a:t>Synthesis: Green</a:t>
            </a:r>
            <a:endParaRPr lang="en-US" dirty="0"/>
          </a:p>
        </p:txBody>
      </p:sp>
      <p:sp>
        <p:nvSpPr>
          <p:cNvPr id="9" name="TextBox 8"/>
          <p:cNvSpPr txBox="1"/>
          <p:nvPr/>
        </p:nvSpPr>
        <p:spPr>
          <a:xfrm>
            <a:off x="5334000" y="4495800"/>
            <a:ext cx="3746938" cy="923330"/>
          </a:xfrm>
          <a:prstGeom prst="rect">
            <a:avLst/>
          </a:prstGeom>
          <a:noFill/>
        </p:spPr>
        <p:txBody>
          <a:bodyPr wrap="square" rtlCol="0">
            <a:spAutoFit/>
          </a:bodyPr>
          <a:lstStyle/>
          <a:p>
            <a:r>
              <a:rPr lang="en-US" dirty="0" smtClean="0"/>
              <a:t>Synthesis: Blue -&gt; Baby Blue</a:t>
            </a:r>
          </a:p>
          <a:p>
            <a:r>
              <a:rPr lang="en-US" dirty="0" smtClean="0"/>
              <a:t>Antithesis: Yellow -&gt; Pale Yellow</a:t>
            </a:r>
          </a:p>
          <a:p>
            <a:r>
              <a:rPr lang="en-US" dirty="0" smtClean="0"/>
              <a:t>Synthesis: Mint Green</a:t>
            </a:r>
            <a:endParaRPr lang="en-US" dirty="0"/>
          </a:p>
        </p:txBody>
      </p:sp>
      <p:sp>
        <p:nvSpPr>
          <p:cNvPr id="10" name="Oval 9"/>
          <p:cNvSpPr/>
          <p:nvPr/>
        </p:nvSpPr>
        <p:spPr>
          <a:xfrm>
            <a:off x="613921" y="2808833"/>
            <a:ext cx="757679" cy="762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247344" y="2814088"/>
            <a:ext cx="757679" cy="75674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lus 11"/>
          <p:cNvSpPr/>
          <p:nvPr/>
        </p:nvSpPr>
        <p:spPr>
          <a:xfrm>
            <a:off x="1535357" y="2862755"/>
            <a:ext cx="533400" cy="533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Equal 12"/>
          <p:cNvSpPr/>
          <p:nvPr/>
        </p:nvSpPr>
        <p:spPr>
          <a:xfrm>
            <a:off x="3319955" y="2862755"/>
            <a:ext cx="533400" cy="533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Oval 14"/>
          <p:cNvSpPr/>
          <p:nvPr/>
        </p:nvSpPr>
        <p:spPr>
          <a:xfrm>
            <a:off x="4267200" y="2814088"/>
            <a:ext cx="723900" cy="762001"/>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766321" y="4576465"/>
            <a:ext cx="757679" cy="762000"/>
          </a:xfrm>
          <a:prstGeom prst="ellipse">
            <a:avLst/>
          </a:prstGeom>
          <a:solidFill>
            <a:srgbClr val="7DC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399744" y="4581720"/>
            <a:ext cx="757679" cy="756745"/>
          </a:xfrm>
          <a:prstGeom prst="ellipse">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lus 22"/>
          <p:cNvSpPr/>
          <p:nvPr/>
        </p:nvSpPr>
        <p:spPr>
          <a:xfrm>
            <a:off x="1687757" y="4630387"/>
            <a:ext cx="533400" cy="533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Equal 23"/>
          <p:cNvSpPr/>
          <p:nvPr/>
        </p:nvSpPr>
        <p:spPr>
          <a:xfrm>
            <a:off x="3472355" y="4630387"/>
            <a:ext cx="533400" cy="533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Oval 24"/>
          <p:cNvSpPr/>
          <p:nvPr/>
        </p:nvSpPr>
        <p:spPr>
          <a:xfrm>
            <a:off x="4419600" y="4581720"/>
            <a:ext cx="723900" cy="762001"/>
          </a:xfrm>
          <a:prstGeom prst="ellipse">
            <a:avLst/>
          </a:prstGeom>
          <a:solidFill>
            <a:srgbClr val="ABFF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3291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457253"/>
          </a:xfrm>
        </p:spPr>
        <p:txBody>
          <a:bodyPr>
            <a:normAutofit lnSpcReduction="10000"/>
          </a:bodyPr>
          <a:lstStyle/>
          <a:p>
            <a:r>
              <a:rPr lang="en-US" dirty="0" smtClean="0"/>
              <a:t>His philosophy was mostly a method for understanding history.</a:t>
            </a:r>
          </a:p>
          <a:p>
            <a:r>
              <a:rPr lang="en-US" dirty="0" smtClean="0"/>
              <a:t>He believed that philosophers, and all thinkers, could not be considered outside their historical context.</a:t>
            </a:r>
          </a:p>
          <a:p>
            <a:r>
              <a:rPr lang="en-US" dirty="0" smtClean="0"/>
              <a:t>The reason he stressed this is because his belief on truth was that since the basis of human understanding changes from one generation to the next, there is no eternal truth, but rather right and wrong relate to a certain historical context.</a:t>
            </a:r>
          </a:p>
          <a:p>
            <a:r>
              <a:rPr lang="en-US" dirty="0" smtClean="0"/>
              <a:t>In fact, to Hegel, “truth” was that same process of history</a:t>
            </a:r>
            <a:r>
              <a:rPr lang="en-US" dirty="0"/>
              <a:t> </a:t>
            </a:r>
            <a:r>
              <a:rPr lang="en-US" dirty="0" smtClean="0"/>
              <a:t>– in a sense.</a:t>
            </a:r>
          </a:p>
          <a:p>
            <a:endParaRPr lang="en-US" dirty="0"/>
          </a:p>
        </p:txBody>
      </p:sp>
      <p:sp>
        <p:nvSpPr>
          <p:cNvPr id="3" name="Title 2"/>
          <p:cNvSpPr>
            <a:spLocks noGrp="1"/>
          </p:cNvSpPr>
          <p:nvPr>
            <p:ph type="title"/>
          </p:nvPr>
        </p:nvSpPr>
        <p:spPr/>
        <p:txBody>
          <a:bodyPr/>
          <a:lstStyle/>
          <a:p>
            <a:r>
              <a:rPr lang="en-US" dirty="0" smtClean="0"/>
              <a:t>Hegel’s Philosophy of History</a:t>
            </a:r>
            <a:endParaRPr lang="en-US" dirty="0"/>
          </a:p>
        </p:txBody>
      </p:sp>
    </p:spTree>
    <p:extLst>
      <p:ext uri="{BB962C8B-B14F-4D97-AF65-F5344CB8AC3E}">
        <p14:creationId xmlns:p14="http://schemas.microsoft.com/office/powerpoint/2010/main" val="120736022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000053"/>
          </a:xfrm>
        </p:spPr>
        <p:txBody>
          <a:bodyPr>
            <a:normAutofit/>
          </a:bodyPr>
          <a:lstStyle/>
          <a:p>
            <a:r>
              <a:rPr lang="en-US" dirty="0" smtClean="0"/>
              <a:t>“Truth” is not an objective entity.</a:t>
            </a:r>
          </a:p>
          <a:p>
            <a:r>
              <a:rPr lang="en-US" dirty="0" smtClean="0"/>
              <a:t>“Truth” is also not subjective in the sense that it is “up to” the individual.</a:t>
            </a:r>
          </a:p>
          <a:p>
            <a:r>
              <a:rPr lang="en-US" dirty="0" smtClean="0"/>
              <a:t>Truth is an evolving reality that develops in the same way that the “world spirit” does, but toward full truth rather than toward full knowledge of itself.</a:t>
            </a:r>
          </a:p>
          <a:p>
            <a:r>
              <a:rPr lang="en-US" dirty="0" smtClean="0"/>
              <a:t>So “truth” isn’t really a thing of the moment; rather it’s a sort of living, growing being that develops alongside history and humanity.</a:t>
            </a:r>
          </a:p>
        </p:txBody>
      </p:sp>
      <p:sp>
        <p:nvSpPr>
          <p:cNvPr id="3" name="Title 2"/>
          <p:cNvSpPr>
            <a:spLocks noGrp="1"/>
          </p:cNvSpPr>
          <p:nvPr>
            <p:ph type="title"/>
          </p:nvPr>
        </p:nvSpPr>
        <p:spPr/>
        <p:txBody>
          <a:bodyPr/>
          <a:lstStyle/>
          <a:p>
            <a:r>
              <a:rPr lang="en-US" dirty="0" smtClean="0"/>
              <a:t>“Truth” in Hegel</a:t>
            </a:r>
            <a:endParaRPr lang="en-US" dirty="0"/>
          </a:p>
        </p:txBody>
      </p:sp>
    </p:spTree>
    <p:extLst>
      <p:ext uri="{BB962C8B-B14F-4D97-AF65-F5344CB8AC3E}">
        <p14:creationId xmlns:p14="http://schemas.microsoft.com/office/powerpoint/2010/main" val="324879841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1923</TotalTime>
  <Words>1422</Words>
  <Application>Microsoft Office PowerPoint</Application>
  <PresentationFormat>On-screen Show (4:3)</PresentationFormat>
  <Paragraphs>67</Paragraphs>
  <Slides>10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Book Antiqua</vt:lpstr>
      <vt:lpstr>Calibri</vt:lpstr>
      <vt:lpstr>Wingdings</vt:lpstr>
      <vt:lpstr>Hardcover</vt:lpstr>
      <vt:lpstr>The Philosophy of Hegel</vt:lpstr>
      <vt:lpstr>Who was Hegel?</vt:lpstr>
      <vt:lpstr>Who was Hegel?</vt:lpstr>
      <vt:lpstr>Absolute Idealism</vt:lpstr>
      <vt:lpstr>The “World Spirit”</vt:lpstr>
      <vt:lpstr>The Dialectic Process</vt:lpstr>
      <vt:lpstr>The Dialectic Process</vt:lpstr>
      <vt:lpstr>Hegel’s Philosophy of History</vt:lpstr>
      <vt:lpstr>“Truth” in Hegel</vt:lpstr>
      <vt:lpstr>Hegel, Summarized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Addington</dc:creator>
  <cp:lastModifiedBy>Braun Christine</cp:lastModifiedBy>
  <cp:revision>95</cp:revision>
  <dcterms:created xsi:type="dcterms:W3CDTF">2006-08-16T00:00:00Z</dcterms:created>
  <dcterms:modified xsi:type="dcterms:W3CDTF">2017-01-30T19:37:33Z</dcterms:modified>
</cp:coreProperties>
</file>