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1" r:id="rId1"/>
  </p:sldMasterIdLst>
  <p:notesMasterIdLst>
    <p:notesMasterId r:id="rId15"/>
  </p:notesMasterIdLst>
  <p:sldIdLst>
    <p:sldId id="326" r:id="rId2"/>
    <p:sldId id="332" r:id="rId3"/>
    <p:sldId id="309" r:id="rId4"/>
    <p:sldId id="331" r:id="rId5"/>
    <p:sldId id="329" r:id="rId6"/>
    <p:sldId id="310" r:id="rId7"/>
    <p:sldId id="330" r:id="rId8"/>
    <p:sldId id="286" r:id="rId9"/>
    <p:sldId id="312" r:id="rId10"/>
    <p:sldId id="313" r:id="rId11"/>
    <p:sldId id="303" r:id="rId12"/>
    <p:sldId id="304" r:id="rId13"/>
    <p:sldId id="327" r:id="rId14"/>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FFF"/>
    <a:srgbClr val="FF3399"/>
    <a:srgbClr val="FF99FF"/>
    <a:srgbClr val="FF00FF"/>
    <a:srgbClr val="9900CC"/>
    <a:srgbClr val="FFFF00"/>
    <a:srgbClr val="FF3300"/>
    <a:srgbClr val="9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BFB52DB-86FD-4609-B412-8FDECCBA2230}" type="datetime1">
              <a:rPr lang="en-US" altLang="en-US"/>
              <a:pPr/>
              <a:t>1/30/2017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839D2F9-A606-4E30-AB78-06FFB9404EC4}" type="slidenum">
              <a:rPr lang="en-US" altLang="en-US"/>
              <a:pPr/>
              <a:t>‹#›</a:t>
            </a:fld>
            <a:endParaRPr lang="en-US" altLang="en-US"/>
          </a:p>
        </p:txBody>
      </p:sp>
    </p:spTree>
    <p:extLst>
      <p:ext uri="{BB962C8B-B14F-4D97-AF65-F5344CB8AC3E}">
        <p14:creationId xmlns:p14="http://schemas.microsoft.com/office/powerpoint/2010/main" val="18130877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anose="020B0600070205080204"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fld id="{4B42E342-A9A5-40E0-A8BE-7C126D673531}" type="slidenum">
              <a:rPr lang="en-US" altLang="en-US" sz="1200"/>
              <a:pPr/>
              <a:t>1</a:t>
            </a:fld>
            <a:endParaRPr lang="en-US" altLang="en-US" sz="1200"/>
          </a:p>
        </p:txBody>
      </p:sp>
    </p:spTree>
    <p:extLst>
      <p:ext uri="{BB962C8B-B14F-4D97-AF65-F5344CB8AC3E}">
        <p14:creationId xmlns:p14="http://schemas.microsoft.com/office/powerpoint/2010/main" val="59027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fld id="{F6DF4509-A22E-4411-B04D-23FF36FEB534}" type="slidenum">
              <a:rPr lang="en-US" altLang="en-US" sz="1200"/>
              <a:pPr/>
              <a:t>2</a:t>
            </a:fld>
            <a:endParaRPr lang="en-US" altLang="en-US" sz="1200"/>
          </a:p>
        </p:txBody>
      </p:sp>
    </p:spTree>
    <p:extLst>
      <p:ext uri="{BB962C8B-B14F-4D97-AF65-F5344CB8AC3E}">
        <p14:creationId xmlns:p14="http://schemas.microsoft.com/office/powerpoint/2010/main" val="259947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8825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253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16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568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8876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31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116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9045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43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000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716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6C0A"/>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Haitian_revolution.jpg"/>
          <p:cNvPicPr>
            <a:picLocks noChangeAspect="1"/>
          </p:cNvPicPr>
          <p:nvPr/>
        </p:nvPicPr>
        <p:blipFill>
          <a:blip r:embed="rId3">
            <a:extLst>
              <a:ext uri="{28A0092B-C50C-407E-A947-70E740481C1C}">
                <a14:useLocalDpi xmlns:a14="http://schemas.microsoft.com/office/drawing/2010/main" val="0"/>
              </a:ext>
            </a:extLst>
          </a:blip>
          <a:srcRect l="3555" r="50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0" y="381000"/>
            <a:ext cx="9144000" cy="1143000"/>
          </a:xfrm>
          <a:prstGeom prst="rect">
            <a:avLst/>
          </a:prstGeom>
          <a:solidFill>
            <a:schemeClr val="bg1">
              <a:lumMod val="85000"/>
              <a:alpha val="60000"/>
            </a:schemeClr>
          </a:solidFill>
          <a:ln w="3175" cap="flat" cmpd="sng" algn="ctr">
            <a:solidFill>
              <a:schemeClr val="tx1"/>
            </a:solidFill>
            <a:prstDash val="solid"/>
            <a:miter lim="800000"/>
            <a:headEnd type="none" w="med" len="med"/>
            <a:tailEnd type="none" w="med" len="med"/>
          </a:ln>
          <a:effectLst>
            <a:outerShdw blurRad="114300" dist="279400" dir="1920000">
              <a:srgbClr val="000000">
                <a:alpha val="43000"/>
              </a:srgbClr>
            </a:outerShdw>
          </a:effectLst>
        </p:spPr>
        <p:txBody>
          <a:bodyPr/>
          <a:lstStyle/>
          <a:p>
            <a:pPr algn="ctr" defTabSz="457200" eaLnBrk="1" hangingPunct="1">
              <a:defRPr/>
            </a:pPr>
            <a:r>
              <a:rPr lang="en-US" sz="3600" dirty="0">
                <a:ln w="18415" cmpd="sng">
                  <a:solidFill>
                    <a:srgbClr val="000000"/>
                  </a:solidFill>
                  <a:prstDash val="solid"/>
                </a:ln>
                <a:solidFill>
                  <a:schemeClr val="bg1"/>
                </a:solidFill>
                <a:effectLst>
                  <a:outerShdw blurRad="63500" dir="3600000" algn="tl" rotWithShape="0">
                    <a:srgbClr val="000000">
                      <a:alpha val="70000"/>
                    </a:srgbClr>
                  </a:outerShdw>
                </a:effectLst>
                <a:latin typeface="Arial Black"/>
                <a:ea typeface="ＭＳ Ｐゴシック" pitchFamily="4" charset="-128"/>
                <a:cs typeface="Arial Black"/>
              </a:rPr>
              <a:t>The Haitian Revolution</a:t>
            </a:r>
            <a:br>
              <a:rPr lang="en-US" sz="3600" dirty="0">
                <a:ln w="18415" cmpd="sng">
                  <a:solidFill>
                    <a:srgbClr val="000000"/>
                  </a:solidFill>
                  <a:prstDash val="solid"/>
                </a:ln>
                <a:solidFill>
                  <a:schemeClr val="bg1"/>
                </a:solidFill>
                <a:effectLst>
                  <a:outerShdw blurRad="63500" dir="3600000" algn="tl" rotWithShape="0">
                    <a:srgbClr val="000000">
                      <a:alpha val="70000"/>
                    </a:srgbClr>
                  </a:outerShdw>
                </a:effectLst>
                <a:latin typeface="Arial Black"/>
                <a:ea typeface="ＭＳ Ｐゴシック" pitchFamily="4" charset="-128"/>
                <a:cs typeface="Arial Black"/>
              </a:rPr>
            </a:br>
            <a:r>
              <a:rPr lang="en-US" sz="3600" dirty="0">
                <a:ln w="18415" cmpd="sng">
                  <a:solidFill>
                    <a:srgbClr val="000000"/>
                  </a:solidFill>
                  <a:prstDash val="solid"/>
                </a:ln>
                <a:solidFill>
                  <a:schemeClr val="bg1"/>
                </a:solidFill>
                <a:effectLst>
                  <a:outerShdw blurRad="63500" dir="3600000" algn="tl" rotWithShape="0">
                    <a:srgbClr val="000000">
                      <a:alpha val="70000"/>
                    </a:srgbClr>
                  </a:outerShdw>
                </a:effectLst>
                <a:latin typeface="Arial Black"/>
                <a:ea typeface="ＭＳ Ｐゴシック" pitchFamily="4" charset="-128"/>
                <a:cs typeface="Arial Black"/>
              </a:rPr>
              <a:t>1791-1804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8" descr="toussaintinprisonsml"/>
          <p:cNvPicPr>
            <a:picLocks noChangeAspect="1" noChangeArrowheads="1"/>
          </p:cNvPicPr>
          <p:nvPr/>
        </p:nvPicPr>
        <p:blipFill>
          <a:blip r:embed="rId2"/>
          <a:srcRect/>
          <a:stretch>
            <a:fillRect/>
          </a:stretch>
        </p:blipFill>
        <p:spPr bwMode="auto">
          <a:xfrm>
            <a:off x="0" y="-77960"/>
            <a:ext cx="5257800" cy="6935960"/>
          </a:xfrm>
          <a:prstGeom prst="rect">
            <a:avLst/>
          </a:prstGeom>
          <a:noFill/>
          <a:ln w="9525">
            <a:solidFill>
              <a:schemeClr val="bg1"/>
            </a:solidFill>
            <a:miter lim="800000"/>
            <a:headEnd/>
            <a:tailEnd/>
          </a:ln>
          <a:effectLst>
            <a:glow rad="101600">
              <a:schemeClr val="accent6">
                <a:alpha val="75000"/>
              </a:schemeClr>
            </a:glow>
          </a:effectLst>
        </p:spPr>
      </p:pic>
      <p:sp>
        <p:nvSpPr>
          <p:cNvPr id="25603" name="Rectangle 2"/>
          <p:cNvSpPr>
            <a:spLocks noGrp="1" noChangeArrowheads="1"/>
          </p:cNvSpPr>
          <p:nvPr>
            <p:ph type="body" idx="1"/>
          </p:nvPr>
        </p:nvSpPr>
        <p:spPr bwMode="auto">
          <a:xfrm>
            <a:off x="228600" y="228600"/>
            <a:ext cx="8686800" cy="1219200"/>
          </a:xfrm>
          <a:gradFill rotWithShape="1">
            <a:gsLst>
              <a:gs pos="0">
                <a:srgbClr val="FF0000">
                  <a:alpha val="79999"/>
                </a:srgbClr>
              </a:gs>
              <a:gs pos="100000">
                <a:schemeClr val="accent2">
                  <a:alpha val="79999"/>
                </a:schemeClr>
              </a:gs>
            </a:gsLst>
            <a:lin ang="5400000" scaled="1"/>
          </a:gradFill>
          <a:ln>
            <a:solidFill>
              <a:schemeClr val="tx1"/>
            </a:solidFill>
            <a:miter lim="800000"/>
            <a:headEnd/>
            <a:tailEnd/>
          </a:ln>
        </p:spPr>
        <p:txBody>
          <a:bodyPr wrap="square" lIns="91440" tIns="45720" rIns="91440" bIns="45720" numCol="1" anchor="t" anchorCtr="0" compatLnSpc="1">
            <a:prstTxWarp prst="textNoShape">
              <a:avLst/>
            </a:prstTxWarp>
          </a:bodyPr>
          <a:lstStyle/>
          <a:p>
            <a:pPr algn="ctr" eaLnBrk="1" hangingPunct="1">
              <a:lnSpc>
                <a:spcPct val="80000"/>
              </a:lnSpc>
            </a:pPr>
            <a:r>
              <a:rPr lang="en-US" altLang="en-US" sz="1800" smtClean="0">
                <a:solidFill>
                  <a:srgbClr val="FFFF00"/>
                </a:solidFill>
                <a:latin typeface="Arial Black" panose="020B0A04020102020204" pitchFamily="34" charset="0"/>
                <a:ea typeface="ＭＳ Ｐゴシック" panose="020B0600070205080204" pitchFamily="34" charset="-128"/>
              </a:rPr>
              <a:t>Despite the agreement, the French soon accused him of planning another uprising. </a:t>
            </a:r>
          </a:p>
          <a:p>
            <a:pPr algn="ctr" eaLnBrk="1" hangingPunct="1">
              <a:lnSpc>
                <a:spcPct val="80000"/>
              </a:lnSpc>
            </a:pPr>
            <a:r>
              <a:rPr lang="en-US" altLang="en-US" sz="1800" smtClean="0">
                <a:solidFill>
                  <a:srgbClr val="FFFF00"/>
                </a:solidFill>
                <a:latin typeface="Arial Black" panose="020B0A04020102020204" pitchFamily="34" charset="0"/>
                <a:ea typeface="ＭＳ Ｐゴシック" panose="020B0600070205080204" pitchFamily="34" charset="-128"/>
              </a:rPr>
              <a:t>The French sent Toussaint to an icy prison in the French Alps. Ten months later, in 1803, the Haitian leader died. </a:t>
            </a:r>
          </a:p>
        </p:txBody>
      </p:sp>
      <p:sp>
        <p:nvSpPr>
          <p:cNvPr id="6" name="Rectangle 2"/>
          <p:cNvSpPr txBox="1">
            <a:spLocks noChangeArrowheads="1"/>
          </p:cNvSpPr>
          <p:nvPr/>
        </p:nvSpPr>
        <p:spPr bwMode="auto">
          <a:xfrm>
            <a:off x="4343400" y="1905000"/>
            <a:ext cx="4648200" cy="18288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sx="102000" sy="102000" algn="ctr" rotWithShape="0">
              <a:srgbClr val="000000">
                <a:alpha val="42998"/>
              </a:srgbClr>
            </a:outerShdw>
          </a:effectLst>
        </p:spPr>
        <p:txBody>
          <a:bodyPr/>
          <a:lstStyle>
            <a:lvl1pPr marL="342900" indent="-342900">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eaLnBrk="1" hangingPunct="1">
              <a:lnSpc>
                <a:spcPct val="80000"/>
              </a:lnSpc>
              <a:spcBef>
                <a:spcPct val="20000"/>
              </a:spcBef>
            </a:pPr>
            <a:r>
              <a:rPr lang="en-US" altLang="en-US" sz="1800">
                <a:latin typeface="Arial Black" panose="020B0A04020102020204" pitchFamily="34" charset="0"/>
              </a:rPr>
              <a:t>“In overthrowing me, you have done no more than cut down the trunk of the tree of the black liberty in St.Domingue- it will spring back from the roots, for they are numerous and deep.”</a:t>
            </a:r>
          </a:p>
          <a:p>
            <a:pPr eaLnBrk="1" hangingPunct="1">
              <a:lnSpc>
                <a:spcPct val="80000"/>
              </a:lnSpc>
              <a:spcBef>
                <a:spcPct val="20000"/>
              </a:spcBef>
            </a:pPr>
            <a:r>
              <a:rPr lang="en-US" altLang="en-US" sz="1800">
                <a:latin typeface="Arial Black" panose="020B0A04020102020204" pitchFamily="34" charset="0"/>
              </a:rPr>
              <a:t> 		      - Toussaint L’Ouverture </a:t>
            </a:r>
          </a:p>
        </p:txBody>
      </p:sp>
      <p:sp>
        <p:nvSpPr>
          <p:cNvPr id="25605" name="Rectangle 8"/>
          <p:cNvSpPr>
            <a:spLocks noChangeArrowheads="1"/>
          </p:cNvSpPr>
          <p:nvPr/>
        </p:nvSpPr>
        <p:spPr bwMode="auto">
          <a:xfrm>
            <a:off x="5334000" y="4038600"/>
            <a:ext cx="3810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eaLnBrk="1" hangingPunct="1">
              <a:lnSpc>
                <a:spcPct val="90000"/>
              </a:lnSpc>
              <a:spcBef>
                <a:spcPct val="20000"/>
              </a:spcBef>
            </a:pPr>
            <a:r>
              <a:rPr lang="en-US" altLang="en-US" sz="2000">
                <a:latin typeface="Arial Black" panose="020B0A04020102020204" pitchFamily="34" charset="0"/>
              </a:rPr>
              <a:t>In your own words, explain this quote by Toussaint L’Ouverture.</a:t>
            </a:r>
            <a:endParaRPr lang="en-US" altLang="en-US" sz="2000" b="1">
              <a:latin typeface="Arial Black" panose="020B0A04020102020204" pitchFamily="34" charset="0"/>
            </a:endParaRPr>
          </a:p>
        </p:txBody>
      </p:sp>
      <p:sp>
        <p:nvSpPr>
          <p:cNvPr id="7" name="Text Box 16"/>
          <p:cNvSpPr txBox="1">
            <a:spLocks noChangeArrowheads="1"/>
          </p:cNvSpPr>
          <p:nvPr/>
        </p:nvSpPr>
        <p:spPr bwMode="auto">
          <a:xfrm>
            <a:off x="5334000" y="5799138"/>
            <a:ext cx="3733800" cy="830262"/>
          </a:xfrm>
          <a:prstGeom prst="rect">
            <a:avLst/>
          </a:prstGeom>
          <a:solidFill>
            <a:srgbClr val="8064A2"/>
          </a:solidFill>
          <a:ln w="25400">
            <a:solidFill>
              <a:srgbClr val="5C4776"/>
            </a:solidFill>
            <a:miter lim="800000"/>
            <a:headEnd/>
            <a:tailEnd/>
          </a:ln>
          <a:effectLst>
            <a:outerShdw blurRad="127000" dist="101600" dir="2700000" rotWithShape="0">
              <a:srgbClr val="808080">
                <a:alpha val="42999"/>
              </a:srgbClr>
            </a:outerShdw>
          </a:effectLst>
        </p:spPr>
        <p:txBody>
          <a:bodyPr>
            <a:spAutoFit/>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spcBef>
                <a:spcPct val="50000"/>
              </a:spcBef>
            </a:pPr>
            <a:r>
              <a:rPr lang="en-US" altLang="en-US" sz="2400">
                <a:solidFill>
                  <a:srgbClr val="FFFF00"/>
                </a:solidFill>
              </a:rPr>
              <a:t>Touissant was captured and died in French Prison.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7" dur="500" fill="hold"/>
                                        <p:tgtEl>
                                          <p:spTgt spid="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charRg st="4294967295" end="429496729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
                                            <p:txEl>
                                              <p:charRg st="4294967295" end="4294967295"/>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Saint_domingue_battle.jpg"/>
          <p:cNvPicPr>
            <a:picLocks noChangeAspect="1"/>
          </p:cNvPicPr>
          <p:nvPr/>
        </p:nvPicPr>
        <p:blipFill>
          <a:blip r:embed="rId2">
            <a:extLst>
              <a:ext uri="{28A0092B-C50C-407E-A947-70E740481C1C}">
                <a14:useLocalDpi xmlns:a14="http://schemas.microsoft.com/office/drawing/2010/main" val="0"/>
              </a:ext>
            </a:extLst>
          </a:blip>
          <a:srcRect t="4802" b="166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029200" y="6019800"/>
            <a:ext cx="3886200" cy="6858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sx="102000" sy="102000" algn="ctr" rotWithShape="0">
              <a:srgbClr val="000000">
                <a:alpha val="42998"/>
              </a:srgbClr>
            </a:outerShdw>
          </a:effectLst>
        </p:spPr>
        <p:txBody>
          <a:bodyPr/>
          <a:lstStyle>
            <a:lvl1pPr marL="342900" indent="-342900">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eaLnBrk="1" hangingPunct="1">
              <a:lnSpc>
                <a:spcPct val="80000"/>
              </a:lnSpc>
              <a:spcBef>
                <a:spcPct val="20000"/>
              </a:spcBef>
            </a:pPr>
            <a:r>
              <a:rPr lang="en-US" altLang="en-US" sz="2000">
                <a:latin typeface="Arial Black" panose="020B0A04020102020204" pitchFamily="34" charset="0"/>
              </a:rPr>
              <a:t>Who do you think will win this war?  Why?</a:t>
            </a:r>
          </a:p>
        </p:txBody>
      </p:sp>
      <p:sp>
        <p:nvSpPr>
          <p:cNvPr id="12" name="Rectangle 2"/>
          <p:cNvSpPr txBox="1">
            <a:spLocks noChangeArrowheads="1"/>
          </p:cNvSpPr>
          <p:nvPr/>
        </p:nvSpPr>
        <p:spPr bwMode="auto">
          <a:xfrm>
            <a:off x="152400" y="152400"/>
            <a:ext cx="8763000" cy="1066800"/>
          </a:xfrm>
          <a:prstGeom prst="rect">
            <a:avLst/>
          </a:prstGeom>
          <a:gradFill flip="none" rotWithShape="1">
            <a:gsLst>
              <a:gs pos="0">
                <a:srgbClr val="A3C4FF">
                  <a:alpha val="69000"/>
                </a:srgbClr>
              </a:gs>
              <a:gs pos="35001">
                <a:srgbClr val="BFD5FF">
                  <a:alpha val="69000"/>
                </a:srgbClr>
              </a:gs>
              <a:gs pos="100000">
                <a:srgbClr val="E5EEFF">
                  <a:alpha val="69000"/>
                </a:srgbClr>
              </a:gs>
            </a:gsLst>
            <a:lin ang="16200000" scaled="1"/>
            <a:tileRect/>
          </a:gradFill>
          <a:ln w="9525">
            <a:solidFill>
              <a:srgbClr val="4A7EBB"/>
            </a:solidFill>
            <a:miter lim="800000"/>
            <a:headEnd/>
            <a:tailEnd/>
          </a:ln>
          <a:effectLst>
            <a:outerShdw blurRad="63500" sx="102000" sy="102000" algn="ctr" rotWithShape="0">
              <a:srgbClr val="000000">
                <a:alpha val="42998"/>
              </a:srgbClr>
            </a:outerShdw>
          </a:effectLst>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r>
              <a:rPr lang="en-US" altLang="en-US" sz="1600">
                <a:latin typeface="Arial Black" panose="020B0A04020102020204" pitchFamily="34" charset="0"/>
              </a:rPr>
              <a:t>After Toussaint’s death, Haiti was restored to French domination and </a:t>
            </a:r>
            <a:r>
              <a:rPr lang="en-US" altLang="en-US" sz="1600" b="1" u="sng">
                <a:solidFill>
                  <a:srgbClr val="FF0000"/>
                </a:solidFill>
                <a:latin typeface="Arial Black" panose="020B0A04020102020204" pitchFamily="34" charset="0"/>
              </a:rPr>
              <a:t>slavery</a:t>
            </a:r>
            <a:r>
              <a:rPr lang="en-US" altLang="en-US" sz="1600">
                <a:latin typeface="Arial Black" panose="020B0A04020102020204" pitchFamily="34" charset="0"/>
              </a:rPr>
              <a:t> was re-implemented.  However, The taste of freedom that Toussaint had enabled the Haitians to feel was not in vain.  They continued to fight the French in a brutal revolution. </a:t>
            </a:r>
            <a:endParaRPr lang="en-US" altLang="en-US" sz="1600">
              <a:solidFill>
                <a:srgbClr val="0000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Haitian_Revolu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7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p:cNvSpPr>
            <a:spLocks noChangeArrowheads="1"/>
          </p:cNvSpPr>
          <p:nvPr/>
        </p:nvSpPr>
        <p:spPr bwMode="auto">
          <a:xfrm>
            <a:off x="609600" y="152400"/>
            <a:ext cx="7772400" cy="685800"/>
          </a:xfrm>
          <a:prstGeom prst="rect">
            <a:avLst/>
          </a:prstGeom>
          <a:gradFill rotWithShape="1">
            <a:gsLst>
              <a:gs pos="0">
                <a:srgbClr val="FF0000">
                  <a:alpha val="79999"/>
                </a:srgbClr>
              </a:gs>
              <a:gs pos="100000">
                <a:schemeClr val="accent2">
                  <a:alpha val="79999"/>
                </a:schemeClr>
              </a:gs>
            </a:gsLst>
            <a:lin ang="5400000" scaled="1"/>
          </a:gradFill>
          <a:ln w="9525">
            <a:solidFill>
              <a:schemeClr val="tx1"/>
            </a:solidFill>
            <a:miter lim="800000"/>
            <a:headEnd/>
            <a:tailEnd/>
          </a:ln>
        </p:spPr>
        <p:txBody>
          <a:bodyPr anchor="ctr"/>
          <a:lstStyle/>
          <a:p>
            <a:pPr algn="ctr">
              <a:defRPr/>
            </a:pPr>
            <a:r>
              <a:rPr lang="en-US" sz="4000" b="1" dirty="0">
                <a:ln>
                  <a:solidFill>
                    <a:srgbClr val="000000"/>
                  </a:solidFill>
                </a:ln>
                <a:solidFill>
                  <a:srgbClr val="FFFF00"/>
                </a:solidFill>
                <a:latin typeface="Arial Black" pitchFamily="4" charset="0"/>
                <a:ea typeface="ＭＳ Ｐゴシック" pitchFamily="4" charset="-128"/>
                <a:cs typeface="ＭＳ Ｐゴシック" pitchFamily="4" charset="-128"/>
              </a:rPr>
              <a:t>Independence At Last</a:t>
            </a:r>
          </a:p>
        </p:txBody>
      </p:sp>
      <p:sp>
        <p:nvSpPr>
          <p:cNvPr id="43015" name="Rectangle 7"/>
          <p:cNvSpPr>
            <a:spLocks noGrp="1" noChangeArrowheads="1"/>
          </p:cNvSpPr>
          <p:nvPr>
            <p:ph type="body" idx="1"/>
          </p:nvPr>
        </p:nvSpPr>
        <p:spPr>
          <a:xfrm>
            <a:off x="4114800" y="4953000"/>
            <a:ext cx="5029200" cy="1676400"/>
          </a:xfrm>
          <a:gradFill flip="none" rotWithShape="1">
            <a:gsLst>
              <a:gs pos="0">
                <a:srgbClr val="FF0000">
                  <a:alpha val="51000"/>
                </a:srgbClr>
              </a:gs>
              <a:gs pos="100000">
                <a:schemeClr val="accent2">
                  <a:alpha val="51000"/>
                </a:schemeClr>
              </a:gs>
            </a:gsLst>
            <a:lin ang="5400000" scaled="1"/>
            <a:tileRect/>
          </a:gradFill>
          <a:ln>
            <a:solidFill>
              <a:schemeClr val="tx1"/>
            </a:solidFill>
            <a:miter lim="800000"/>
            <a:headEnd/>
            <a:tailEnd/>
          </a:ln>
          <a:effectLst>
            <a:glow rad="63500">
              <a:schemeClr val="accent6">
                <a:alpha val="75000"/>
              </a:schemeClr>
            </a:glow>
          </a:effectLst>
        </p:spPr>
        <p:txBody>
          <a:bodyPr wrap="square" lIns="91440" tIns="45720" rIns="91440" bIns="45720" numCol="1" anchor="t" anchorCtr="0" compatLnSpc="1">
            <a:prstTxWarp prst="textNoShape">
              <a:avLst/>
            </a:prstTxWarp>
          </a:bodyPr>
          <a:lstStyle>
            <a:lvl1pPr marL="342900" indent="-342900" defTabSz="457200">
              <a:defRPr sz="1400">
                <a:solidFill>
                  <a:schemeClr val="tx1"/>
                </a:solidFill>
                <a:latin typeface="Times" panose="02020603050405020304" pitchFamily="18" charset="0"/>
                <a:ea typeface="ＭＳ Ｐゴシック" panose="020B0600070205080204" pitchFamily="34" charset="-128"/>
              </a:defRPr>
            </a:lvl1pPr>
            <a:lvl2pPr marL="37931725" indent="-37474525" defTabSz="457200">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spcBef>
                <a:spcPct val="0"/>
              </a:spcBef>
            </a:pPr>
            <a:r>
              <a:rPr lang="en-US" altLang="en-US" sz="2000" smtClean="0">
                <a:solidFill>
                  <a:srgbClr val="FFFFFF"/>
                </a:solidFill>
                <a:latin typeface="Arial Narrow" panose="020B0606020202030204" pitchFamily="34" charset="0"/>
              </a:rPr>
              <a:t>50,000 French soldiers, officers, doctors, and sailors may have died from </a:t>
            </a:r>
            <a:r>
              <a:rPr lang="en-US" altLang="en-US" sz="2000" b="1" u="sng" smtClean="0">
                <a:solidFill>
                  <a:srgbClr val="FFFF00"/>
                </a:solidFill>
                <a:latin typeface="Arial Narrow" panose="020B0606020202030204" pitchFamily="34" charset="0"/>
              </a:rPr>
              <a:t>yellow</a:t>
            </a:r>
            <a:r>
              <a:rPr lang="en-US" altLang="en-US" sz="2000" smtClean="0">
                <a:solidFill>
                  <a:srgbClr val="FFFFFF"/>
                </a:solidFill>
                <a:latin typeface="Arial Narrow" panose="020B0606020202030204" pitchFamily="34" charset="0"/>
              </a:rPr>
              <a:t> fever.</a:t>
            </a:r>
          </a:p>
          <a:p>
            <a:pPr>
              <a:spcBef>
                <a:spcPct val="0"/>
              </a:spcBef>
            </a:pPr>
            <a:r>
              <a:rPr lang="en-US" altLang="en-US" sz="2000" smtClean="0">
                <a:solidFill>
                  <a:srgbClr val="FFFFFF"/>
                </a:solidFill>
                <a:latin typeface="Arial Narrow" panose="020B0606020202030204" pitchFamily="34" charset="0"/>
              </a:rPr>
              <a:t>Napoleon abandoned Haiti and sold the French territory in North America to the United States (the Louisiana purchase).</a:t>
            </a:r>
          </a:p>
          <a:p>
            <a:pPr>
              <a:spcBef>
                <a:spcPct val="0"/>
              </a:spcBef>
            </a:pPr>
            <a:r>
              <a:rPr lang="en-US" altLang="en-US" sz="2000" smtClean="0">
                <a:solidFill>
                  <a:srgbClr val="FFFFFF"/>
                </a:solidFill>
                <a:latin typeface="Arial Narrow" panose="020B0606020202030204" pitchFamily="34" charset="0"/>
              </a:rPr>
              <a:t> </a:t>
            </a:r>
          </a:p>
        </p:txBody>
      </p:sp>
      <p:sp>
        <p:nvSpPr>
          <p:cNvPr id="11" name="Rectangle 7"/>
          <p:cNvSpPr txBox="1">
            <a:spLocks noChangeArrowheads="1"/>
          </p:cNvSpPr>
          <p:nvPr/>
        </p:nvSpPr>
        <p:spPr>
          <a:xfrm>
            <a:off x="304800" y="4724400"/>
            <a:ext cx="3505200" cy="1143000"/>
          </a:xfrm>
          <a:prstGeom prst="rect">
            <a:avLst/>
          </a:prstGeom>
          <a:gradFill flip="none" rotWithShape="1">
            <a:gsLst>
              <a:gs pos="0">
                <a:srgbClr val="FF0000">
                  <a:alpha val="51000"/>
                </a:srgbClr>
              </a:gs>
              <a:gs pos="100000">
                <a:schemeClr val="accent2">
                  <a:alpha val="51000"/>
                </a:schemeClr>
              </a:gs>
            </a:gsLst>
            <a:lin ang="5400000" scaled="1"/>
            <a:tileRect/>
          </a:gradFill>
          <a:ln>
            <a:solidFill>
              <a:schemeClr val="tx1"/>
            </a:solidFill>
            <a:miter lim="800000"/>
            <a:headEnd/>
            <a:tailEnd/>
          </a:ln>
          <a:effectLst>
            <a:glow rad="63500">
              <a:schemeClr val="accent6">
                <a:alpha val="75000"/>
              </a:schemeClr>
            </a:glow>
          </a:effectLst>
        </p:spPr>
        <p:txBody>
          <a:bodyPr/>
          <a:lstStyle>
            <a:lvl1pPr marL="342900" indent="-342900" defTabSz="457200">
              <a:defRPr sz="1400">
                <a:solidFill>
                  <a:schemeClr val="tx1"/>
                </a:solidFill>
                <a:latin typeface="Times" panose="02020603050405020304" pitchFamily="18" charset="0"/>
                <a:ea typeface="ＭＳ Ｐゴシック" panose="020B0600070205080204" pitchFamily="34" charset="-128"/>
              </a:defRPr>
            </a:lvl1pPr>
            <a:lvl2pPr marL="37931725" indent="-37474525" defTabSz="457200">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buFont typeface="Arial" panose="020B0604020202020204" pitchFamily="34" charset="0"/>
              <a:buChar char="•"/>
            </a:pPr>
            <a:r>
              <a:rPr lang="en-US" altLang="en-US" sz="2000">
                <a:solidFill>
                  <a:srgbClr val="FCFFFF"/>
                </a:solidFill>
                <a:latin typeface="Arial Narrow" panose="020B0606020202030204" pitchFamily="34" charset="0"/>
              </a:rPr>
              <a:t>Led by General Dessalines, the Haitian army fought a brutal war against the French army. </a:t>
            </a:r>
          </a:p>
        </p:txBody>
      </p:sp>
      <p:sp>
        <p:nvSpPr>
          <p:cNvPr id="12" name="Rectangle 9"/>
          <p:cNvSpPr>
            <a:spLocks noChangeArrowheads="1"/>
          </p:cNvSpPr>
          <p:nvPr/>
        </p:nvSpPr>
        <p:spPr bwMode="auto">
          <a:xfrm>
            <a:off x="76200" y="6019800"/>
            <a:ext cx="3962400" cy="6096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buFont typeface="Arial" panose="020B0604020202020204" pitchFamily="34" charset="0"/>
              <a:buChar char="•"/>
            </a:pPr>
            <a:r>
              <a:rPr lang="en-US" altLang="en-US" sz="1800">
                <a:solidFill>
                  <a:srgbClr val="000000"/>
                </a:solidFill>
                <a:latin typeface="Arial Black" panose="020B0A04020102020204" pitchFamily="34" charset="0"/>
              </a:rPr>
              <a:t>First black colony to free itself from European control.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800px-Manuel_Lopez_Lopez_Iodibo_-_Desalines_-_Huyes_del_valor_frances,_pero_matando_blanco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650"/>
            <a:ext cx="4829175" cy="69786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essalines_II.jpg"/>
          <p:cNvPicPr>
            <a:picLocks noChangeAspect="1"/>
          </p:cNvPicPr>
          <p:nvPr/>
        </p:nvPicPr>
        <p:blipFill>
          <a:blip r:embed="rId3"/>
          <a:stretch>
            <a:fillRect/>
          </a:stretch>
        </p:blipFill>
        <p:spPr>
          <a:xfrm>
            <a:off x="4800600" y="0"/>
            <a:ext cx="4343400" cy="6858000"/>
          </a:xfrm>
          <a:prstGeom prst="rect">
            <a:avLst/>
          </a:prstGeom>
          <a:ln>
            <a:solidFill>
              <a:schemeClr val="accent1">
                <a:lumMod val="75000"/>
              </a:schemeClr>
            </a:solidFill>
          </a:ln>
        </p:spPr>
      </p:pic>
      <p:sp>
        <p:nvSpPr>
          <p:cNvPr id="12295" name="Rectangle 8"/>
          <p:cNvSpPr>
            <a:spLocks noChangeArrowheads="1"/>
          </p:cNvSpPr>
          <p:nvPr/>
        </p:nvSpPr>
        <p:spPr bwMode="auto">
          <a:xfrm>
            <a:off x="2209800" y="152400"/>
            <a:ext cx="4343400" cy="457200"/>
          </a:xfrm>
          <a:prstGeom prst="rect">
            <a:avLst/>
          </a:prstGeom>
          <a:gradFill rotWithShape="1">
            <a:gsLst>
              <a:gs pos="0">
                <a:srgbClr val="FFE5E5">
                  <a:alpha val="68999"/>
                </a:srgbClr>
              </a:gs>
              <a:gs pos="64999">
                <a:srgbClr val="FFBEBD">
                  <a:alpha val="68999"/>
                </a:srgbClr>
              </a:gs>
              <a:gs pos="100000">
                <a:srgbClr val="FFA2A1">
                  <a:alpha val="68999"/>
                </a:srgbClr>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lnSpc>
                <a:spcPct val="90000"/>
              </a:lnSpc>
              <a:spcBef>
                <a:spcPct val="20000"/>
              </a:spcBef>
            </a:pPr>
            <a:r>
              <a:rPr lang="en-US" altLang="en-US" sz="2000">
                <a:solidFill>
                  <a:srgbClr val="000000"/>
                </a:solidFill>
                <a:latin typeface="Arial Black" panose="020B0A04020102020204" pitchFamily="34" charset="0"/>
              </a:rPr>
              <a:t>Jean-Jacques Dessalines</a:t>
            </a:r>
            <a:endParaRPr lang="en-US" altLang="en-US" sz="2000" b="1">
              <a:solidFill>
                <a:srgbClr val="000000"/>
              </a:solidFill>
              <a:latin typeface="Arial Black" panose="020B0A04020102020204" pitchFamily="34" charset="0"/>
            </a:endParaRPr>
          </a:p>
        </p:txBody>
      </p:sp>
      <p:sp>
        <p:nvSpPr>
          <p:cNvPr id="21511" name="Rectangle 9"/>
          <p:cNvSpPr>
            <a:spLocks noChangeArrowheads="1"/>
          </p:cNvSpPr>
          <p:nvPr/>
        </p:nvSpPr>
        <p:spPr bwMode="auto">
          <a:xfrm>
            <a:off x="5257800" y="5715000"/>
            <a:ext cx="3657600" cy="838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buFont typeface="Arial" panose="020B0604020202020204" pitchFamily="34" charset="0"/>
              <a:buChar char="•"/>
            </a:pPr>
            <a:r>
              <a:rPr lang="en-US" altLang="en-US" sz="1600">
                <a:solidFill>
                  <a:srgbClr val="000000"/>
                </a:solidFill>
                <a:latin typeface="Arial Black" panose="020B0A04020102020204" pitchFamily="34" charset="0"/>
              </a:rPr>
              <a:t>Later assassinated in a revolt.</a:t>
            </a:r>
          </a:p>
          <a:p>
            <a:pPr algn="ctr">
              <a:buFont typeface="Arial" panose="020B0604020202020204" pitchFamily="34" charset="0"/>
              <a:buChar char="•"/>
            </a:pPr>
            <a:r>
              <a:rPr lang="en-US" altLang="en-US" sz="1600">
                <a:solidFill>
                  <a:srgbClr val="000000"/>
                </a:solidFill>
                <a:latin typeface="Arial Black" panose="020B0A04020102020204" pitchFamily="34" charset="0"/>
              </a:rPr>
              <a:t>1820: Haiti became an independent</a:t>
            </a:r>
            <a:r>
              <a:rPr lang="en-US" altLang="en-US" sz="1600">
                <a:solidFill>
                  <a:srgbClr val="3366FF"/>
                </a:solidFill>
                <a:latin typeface="Arial Black" panose="020B0A04020102020204" pitchFamily="34" charset="0"/>
              </a:rPr>
              <a:t> </a:t>
            </a:r>
            <a:r>
              <a:rPr lang="en-US" altLang="en-US" sz="1600" b="1" u="sng">
                <a:solidFill>
                  <a:srgbClr val="3366FF"/>
                </a:solidFill>
                <a:latin typeface="Arial Black" panose="020B0A04020102020204" pitchFamily="34" charset="0"/>
              </a:rPr>
              <a:t>republic</a:t>
            </a:r>
          </a:p>
        </p:txBody>
      </p:sp>
      <p:sp>
        <p:nvSpPr>
          <p:cNvPr id="21513" name="Rectangle 9"/>
          <p:cNvSpPr>
            <a:spLocks noChangeArrowheads="1"/>
          </p:cNvSpPr>
          <p:nvPr/>
        </p:nvSpPr>
        <p:spPr bwMode="auto">
          <a:xfrm>
            <a:off x="5257800" y="4953000"/>
            <a:ext cx="3581400" cy="5334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buFont typeface="Arial" panose="020B0604020202020204" pitchFamily="34" charset="0"/>
              <a:buChar char="•"/>
            </a:pPr>
            <a:r>
              <a:rPr lang="en-US" altLang="en-US" sz="1600">
                <a:solidFill>
                  <a:srgbClr val="000000"/>
                </a:solidFill>
                <a:latin typeface="Arial Black" panose="020B0A04020102020204" pitchFamily="34" charset="0"/>
              </a:rPr>
              <a:t>Proclaimed himself Emperor of Haiti</a:t>
            </a:r>
          </a:p>
          <a:p>
            <a:pPr algn="ctr">
              <a:buFont typeface="Arial" panose="020B0604020202020204" pitchFamily="34" charset="0"/>
              <a:buChar char="•"/>
            </a:pPr>
            <a:endParaRPr lang="en-US" altLang="en-US" sz="1600">
              <a:solidFill>
                <a:srgbClr val="000000"/>
              </a:solidFill>
              <a:latin typeface="Arial Black" panose="020B0A04020102020204" pitchFamily="34" charset="0"/>
            </a:endParaRPr>
          </a:p>
        </p:txBody>
      </p:sp>
      <p:sp>
        <p:nvSpPr>
          <p:cNvPr id="11" name="Rectangle 9"/>
          <p:cNvSpPr>
            <a:spLocks noChangeArrowheads="1"/>
          </p:cNvSpPr>
          <p:nvPr/>
        </p:nvSpPr>
        <p:spPr bwMode="auto">
          <a:xfrm>
            <a:off x="228600" y="5105400"/>
            <a:ext cx="4343400" cy="1047750"/>
          </a:xfrm>
          <a:prstGeom prst="rect">
            <a:avLst/>
          </a:prstGeom>
          <a:solidFill>
            <a:srgbClr val="7F7F7F">
              <a:alpha val="90979"/>
            </a:srgbClr>
          </a:solidFill>
          <a:ln w="9525">
            <a:solidFill>
              <a:srgbClr val="000000"/>
            </a:solidFill>
            <a:miter lim="800000"/>
            <a:headEnd/>
            <a:tailEnd/>
          </a:ln>
          <a:effectLst>
            <a:outerShdw blurRad="40000" dist="20000" dir="5400000" rotWithShape="0">
              <a:srgbClr val="808080">
                <a:alpha val="37999"/>
              </a:srgbClr>
            </a:outerShdw>
          </a:effectLst>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buFont typeface="Arial" panose="020B0604020202020204" pitchFamily="34" charset="0"/>
              <a:buChar char="•"/>
            </a:pPr>
            <a:r>
              <a:rPr lang="en-US" altLang="en-US" sz="1600">
                <a:solidFill>
                  <a:schemeClr val="bg1"/>
                </a:solidFill>
                <a:latin typeface="Arial Black" panose="020B0A04020102020204" pitchFamily="34" charset="0"/>
              </a:rPr>
              <a:t>1804: After the French surrendered, </a:t>
            </a:r>
          </a:p>
          <a:p>
            <a:pPr algn="ctr"/>
            <a:r>
              <a:rPr lang="en-US" altLang="en-US" sz="1600">
                <a:solidFill>
                  <a:schemeClr val="bg1"/>
                </a:solidFill>
                <a:latin typeface="Arial Black" panose="020B0A04020102020204" pitchFamily="34" charset="0"/>
              </a:rPr>
              <a:t>Dessalines ordered the mass killings of the remaining </a:t>
            </a:r>
            <a:r>
              <a:rPr lang="en-US" altLang="en-US" sz="1600" b="1" u="sng">
                <a:latin typeface="Arial Black" panose="020B0A04020102020204" pitchFamily="34" charset="0"/>
              </a:rPr>
              <a:t>white</a:t>
            </a:r>
            <a:r>
              <a:rPr lang="en-US" altLang="en-US" sz="1600">
                <a:latin typeface="Arial Black" panose="020B0A04020102020204" pitchFamily="34" charset="0"/>
              </a:rPr>
              <a:t> </a:t>
            </a:r>
            <a:r>
              <a:rPr lang="en-US" altLang="en-US" sz="1600">
                <a:solidFill>
                  <a:schemeClr val="bg1"/>
                </a:solidFill>
                <a:latin typeface="Arial Black" panose="020B0A04020102020204" pitchFamily="34" charset="0"/>
              </a:rPr>
              <a:t>population in Haiti.  3,000-5,000 people were killed</a:t>
            </a:r>
          </a:p>
          <a:p>
            <a:pPr algn="ctr"/>
            <a:endParaRPr lang="en-US" altLang="en-US" sz="1600">
              <a:solidFill>
                <a:schemeClr val="bg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Haitian_revolution.jpg"/>
          <p:cNvPicPr>
            <a:picLocks noChangeAspect="1"/>
          </p:cNvPicPr>
          <p:nvPr/>
        </p:nvPicPr>
        <p:blipFill>
          <a:blip r:embed="rId3">
            <a:extLst>
              <a:ext uri="{28A0092B-C50C-407E-A947-70E740481C1C}">
                <a14:useLocalDpi xmlns:a14="http://schemas.microsoft.com/office/drawing/2010/main" val="0"/>
              </a:ext>
            </a:extLst>
          </a:blip>
          <a:srcRect l="3555" r="50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0" y="381000"/>
            <a:ext cx="9144000" cy="1143000"/>
          </a:xfrm>
          <a:prstGeom prst="rect">
            <a:avLst/>
          </a:prstGeom>
          <a:solidFill>
            <a:schemeClr val="bg1">
              <a:lumMod val="85000"/>
              <a:alpha val="60000"/>
            </a:schemeClr>
          </a:solidFill>
          <a:ln w="3175" cap="flat" cmpd="sng" algn="ctr">
            <a:solidFill>
              <a:schemeClr val="tx1"/>
            </a:solidFill>
            <a:prstDash val="solid"/>
            <a:miter lim="800000"/>
            <a:headEnd type="none" w="med" len="med"/>
            <a:tailEnd type="none" w="med" len="med"/>
          </a:ln>
          <a:effectLst>
            <a:outerShdw blurRad="114300" dist="279400" dir="1920000">
              <a:srgbClr val="000000">
                <a:alpha val="43000"/>
              </a:srgbClr>
            </a:outerShdw>
          </a:effectLst>
        </p:spPr>
        <p:txBody>
          <a:bodyPr/>
          <a:lstStyle/>
          <a:p>
            <a:pPr algn="ctr" defTabSz="457200" eaLnBrk="1" hangingPunct="1">
              <a:defRPr/>
            </a:pPr>
            <a:r>
              <a:rPr lang="en-US" sz="3600" dirty="0">
                <a:ln w="18415" cmpd="sng">
                  <a:solidFill>
                    <a:srgbClr val="000000"/>
                  </a:solidFill>
                  <a:prstDash val="solid"/>
                </a:ln>
                <a:solidFill>
                  <a:schemeClr val="bg1"/>
                </a:solidFill>
                <a:effectLst>
                  <a:outerShdw blurRad="63500" dir="3600000" algn="tl" rotWithShape="0">
                    <a:srgbClr val="000000">
                      <a:alpha val="70000"/>
                    </a:srgbClr>
                  </a:outerShdw>
                </a:effectLst>
                <a:latin typeface="Arial Black"/>
                <a:ea typeface="ＭＳ Ｐゴシック" pitchFamily="4" charset="-128"/>
                <a:cs typeface="Arial Black"/>
              </a:rPr>
              <a:t>The Haitian Revolution</a:t>
            </a:r>
            <a:br>
              <a:rPr lang="en-US" sz="3600" dirty="0">
                <a:ln w="18415" cmpd="sng">
                  <a:solidFill>
                    <a:srgbClr val="000000"/>
                  </a:solidFill>
                  <a:prstDash val="solid"/>
                </a:ln>
                <a:solidFill>
                  <a:schemeClr val="bg1"/>
                </a:solidFill>
                <a:effectLst>
                  <a:outerShdw blurRad="63500" dir="3600000" algn="tl" rotWithShape="0">
                    <a:srgbClr val="000000">
                      <a:alpha val="70000"/>
                    </a:srgbClr>
                  </a:outerShdw>
                </a:effectLst>
                <a:latin typeface="Arial Black"/>
                <a:ea typeface="ＭＳ Ｐゴシック" pitchFamily="4" charset="-128"/>
                <a:cs typeface="Arial Black"/>
              </a:rPr>
            </a:br>
            <a:r>
              <a:rPr lang="en-US" sz="3600" dirty="0">
                <a:ln w="18415" cmpd="sng">
                  <a:solidFill>
                    <a:srgbClr val="000000"/>
                  </a:solidFill>
                  <a:prstDash val="solid"/>
                </a:ln>
                <a:solidFill>
                  <a:schemeClr val="bg1"/>
                </a:solidFill>
                <a:effectLst>
                  <a:outerShdw blurRad="63500" dir="3600000" algn="tl" rotWithShape="0">
                    <a:srgbClr val="000000">
                      <a:alpha val="70000"/>
                    </a:srgbClr>
                  </a:outerShdw>
                </a:effectLst>
                <a:latin typeface="Arial Black"/>
                <a:ea typeface="ＭＳ Ｐゴシック" pitchFamily="4" charset="-128"/>
                <a:cs typeface="Arial Black"/>
              </a:rPr>
              <a:t>1791-1804</a:t>
            </a:r>
          </a:p>
        </p:txBody>
      </p:sp>
      <p:sp>
        <p:nvSpPr>
          <p:cNvPr id="4" name="Explosion 1 3"/>
          <p:cNvSpPr>
            <a:spLocks noChangeArrowheads="1"/>
          </p:cNvSpPr>
          <p:nvPr/>
        </p:nvSpPr>
        <p:spPr bwMode="auto">
          <a:xfrm rot="-221241">
            <a:off x="468313" y="1327150"/>
            <a:ext cx="3429000" cy="2819400"/>
          </a:xfrm>
          <a:prstGeom prst="irregularSeal1">
            <a:avLst/>
          </a:prstGeom>
          <a:solidFill>
            <a:srgbClr val="FFFF00"/>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r>
              <a:rPr lang="en-US" altLang="en-US" sz="2000" b="1">
                <a:latin typeface="Impact" panose="020B0806030902050204" pitchFamily="34" charset="0"/>
              </a:rPr>
              <a:t>Most successful slave revolt in history!</a:t>
            </a:r>
          </a:p>
        </p:txBody>
      </p:sp>
      <p:sp>
        <p:nvSpPr>
          <p:cNvPr id="6" name="Explosion 2 5"/>
          <p:cNvSpPr>
            <a:spLocks noChangeArrowheads="1"/>
          </p:cNvSpPr>
          <p:nvPr/>
        </p:nvSpPr>
        <p:spPr bwMode="auto">
          <a:xfrm rot="550129">
            <a:off x="5221288" y="1512888"/>
            <a:ext cx="3914775" cy="2735262"/>
          </a:xfrm>
          <a:prstGeom prst="irregularSeal2">
            <a:avLst/>
          </a:prstGeom>
          <a:solidFill>
            <a:srgbClr val="FFFF00"/>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r>
              <a:rPr lang="en-US" altLang="en-US" sz="2000">
                <a:latin typeface="Impact" panose="020B0806030902050204" pitchFamily="34" charset="0"/>
              </a:rPr>
              <a:t>2</a:t>
            </a:r>
            <a:r>
              <a:rPr lang="en-US" altLang="en-US" sz="2000" baseline="30000">
                <a:latin typeface="Impact" panose="020B0806030902050204" pitchFamily="34" charset="0"/>
              </a:rPr>
              <a:t>nd</a:t>
            </a:r>
            <a:r>
              <a:rPr lang="en-US" altLang="en-US" sz="2000">
                <a:latin typeface="Impact" panose="020B0806030902050204" pitchFamily="34" charset="0"/>
              </a:rPr>
              <a:t> independent nation in the New World!</a:t>
            </a:r>
          </a:p>
        </p:txBody>
      </p:sp>
      <p:sp>
        <p:nvSpPr>
          <p:cNvPr id="7" name="Up Ribbon 6"/>
          <p:cNvSpPr>
            <a:spLocks noChangeArrowheads="1"/>
          </p:cNvSpPr>
          <p:nvPr/>
        </p:nvSpPr>
        <p:spPr bwMode="auto">
          <a:xfrm>
            <a:off x="533400" y="5638800"/>
            <a:ext cx="8305800" cy="990600"/>
          </a:xfrm>
          <a:prstGeom prst="ribbon2">
            <a:avLst>
              <a:gd name="adj1" fmla="val 16667"/>
              <a:gd name="adj2" fmla="val 61231"/>
            </a:avLst>
          </a:prstGeom>
          <a:solidFill>
            <a:srgbClr val="FFFF00"/>
          </a:solidFill>
          <a:ln w="9525">
            <a:solidFill>
              <a:srgbClr val="000000"/>
            </a:solidFill>
            <a:round/>
            <a:headEnd/>
            <a:tailEnd/>
          </a:ln>
          <a:effectLst>
            <a:outerShdw blurRad="40000" dist="23000" dir="5400000" rotWithShape="0">
              <a:srgbClr val="808080">
                <a:alpha val="34999"/>
              </a:srgbClr>
            </a:outerShdw>
          </a:effectLst>
        </p:spPr>
        <p:txBody>
          <a:bodyPr anchor="ct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r>
              <a:rPr lang="en-US" altLang="en-US" sz="2400">
                <a:latin typeface="Impact" panose="020B0806030902050204" pitchFamily="34" charset="0"/>
              </a:rPr>
              <a:t>Proved that enlightenment ideals applied to all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haiti-sugar-plantation-grang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19600"/>
            <a:ext cx="2743200" cy="2251075"/>
          </a:xfrm>
          <a:prstGeom prst="rect">
            <a:avLst/>
          </a:prstGeom>
          <a:noFill/>
          <a:ln w="38100" cap="sq">
            <a:solidFill>
              <a:srgbClr val="000000"/>
            </a:solidFill>
            <a:miter lim="800000"/>
            <a:headEnd/>
            <a:tailEnd/>
          </a:ln>
          <a:effectLst>
            <a:outerShdw blurRad="50800" dist="165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0" y="76200"/>
            <a:ext cx="9144000" cy="1066800"/>
          </a:xfrm>
          <a:prstGeom prst="rect">
            <a:avLst/>
          </a:prstGeom>
          <a:ln>
            <a:solidFill>
              <a:schemeClr val="tx1"/>
            </a:solidFill>
            <a:miter lim="800000"/>
            <a:headEnd/>
            <a:tailEnd/>
          </a:ln>
        </p:spPr>
        <p:style>
          <a:lnRef idx="0">
            <a:scrgbClr r="0" g="0" b="0"/>
          </a:lnRef>
          <a:fillRef idx="1001">
            <a:schemeClr val="dk2"/>
          </a:fillRef>
          <a:effectRef idx="0">
            <a:scrgbClr r="0" g="0" b="0"/>
          </a:effectRef>
          <a:fontRef idx="major"/>
        </p:style>
        <p:txBody>
          <a:bodyPr/>
          <a:lstStyle>
            <a:lvl1pPr defTabSz="457200">
              <a:defRPr sz="1400">
                <a:solidFill>
                  <a:schemeClr val="tx1"/>
                </a:solidFill>
                <a:latin typeface="Times" panose="02020603050405020304" pitchFamily="18" charset="0"/>
                <a:ea typeface="ＭＳ Ｐゴシック" panose="020B0600070205080204" pitchFamily="34" charset="-128"/>
              </a:defRPr>
            </a:lvl1pPr>
            <a:lvl2pPr marL="37931725" indent="-37474525" defTabSz="457200">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eaLnBrk="1" hangingPunct="1">
              <a:buFont typeface="Arial" panose="020B0604020202020204" pitchFamily="34" charset="0"/>
              <a:buChar char="•"/>
            </a:pPr>
            <a:r>
              <a:rPr lang="en-US" altLang="en-US" sz="2000" b="1">
                <a:solidFill>
                  <a:srgbClr val="FFFF00"/>
                </a:solidFill>
                <a:latin typeface="Arial Narrow" panose="020B0606020202030204" pitchFamily="34" charset="0"/>
              </a:rPr>
              <a:t>Known as Saint Dominique, Haiti was a French colony and the world's leading sugar producer. It had over 800 sugar plantations and made more profit than all 13 American colonies combined.</a:t>
            </a:r>
            <a:br>
              <a:rPr lang="en-US" altLang="en-US" sz="2000" b="1">
                <a:solidFill>
                  <a:srgbClr val="FFFF00"/>
                </a:solidFill>
                <a:latin typeface="Arial Narrow" panose="020B0606020202030204" pitchFamily="34" charset="0"/>
              </a:rPr>
            </a:br>
            <a:r>
              <a:rPr lang="en-US" altLang="en-US" sz="2000" b="1">
                <a:solidFill>
                  <a:srgbClr val="FFFF00"/>
                </a:solidFill>
                <a:latin typeface="Arial Narrow" panose="020B0606020202030204" pitchFamily="34" charset="0"/>
              </a:rPr>
              <a:t/>
            </a:r>
            <a:br>
              <a:rPr lang="en-US" altLang="en-US" sz="2000" b="1">
                <a:solidFill>
                  <a:srgbClr val="FFFF00"/>
                </a:solidFill>
                <a:latin typeface="Arial Narrow" panose="020B0606020202030204" pitchFamily="34" charset="0"/>
              </a:rPr>
            </a:br>
            <a:endParaRPr lang="en-US" altLang="en-US" sz="2000" b="1">
              <a:solidFill>
                <a:srgbClr val="FFFF00"/>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3"/>
          <p:cNvSpPr>
            <a:spLocks noGrp="1" noChangeArrowheads="1"/>
          </p:cNvSpPr>
          <p:nvPr>
            <p:ph type="body" idx="1"/>
          </p:nvPr>
        </p:nvSpPr>
        <p:spPr>
          <a:xfrm>
            <a:off x="5181600" y="228600"/>
            <a:ext cx="3886200" cy="1752600"/>
          </a:xfrm>
          <a:solidFill>
            <a:schemeClr val="dk2">
              <a:alpha val="79000"/>
            </a:schemeClr>
          </a:solidFill>
          <a:ln>
            <a:solidFill>
              <a:schemeClr val="tx1"/>
            </a:solidFill>
            <a:miter lim="800000"/>
            <a:headEnd/>
            <a:tailEnd/>
          </a:ln>
        </p:spPr>
        <p:style>
          <a:lnRef idx="0">
            <a:scrgbClr r="0" g="0" b="0"/>
          </a:lnRef>
          <a:fillRef idx="1001">
            <a:schemeClr val="dk2"/>
          </a:fillRef>
          <a:effectRef idx="0">
            <a:scrgbClr r="0" g="0" b="0"/>
          </a:effectRef>
          <a:fontRef idx="major"/>
        </p:style>
        <p:txBody>
          <a:bodyPr wrap="square" lIns="91440" tIns="45720" rIns="91440" bIns="45720" numCol="1" anchor="t" anchorCtr="0" compatLnSpc="1">
            <a:prstTxWarp prst="textNoShape">
              <a:avLst/>
            </a:prstTxWarp>
          </a:bodyPr>
          <a:lstStyle/>
          <a:p>
            <a:pPr marL="0" indent="0" algn="ctr" eaLnBrk="1" hangingPunct="1">
              <a:spcBef>
                <a:spcPct val="0"/>
              </a:spcBef>
            </a:pPr>
            <a:r>
              <a:rPr lang="en-US" altLang="en-US" sz="2400" b="1" smtClean="0">
                <a:solidFill>
                  <a:srgbClr val="FFFF00"/>
                </a:solidFill>
                <a:latin typeface="Arial Narrow" panose="020B0606020202030204" pitchFamily="34" charset="0"/>
                <a:ea typeface="ＭＳ Ｐゴシック" panose="020B0600070205080204" pitchFamily="34" charset="-128"/>
              </a:rPr>
              <a:t>A few French families made huge profits from sugar, while most Haitians, nearly 500,000 were African slaves </a:t>
            </a:r>
            <a:br>
              <a:rPr lang="en-US" altLang="en-US" sz="2400" b="1" smtClean="0">
                <a:solidFill>
                  <a:srgbClr val="FFFF00"/>
                </a:solidFill>
                <a:latin typeface="Arial Narrow" panose="020B0606020202030204" pitchFamily="34" charset="0"/>
                <a:ea typeface="ＭＳ Ｐゴシック" panose="020B0600070205080204" pitchFamily="34" charset="-128"/>
              </a:rPr>
            </a:br>
            <a:endParaRPr lang="en-US" altLang="en-US" sz="2400" b="1" smtClean="0">
              <a:solidFill>
                <a:srgbClr val="FFFF00"/>
              </a:solidFill>
              <a:latin typeface="Arial Narrow" panose="020B0606020202030204" pitchFamily="34" charset="0"/>
              <a:ea typeface="ＭＳ Ｐゴシック" panose="020B0600070205080204" pitchFamily="34" charset="-128"/>
            </a:endParaRPr>
          </a:p>
        </p:txBody>
      </p:sp>
      <p:pic>
        <p:nvPicPr>
          <p:cNvPr id="19459" name="Picture 7" descr="tumblr_n3kqi7DiPb1smf838o1_128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1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title" idx="4294967295"/>
          </p:nvPr>
        </p:nvSpPr>
        <p:spPr bwMode="auto">
          <a:xfrm>
            <a:off x="5181600" y="2286000"/>
            <a:ext cx="3962400" cy="609600"/>
          </a:xfrm>
          <a:prstGeom prst="rect">
            <a:avLst/>
          </a:prstGeom>
          <a:solidFill>
            <a:srgbClr val="FFFF00"/>
          </a:solidFill>
          <a:ln>
            <a:solidFill>
              <a:schemeClr val="tx1"/>
            </a:solidFill>
            <a:miter lim="800000"/>
            <a:headEnd/>
            <a:tailEnd/>
          </a:ln>
        </p:spPr>
        <p:txBody>
          <a:bodyPr/>
          <a:lstStyle/>
          <a:p>
            <a:pPr eaLnBrk="1" hangingPunct="1"/>
            <a:r>
              <a:rPr lang="en-US" altLang="en-US" sz="3200" b="1" smtClean="0">
                <a:ea typeface="ＭＳ Ｐゴシック" panose="020B0600070205080204" pitchFamily="34" charset="-128"/>
              </a:rPr>
              <a:t>Haitian Population</a:t>
            </a:r>
          </a:p>
        </p:txBody>
      </p:sp>
      <p:grpSp>
        <p:nvGrpSpPr>
          <p:cNvPr id="19461" name="Group 8"/>
          <p:cNvGrpSpPr>
            <a:grpSpLocks/>
          </p:cNvGrpSpPr>
          <p:nvPr/>
        </p:nvGrpSpPr>
        <p:grpSpPr bwMode="auto">
          <a:xfrm>
            <a:off x="5334000" y="3163888"/>
            <a:ext cx="3657600" cy="3465512"/>
            <a:chOff x="5334000" y="3163888"/>
            <a:chExt cx="3657600" cy="3465512"/>
          </a:xfrm>
        </p:grpSpPr>
        <p:pic>
          <p:nvPicPr>
            <p:cNvPr id="19462" name="Picture 4" descr="st-domingue-population.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385" t="13823" r="36264" b="13518"/>
            <a:stretch>
              <a:fillRect/>
            </a:stretch>
          </p:blipFill>
          <p:spPr bwMode="auto">
            <a:xfrm rot="-1262934">
              <a:off x="5334000" y="3352800"/>
              <a:ext cx="335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8"/>
            <p:cNvSpPr txBox="1">
              <a:spLocks noChangeArrowheads="1"/>
            </p:cNvSpPr>
            <p:nvPr/>
          </p:nvSpPr>
          <p:spPr bwMode="auto">
            <a:xfrm>
              <a:off x="5943600" y="5334000"/>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r>
                <a:rPr lang="en-US" altLang="en-US" sz="2000" b="1"/>
                <a:t>Enslaved Africans</a:t>
              </a:r>
            </a:p>
            <a:p>
              <a:pPr algn="ctr"/>
              <a:r>
                <a:rPr lang="en-US" altLang="en-US" sz="2000" b="1"/>
                <a:t>90%</a:t>
              </a:r>
            </a:p>
          </p:txBody>
        </p:sp>
        <p:sp>
          <p:nvSpPr>
            <p:cNvPr id="19464" name="TextBox 9"/>
            <p:cNvSpPr txBox="1">
              <a:spLocks noChangeArrowheads="1"/>
            </p:cNvSpPr>
            <p:nvPr/>
          </p:nvSpPr>
          <p:spPr bwMode="auto">
            <a:xfrm>
              <a:off x="5753100" y="3178175"/>
              <a:ext cx="171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r>
                <a:rPr lang="en-US" altLang="en-US" sz="2000" b="1"/>
                <a:t>White  </a:t>
              </a:r>
            </a:p>
            <a:p>
              <a:pPr algn="ctr"/>
              <a:r>
                <a:rPr lang="en-US" altLang="en-US" sz="2000" b="1"/>
                <a:t>      6%</a:t>
              </a:r>
            </a:p>
          </p:txBody>
        </p:sp>
        <p:sp>
          <p:nvSpPr>
            <p:cNvPr id="19465" name="TextBox 11"/>
            <p:cNvSpPr txBox="1">
              <a:spLocks noChangeArrowheads="1"/>
            </p:cNvSpPr>
            <p:nvPr/>
          </p:nvSpPr>
          <p:spPr bwMode="auto">
            <a:xfrm>
              <a:off x="6934200" y="3163888"/>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r"/>
              <a:r>
                <a:rPr lang="en-US" altLang="en-US" sz="1800" b="1"/>
                <a:t>Free People of </a:t>
              </a:r>
            </a:p>
            <a:p>
              <a:r>
                <a:rPr lang="en-US" altLang="en-US" sz="1800" b="1"/>
                <a:t> 4%          Color</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C:\Users\gsill\Desktop\Slaves-in-Hai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3"/>
          <p:cNvSpPr>
            <a:spLocks noGrp="1" noChangeArrowheads="1"/>
          </p:cNvSpPr>
          <p:nvPr>
            <p:ph type="body" idx="1"/>
          </p:nvPr>
        </p:nvSpPr>
        <p:spPr>
          <a:xfrm>
            <a:off x="152400" y="76200"/>
            <a:ext cx="8839200" cy="1219200"/>
          </a:xfrm>
          <a:solidFill>
            <a:schemeClr val="dk2">
              <a:alpha val="79000"/>
            </a:schemeClr>
          </a:solidFill>
          <a:ln>
            <a:solidFill>
              <a:schemeClr val="tx1"/>
            </a:solidFill>
            <a:miter lim="800000"/>
            <a:headEnd/>
            <a:tailEnd/>
          </a:ln>
        </p:spPr>
        <p:style>
          <a:lnRef idx="0">
            <a:scrgbClr r="0" g="0" b="0"/>
          </a:lnRef>
          <a:fillRef idx="1001">
            <a:schemeClr val="dk2"/>
          </a:fillRef>
          <a:effectRef idx="0">
            <a:scrgbClr r="0" g="0" b="0"/>
          </a:effectRef>
          <a:fontRef idx="major"/>
        </p:style>
        <p:txBody>
          <a:bodyPr wrap="square" lIns="91440" tIns="45720" rIns="91440" bIns="45720" numCol="1" anchor="t" anchorCtr="0" compatLnSpc="1">
            <a:prstTxWarp prst="textNoShape">
              <a:avLst/>
            </a:prstTxWarp>
          </a:bodyPr>
          <a:lstStyle/>
          <a:p>
            <a:pPr marL="0" indent="0" algn="ctr" eaLnBrk="1" hangingPunct="1">
              <a:spcBef>
                <a:spcPct val="0"/>
              </a:spcBef>
            </a:pPr>
            <a:r>
              <a:rPr lang="en-US" altLang="en-US" sz="2400" b="1" smtClean="0">
                <a:solidFill>
                  <a:srgbClr val="FFFF00"/>
                </a:solidFill>
                <a:latin typeface="Arial Narrow" panose="020B0606020202030204" pitchFamily="34" charset="0"/>
                <a:ea typeface="ＭＳ Ｐゴシック" panose="020B0600070205080204" pitchFamily="34" charset="-128"/>
              </a:rPr>
              <a:t>Most slaves worked on plantations and they outnumbered their masters dramatically. White masters thus used brutal methods to terrorize slaves and keep them powerless.</a:t>
            </a:r>
            <a:br>
              <a:rPr lang="en-US" altLang="en-US" sz="2400" b="1" smtClean="0">
                <a:solidFill>
                  <a:srgbClr val="FFFF00"/>
                </a:solidFill>
                <a:latin typeface="Arial Narrow" panose="020B0606020202030204" pitchFamily="34" charset="0"/>
                <a:ea typeface="ＭＳ Ｐゴシック" panose="020B0600070205080204" pitchFamily="34" charset="-128"/>
              </a:rPr>
            </a:br>
            <a:endParaRPr lang="en-US" altLang="en-US" sz="2400" b="1" smtClean="0">
              <a:solidFill>
                <a:srgbClr val="FFFF00"/>
              </a:solidFill>
              <a:latin typeface="Arial Narrow" panose="020B060602020203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bwa-kayiman-haiti-1791-nicole-jean-louis.jpg.opt900x664o0,0s900x6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3"/>
          <p:cNvSpPr>
            <a:spLocks noGrp="1" noChangeArrowheads="1"/>
          </p:cNvSpPr>
          <p:nvPr>
            <p:ph type="body" idx="1"/>
          </p:nvPr>
        </p:nvSpPr>
        <p:spPr>
          <a:xfrm>
            <a:off x="228600" y="6019800"/>
            <a:ext cx="8785225" cy="669925"/>
          </a:xfrm>
          <a:ln>
            <a:solidFill>
              <a:schemeClr val="tx1"/>
            </a:solidFill>
            <a:miter lim="800000"/>
            <a:headEnd/>
            <a:tailEnd/>
          </a:ln>
        </p:spPr>
        <p:style>
          <a:lnRef idx="0">
            <a:scrgbClr r="0" g="0" b="0"/>
          </a:lnRef>
          <a:fillRef idx="1001">
            <a:schemeClr val="dk2"/>
          </a:fillRef>
          <a:effectRef idx="0">
            <a:scrgbClr r="0" g="0" b="0"/>
          </a:effectRef>
          <a:fontRef idx="major"/>
        </p:style>
        <p:txBody>
          <a:bodyPr wrap="square" lIns="91440" tIns="45720" rIns="91440" bIns="45720" numCol="1" anchor="t" anchorCtr="0" compatLnSpc="1">
            <a:prstTxWarp prst="textNoShape">
              <a:avLst/>
            </a:prstTxWarp>
          </a:bodyPr>
          <a:lstStyle/>
          <a:p>
            <a:pPr marL="0" indent="0" algn="ctr" eaLnBrk="1" hangingPunct="1">
              <a:lnSpc>
                <a:spcPct val="80000"/>
              </a:lnSpc>
              <a:buFont typeface="Arial" panose="020B0604020202020204" pitchFamily="34" charset="0"/>
              <a:buNone/>
            </a:pPr>
            <a:r>
              <a:rPr lang="en-US" altLang="en-US" sz="2000" b="1" smtClean="0">
                <a:solidFill>
                  <a:srgbClr val="FFFF00"/>
                </a:solidFill>
                <a:latin typeface="Arial Narrow" panose="020B0606020202030204" pitchFamily="34" charset="0"/>
                <a:ea typeface="ＭＳ Ｐゴシック" panose="020B0600070205080204" pitchFamily="34" charset="-128"/>
              </a:rPr>
              <a:t>When the French Revolution began, white settlers on Haiti called for independence.</a:t>
            </a:r>
          </a:p>
          <a:p>
            <a:pPr marL="0" indent="0" algn="ctr" eaLnBrk="1" hangingPunct="1">
              <a:lnSpc>
                <a:spcPct val="80000"/>
              </a:lnSpc>
              <a:buFont typeface="Arial" panose="020B0604020202020204" pitchFamily="34" charset="0"/>
              <a:buNone/>
            </a:pPr>
            <a:r>
              <a:rPr lang="en-US" altLang="en-US" sz="2000" b="1" smtClean="0">
                <a:solidFill>
                  <a:srgbClr val="FFFF00"/>
                </a:solidFill>
                <a:latin typeface="Arial Narrow" panose="020B0606020202030204" pitchFamily="34" charset="0"/>
                <a:ea typeface="ＭＳ Ｐゴシック" panose="020B0600070205080204" pitchFamily="34" charset="-128"/>
              </a:rPr>
              <a:t>Boukman Dutty, a Haitian slave called on the slaves to have their own revolution!</a:t>
            </a:r>
          </a:p>
          <a:p>
            <a:pPr marL="0" indent="0" algn="ctr" eaLnBrk="1" hangingPunct="1">
              <a:lnSpc>
                <a:spcPct val="80000"/>
              </a:lnSpc>
              <a:buFont typeface="Arial" panose="020B0604020202020204" pitchFamily="34" charset="0"/>
              <a:buNone/>
            </a:pPr>
            <a:endParaRPr lang="en-US" altLang="en-US" sz="2000" b="1" smtClean="0">
              <a:solidFill>
                <a:srgbClr val="FFFF00"/>
              </a:solidFill>
              <a:latin typeface="Arial Narrow" panose="020B060602020203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Slave Revo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2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0" y="5638800"/>
            <a:ext cx="9144000" cy="1219200"/>
          </a:xfrm>
          <a:prstGeom prst="rect">
            <a:avLst/>
          </a:prstGeom>
          <a:ln>
            <a:solidFill>
              <a:schemeClr val="tx1"/>
            </a:solidFill>
            <a:miter lim="800000"/>
            <a:headEnd/>
            <a:tailEnd/>
          </a:ln>
        </p:spPr>
        <p:style>
          <a:lnRef idx="0">
            <a:scrgbClr r="0" g="0" b="0"/>
          </a:lnRef>
          <a:fillRef idx="1001">
            <a:schemeClr val="dk2"/>
          </a:fillRef>
          <a:effectRef idx="0">
            <a:scrgbClr r="0" g="0" b="0"/>
          </a:effectRef>
          <a:fontRef idx="major"/>
        </p:style>
        <p:txBody>
          <a:bodyPr/>
          <a:lstStyle>
            <a:lvl1pPr defTabSz="457200">
              <a:defRPr sz="1400">
                <a:solidFill>
                  <a:schemeClr val="tx1"/>
                </a:solidFill>
                <a:latin typeface="Times" panose="02020603050405020304" pitchFamily="18" charset="0"/>
                <a:ea typeface="ＭＳ Ｐゴシック" panose="020B0600070205080204" pitchFamily="34" charset="-128"/>
              </a:defRPr>
            </a:lvl1pPr>
            <a:lvl2pPr marL="37931725" indent="-37474525" defTabSz="457200">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eaLnBrk="1" hangingPunct="1">
              <a:lnSpc>
                <a:spcPct val="80000"/>
              </a:lnSpc>
              <a:spcBef>
                <a:spcPct val="20000"/>
              </a:spcBef>
              <a:buFont typeface="Arial" panose="020B0604020202020204" pitchFamily="34" charset="0"/>
              <a:buNone/>
            </a:pPr>
            <a:r>
              <a:rPr lang="en-US" altLang="en-US" sz="2000">
                <a:solidFill>
                  <a:srgbClr val="FFFF00"/>
                </a:solidFill>
                <a:latin typeface="Arial Black" panose="020B0A04020102020204" pitchFamily="34" charset="0"/>
              </a:rPr>
              <a:t>In 1791, about 100,000 slaves rose in revolt. They burned the sugar cane in the fields and killed hundreds of slave owners. The uprising touched off 13 years of civil war in which both sides suffered massacres.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bwMode="auto">
          <a:xfrm>
            <a:off x="4267200" y="228600"/>
            <a:ext cx="4724400" cy="762000"/>
          </a:xfrm>
          <a:prstGeom prst="rect">
            <a:avLst/>
          </a:prstGeom>
          <a:solidFill>
            <a:srgbClr val="FFFF00"/>
          </a:solidFill>
          <a:ln>
            <a:solidFill>
              <a:schemeClr val="tx1"/>
            </a:solidFill>
            <a:miter lim="800000"/>
            <a:headEnd/>
            <a:tailEnd/>
          </a:ln>
        </p:spPr>
        <p:txBody>
          <a:bodyPr/>
          <a:lstStyle/>
          <a:p>
            <a:pPr eaLnBrk="1" hangingPunct="1"/>
            <a:r>
              <a:rPr lang="en-US" altLang="en-US" sz="3600" b="1" smtClean="0">
                <a:ea typeface="ＭＳ Ｐゴシック" panose="020B0600070205080204" pitchFamily="34" charset="-128"/>
              </a:rPr>
              <a:t>Toussaint L’Ouverture</a:t>
            </a:r>
          </a:p>
        </p:txBody>
      </p:sp>
      <p:sp>
        <p:nvSpPr>
          <p:cNvPr id="38915" name="Text Box 3"/>
          <p:cNvSpPr txBox="1">
            <a:spLocks noChangeArrowheads="1"/>
          </p:cNvSpPr>
          <p:nvPr/>
        </p:nvSpPr>
        <p:spPr bwMode="auto">
          <a:xfrm>
            <a:off x="4267200" y="1227138"/>
            <a:ext cx="4724400" cy="13843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spcBef>
                <a:spcPct val="50000"/>
              </a:spcBef>
            </a:pPr>
            <a:r>
              <a:rPr lang="en-US" altLang="en-US" sz="2400">
                <a:solidFill>
                  <a:srgbClr val="FFFF00"/>
                </a:solidFill>
              </a:rPr>
              <a:t>Wanted to end slavery and gain Independence for </a:t>
            </a:r>
            <a:r>
              <a:rPr lang="en-US" altLang="en-US" sz="2400" u="sng">
                <a:solidFill>
                  <a:srgbClr val="FFFF00"/>
                </a:solidFill>
              </a:rPr>
              <a:t>Haiti!</a:t>
            </a:r>
          </a:p>
          <a:p>
            <a:pPr algn="ctr">
              <a:spcBef>
                <a:spcPct val="50000"/>
              </a:spcBef>
            </a:pPr>
            <a:r>
              <a:rPr lang="en-US" altLang="en-US" sz="2400">
                <a:solidFill>
                  <a:srgbClr val="FFFF00"/>
                </a:solidFill>
              </a:rPr>
              <a:t>He was an educated </a:t>
            </a:r>
            <a:r>
              <a:rPr lang="en-US" altLang="en-US" sz="2400" u="sng">
                <a:solidFill>
                  <a:srgbClr val="FFFF00"/>
                </a:solidFill>
              </a:rPr>
              <a:t>former</a:t>
            </a:r>
            <a:r>
              <a:rPr lang="en-US" altLang="en-US" sz="2400">
                <a:solidFill>
                  <a:srgbClr val="FFFF00"/>
                </a:solidFill>
              </a:rPr>
              <a:t> </a:t>
            </a:r>
            <a:r>
              <a:rPr lang="en-US" altLang="en-US" sz="2400" u="sng">
                <a:solidFill>
                  <a:srgbClr val="FFFF00"/>
                </a:solidFill>
              </a:rPr>
              <a:t>slave</a:t>
            </a:r>
            <a:r>
              <a:rPr lang="en-US" altLang="en-US" sz="2400">
                <a:solidFill>
                  <a:srgbClr val="FFFF00"/>
                </a:solidFill>
              </a:rPr>
              <a:t>! </a:t>
            </a:r>
          </a:p>
        </p:txBody>
      </p:sp>
      <p:sp>
        <p:nvSpPr>
          <p:cNvPr id="38916" name="Text Box 4"/>
          <p:cNvSpPr txBox="1">
            <a:spLocks noChangeArrowheads="1"/>
          </p:cNvSpPr>
          <p:nvPr/>
        </p:nvSpPr>
        <p:spPr bwMode="auto">
          <a:xfrm>
            <a:off x="4267200" y="2895600"/>
            <a:ext cx="4724400" cy="120015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spcBef>
                <a:spcPct val="50000"/>
              </a:spcBef>
            </a:pPr>
            <a:r>
              <a:rPr lang="en-US" altLang="en-US" sz="2400">
                <a:solidFill>
                  <a:srgbClr val="FFFF00"/>
                </a:solidFill>
              </a:rPr>
              <a:t>* Rallied slaves to revolt in 1791 – Led armies against French, Spanish and British.</a:t>
            </a:r>
          </a:p>
        </p:txBody>
      </p:sp>
      <p:pic>
        <p:nvPicPr>
          <p:cNvPr id="23568" name="Picture 16" descr="http://upload.wikimedia.org/wikipedia/commons/thumb/3/32/G%C3%A9n%C3%A9ral_Toussaint_Louverture.jpg/220px-G%C3%A9n%C3%A9ral_Toussaint_Louverture.jpg"/>
          <p:cNvPicPr>
            <a:picLocks noChangeAspect="1" noChangeArrowheads="1"/>
          </p:cNvPicPr>
          <p:nvPr/>
        </p:nvPicPr>
        <p:blipFill>
          <a:blip r:embed="rId3">
            <a:extLst/>
          </a:blip>
          <a:srcRect/>
          <a:stretch>
            <a:fillRect/>
          </a:stretch>
        </p:blipFill>
        <p:spPr bwMode="auto">
          <a:xfrm>
            <a:off x="-1" y="1"/>
            <a:ext cx="4122295"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7"/>
          <p:cNvSpPr txBox="1">
            <a:spLocks noChangeArrowheads="1"/>
          </p:cNvSpPr>
          <p:nvPr/>
        </p:nvSpPr>
        <p:spPr>
          <a:xfrm>
            <a:off x="4267200" y="4419600"/>
            <a:ext cx="4724400" cy="1066800"/>
          </a:xfrm>
          <a:prstGeom prst="rect">
            <a:avLst/>
          </a:prstGeom>
          <a:ln>
            <a:solidFill>
              <a:schemeClr val="tx1"/>
            </a:solidFill>
            <a:miter lim="800000"/>
            <a:headEnd/>
            <a:tailEnd/>
          </a:ln>
        </p:spPr>
        <p:style>
          <a:lnRef idx="0">
            <a:scrgbClr r="0" g="0" b="0"/>
          </a:lnRef>
          <a:fillRef idx="1001">
            <a:schemeClr val="dk2"/>
          </a:fillRef>
          <a:effectRef idx="0">
            <a:scrgbClr r="0" g="0" b="0"/>
          </a:effectRef>
          <a:fontRef idx="major"/>
        </p:style>
        <p:txBody>
          <a:bodyPr/>
          <a:lstStyle>
            <a:lvl1pPr defTabSz="457200">
              <a:defRPr sz="1400">
                <a:solidFill>
                  <a:schemeClr val="tx1"/>
                </a:solidFill>
                <a:latin typeface="Times" panose="02020603050405020304" pitchFamily="18" charset="0"/>
                <a:ea typeface="ＭＳ Ｐゴシック" panose="020B0600070205080204" pitchFamily="34" charset="-128"/>
              </a:defRPr>
            </a:lvl1pPr>
            <a:lvl2pPr marL="37931725" indent="-37474525" defTabSz="457200">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eaLnBrk="1" hangingPunct="1">
              <a:lnSpc>
                <a:spcPct val="80000"/>
              </a:lnSpc>
              <a:spcBef>
                <a:spcPct val="20000"/>
              </a:spcBef>
              <a:buFont typeface="Arial" panose="020B0604020202020204" pitchFamily="34" charset="0"/>
              <a:buNone/>
            </a:pPr>
            <a:r>
              <a:rPr lang="en-US" altLang="en-US" sz="2400" b="1">
                <a:solidFill>
                  <a:srgbClr val="FFFF00"/>
                </a:solidFill>
                <a:latin typeface="Arial Narrow" panose="020B0606020202030204" pitchFamily="34" charset="0"/>
              </a:rPr>
              <a:t>By 1801, he took control of the territory, freed the slaves and created a constitution.</a:t>
            </a:r>
          </a:p>
        </p:txBody>
      </p:sp>
      <p:sp>
        <p:nvSpPr>
          <p:cNvPr id="10" name="Text Box 5"/>
          <p:cNvSpPr txBox="1">
            <a:spLocks noChangeArrowheads="1"/>
          </p:cNvSpPr>
          <p:nvPr/>
        </p:nvSpPr>
        <p:spPr bwMode="auto">
          <a:xfrm>
            <a:off x="2895600" y="5799138"/>
            <a:ext cx="6019800" cy="83026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a:spcBef>
                <a:spcPct val="50000"/>
              </a:spcBef>
            </a:pPr>
            <a:r>
              <a:rPr lang="en-US" altLang="en-US" sz="2400">
                <a:solidFill>
                  <a:srgbClr val="FFFF00"/>
                </a:solidFill>
              </a:rPr>
              <a:t>Led first successful slave revolt in New World – Total independence for Haiti in 1804</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charRg st="4294967295" end="4294967295"/>
                                            </p:txEl>
                                          </p:spTgt>
                                        </p:tgtEl>
                                        <p:attrNameLst>
                                          <p:attrName>style.visibility</p:attrName>
                                        </p:attrNameLst>
                                      </p:cBhvr>
                                      <p:to>
                                        <p:strVal val="visible"/>
                                      </p:to>
                                    </p:set>
                                    <p:anim calcmode="lin" valueType="num">
                                      <p:cBhvr additive="base">
                                        <p:cTn id="7" dur="500" fill="hold"/>
                                        <p:tgtEl>
                                          <p:spTgt spid="3891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charRg st="4294967295" end="429496729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5">
                                            <p:txEl>
                                              <p:charRg st="4294967295" end="4294967295"/>
                                            </p:txEl>
                                          </p:spTgt>
                                        </p:tgtEl>
                                        <p:attrNameLst>
                                          <p:attrName>ppt_c</p:attrName>
                                        </p:attrNameLst>
                                      </p:cBhvr>
                                      <p:to>
                                        <a:srgbClr val="C0C0C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6">
                                            <p:txEl>
                                              <p:charRg st="4294967295" end="4294967295"/>
                                            </p:txEl>
                                          </p:spTgt>
                                        </p:tgtEl>
                                        <p:attrNameLst>
                                          <p:attrName>style.visibility</p:attrName>
                                        </p:attrNameLst>
                                      </p:cBhvr>
                                      <p:to>
                                        <p:strVal val="visible"/>
                                      </p:to>
                                    </p:set>
                                    <p:anim calcmode="lin" valueType="num">
                                      <p:cBhvr additive="base">
                                        <p:cTn id="13" dur="500" fill="hold"/>
                                        <p:tgtEl>
                                          <p:spTgt spid="3891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6">
                                            <p:txEl>
                                              <p:charRg st="4294967295" end="429496729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6">
                                            <p:txEl>
                                              <p:charRg st="4294967295" end="4294967295"/>
                                            </p:txEl>
                                          </p:spTgt>
                                        </p:tgtEl>
                                        <p:attrNameLst>
                                          <p:attrName>ppt_c</p:attrName>
                                        </p:attrNameLst>
                                      </p:cBhvr>
                                      <p:to>
                                        <a:srgbClr val="C0C0C0"/>
                                      </p:to>
                                    </p:animClr>
                                    <p:audio>
                                      <p:cMediaNode>
                                        <p:cTn display="0" masterRel="sameClick">
                                          <p:stCondLst>
                                            <p:cond evt="begin" delay="0">
                                              <p:tn val="11"/>
                                            </p:cond>
                                          </p:stCondLst>
                                          <p:endCondLst>
                                            <p:cond evt="onStopAudio" delay="0">
                                              <p:tgtEl>
                                                <p:sldTgt/>
                                              </p:tgtEl>
                                            </p:cond>
                                          </p:endCondLst>
                                        </p:cTn>
                                        <p:tgtEl>
                                          <p:sndTgt r:embed="rId2" name="bell.wav-2"/>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charRg st="4294967295" end="4294967295"/>
                                            </p:txEl>
                                          </p:spTgt>
                                        </p:tgtEl>
                                        <p:attrNameLst>
                                          <p:attrName>style.visibility</p:attrName>
                                        </p:attrNameLst>
                                      </p:cBhvr>
                                      <p:to>
                                        <p:strVal val="visible"/>
                                      </p:to>
                                    </p:set>
                                    <p:anim calcmode="lin" valueType="num">
                                      <p:cBhvr additive="base">
                                        <p:cTn id="19" dur="500" fill="hold"/>
                                        <p:tgtEl>
                                          <p:spTgt spid="1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charRg st="4294967295" end="429496729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
                                            <p:txEl>
                                              <p:charRg st="4294967295" end="4294967295"/>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6" grpId="0" autoUpdateAnimBg="0"/>
      <p:bldP spid="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napoleon-directing-tro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8763"/>
            <a:ext cx="3352800" cy="2665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45" name="AutoShape 13"/>
          <p:cNvSpPr>
            <a:spLocks noChangeArrowheads="1"/>
          </p:cNvSpPr>
          <p:nvPr/>
        </p:nvSpPr>
        <p:spPr bwMode="auto">
          <a:xfrm>
            <a:off x="381000" y="4343400"/>
            <a:ext cx="5410200" cy="685800"/>
          </a:xfrm>
          <a:prstGeom prst="wedgeRoundRectCallout">
            <a:avLst>
              <a:gd name="adj1" fmla="val -41991"/>
              <a:gd name="adj2" fmla="val -370833"/>
              <a:gd name="adj3" fmla="val 16667"/>
            </a:avLst>
          </a:prstGeom>
          <a:solidFill>
            <a:schemeClr val="accent1"/>
          </a:solidFill>
          <a:ln w="9525">
            <a:solidFill>
              <a:schemeClr val="tx1"/>
            </a:solidFill>
            <a:miter lim="800000"/>
            <a:headEnd/>
            <a:tailEnd/>
          </a:ln>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eaLnBrk="1" hangingPunct="1"/>
            <a:r>
              <a:rPr lang="en-US" altLang="en-US" sz="1800" b="1">
                <a:latin typeface="Arial" panose="020B0604020202020204" pitchFamily="34" charset="0"/>
              </a:rPr>
              <a:t>Yes, of course we agree.. Why don’t you come to Paris to discuss this further.</a:t>
            </a:r>
          </a:p>
        </p:txBody>
      </p:sp>
      <p:sp>
        <p:nvSpPr>
          <p:cNvPr id="44035" name="Rectangle 3"/>
          <p:cNvSpPr>
            <a:spLocks noGrp="1" noChangeArrowheads="1"/>
          </p:cNvSpPr>
          <p:nvPr>
            <p:ph type="body" idx="1"/>
          </p:nvPr>
        </p:nvSpPr>
        <p:spPr>
          <a:xfrm>
            <a:off x="228600" y="5334000"/>
            <a:ext cx="8763000" cy="1143000"/>
          </a:xfrm>
          <a:ln>
            <a:solidFill>
              <a:schemeClr val="tx1"/>
            </a:solidFill>
            <a:miter lim="800000"/>
            <a:headEnd/>
            <a:tailEnd/>
          </a:ln>
        </p:spPr>
        <p:style>
          <a:lnRef idx="0">
            <a:scrgbClr r="0" g="0" b="0"/>
          </a:lnRef>
          <a:fillRef idx="1001">
            <a:schemeClr val="dk2"/>
          </a:fillRef>
          <a:effectRef idx="0">
            <a:scrgbClr r="0" g="0" b="0"/>
          </a:effectRef>
          <a:fontRef idx="major"/>
        </p:style>
        <p:txBody>
          <a:bodyPr wrap="square" lIns="91440" tIns="45720" rIns="91440" bIns="45720" numCol="1" anchor="t" anchorCtr="0" compatLnSpc="1">
            <a:prstTxWarp prst="textNoShape">
              <a:avLst/>
            </a:prstTxWarp>
          </a:bodyPr>
          <a:lstStyle/>
          <a:p>
            <a:pPr algn="ctr" eaLnBrk="1" hangingPunct="1">
              <a:lnSpc>
                <a:spcPct val="80000"/>
              </a:lnSpc>
            </a:pPr>
            <a:r>
              <a:rPr lang="en-US" altLang="en-US" sz="2400" b="1" smtClean="0">
                <a:solidFill>
                  <a:srgbClr val="FFFF00"/>
                </a:solidFill>
                <a:latin typeface="Arial Narrow" panose="020B0606020202030204" pitchFamily="34" charset="0"/>
                <a:ea typeface="ＭＳ Ｐゴシック" panose="020B0600070205080204" pitchFamily="34" charset="-128"/>
              </a:rPr>
              <a:t>L'Ouverture urged Haitians to fight to the death against the invaders. </a:t>
            </a:r>
          </a:p>
          <a:p>
            <a:pPr algn="ctr" eaLnBrk="1" hangingPunct="1">
              <a:lnSpc>
                <a:spcPct val="80000"/>
              </a:lnSpc>
            </a:pPr>
            <a:r>
              <a:rPr lang="en-US" altLang="en-US" sz="2400" b="1" smtClean="0">
                <a:solidFill>
                  <a:srgbClr val="FFFF00"/>
                </a:solidFill>
                <a:latin typeface="Arial Narrow" panose="020B0606020202030204" pitchFamily="34" charset="0"/>
                <a:ea typeface="ＭＳ Ｐゴシック" panose="020B0600070205080204" pitchFamily="34" charset="-128"/>
              </a:rPr>
              <a:t>However, in May, Toussaint agreed to halt the revolution if the French would end slavery. </a:t>
            </a:r>
          </a:p>
        </p:txBody>
      </p:sp>
      <p:sp>
        <p:nvSpPr>
          <p:cNvPr id="18437" name="Rectangle 8"/>
          <p:cNvSpPr>
            <a:spLocks noChangeArrowheads="1"/>
          </p:cNvSpPr>
          <p:nvPr/>
        </p:nvSpPr>
        <p:spPr bwMode="auto">
          <a:xfrm>
            <a:off x="3581400" y="228600"/>
            <a:ext cx="5410200" cy="1447800"/>
          </a:xfrm>
          <a:prstGeom prst="rect">
            <a:avLst/>
          </a:prstGeom>
          <a:ln w="9525">
            <a:solidFill>
              <a:schemeClr val="tx1"/>
            </a:solidFill>
            <a:miter lim="800000"/>
            <a:headEnd/>
            <a:tailEnd/>
          </a:ln>
        </p:spPr>
        <p:style>
          <a:lnRef idx="0">
            <a:scrgbClr r="0" g="0" b="0"/>
          </a:lnRef>
          <a:fillRef idx="1001">
            <a:schemeClr val="dk2"/>
          </a:fillRef>
          <a:effectRef idx="0">
            <a:scrgbClr r="0" g="0" b="0"/>
          </a:effectRef>
          <a:fontRef idx="major"/>
        </p:style>
        <p:txBody>
          <a:bodyPr/>
          <a:lstStyle>
            <a:lvl1pPr marL="342900" indent="-342900">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eaLnBrk="1" hangingPunct="1">
              <a:lnSpc>
                <a:spcPct val="80000"/>
              </a:lnSpc>
              <a:spcBef>
                <a:spcPct val="20000"/>
              </a:spcBef>
              <a:buFontTx/>
              <a:buChar char="•"/>
            </a:pPr>
            <a:r>
              <a:rPr lang="en-US" altLang="en-US" sz="2200" b="1">
                <a:solidFill>
                  <a:srgbClr val="FFFF00"/>
                </a:solidFill>
                <a:latin typeface="Arial Narrow" panose="020B0606020202030204" pitchFamily="34" charset="0"/>
              </a:rPr>
              <a:t>When Napoleon Bonaparte took power in France, he decided to reclaim the rich sugar plantations of Saint Dominique. In January 1802, 16,000 French troops landed in Saint Dominique to get rid of Toussaint.</a:t>
            </a:r>
          </a:p>
        </p:txBody>
      </p:sp>
      <p:sp>
        <p:nvSpPr>
          <p:cNvPr id="44041" name="AutoShape 9"/>
          <p:cNvSpPr>
            <a:spLocks noChangeArrowheads="1"/>
          </p:cNvSpPr>
          <p:nvPr/>
        </p:nvSpPr>
        <p:spPr bwMode="auto">
          <a:xfrm>
            <a:off x="2133600" y="2286000"/>
            <a:ext cx="3733800" cy="685800"/>
          </a:xfrm>
          <a:prstGeom prst="wedgeRoundRectCallout">
            <a:avLst>
              <a:gd name="adj1" fmla="val -56292"/>
              <a:gd name="adj2" fmla="val -221065"/>
              <a:gd name="adj3" fmla="val 16667"/>
            </a:avLst>
          </a:prstGeom>
          <a:solidFill>
            <a:schemeClr val="accent1"/>
          </a:solidFill>
          <a:ln w="9525">
            <a:solidFill>
              <a:schemeClr val="tx1"/>
            </a:solidFill>
            <a:miter lim="800000"/>
            <a:headEnd/>
            <a:tailEnd/>
          </a:ln>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eaLnBrk="1" hangingPunct="1"/>
            <a:r>
              <a:rPr lang="en-US" altLang="en-US" sz="1800" b="1">
                <a:latin typeface="Arial" panose="020B0604020202020204" pitchFamily="34" charset="0"/>
              </a:rPr>
              <a:t>I want St. Dominique back!</a:t>
            </a:r>
          </a:p>
        </p:txBody>
      </p:sp>
      <p:pic>
        <p:nvPicPr>
          <p:cNvPr id="245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05000"/>
            <a:ext cx="23669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AutoShape 12"/>
          <p:cNvSpPr>
            <a:spLocks noChangeArrowheads="1"/>
          </p:cNvSpPr>
          <p:nvPr/>
        </p:nvSpPr>
        <p:spPr bwMode="auto">
          <a:xfrm>
            <a:off x="304800" y="3200400"/>
            <a:ext cx="5410200" cy="762000"/>
          </a:xfrm>
          <a:prstGeom prst="wedgeRoundRectCallout">
            <a:avLst>
              <a:gd name="adj1" fmla="val 64259"/>
              <a:gd name="adj2" fmla="val 38370"/>
              <a:gd name="adj3" fmla="val 16667"/>
            </a:avLst>
          </a:prstGeom>
          <a:solidFill>
            <a:schemeClr val="accent2"/>
          </a:solidFill>
          <a:ln w="9525">
            <a:solidFill>
              <a:schemeClr val="tx1"/>
            </a:solidFill>
            <a:miter lim="800000"/>
            <a:headEnd/>
            <a:tailEnd/>
          </a:ln>
        </p:spPr>
        <p:txBody>
          <a:bodyPr/>
          <a:lstStyle>
            <a:lvl1pPr>
              <a:defRPr sz="1400">
                <a:solidFill>
                  <a:schemeClr val="tx1"/>
                </a:solidFill>
                <a:latin typeface="Times" panose="02020603050405020304" pitchFamily="18" charset="0"/>
                <a:ea typeface="ＭＳ Ｐゴシック" panose="020B0600070205080204" pitchFamily="34" charset="-128"/>
              </a:defRPr>
            </a:lvl1pPr>
            <a:lvl2pPr marL="37931725" indent="-37474525">
              <a:defRPr sz="1400">
                <a:solidFill>
                  <a:schemeClr val="tx1"/>
                </a:solidFill>
                <a:latin typeface="Times" panose="02020603050405020304" pitchFamily="18" charset="0"/>
                <a:ea typeface="ＭＳ Ｐゴシック" panose="020B0600070205080204" pitchFamily="34" charset="-128"/>
              </a:defRPr>
            </a:lvl2pPr>
            <a:lvl3pPr>
              <a:defRPr sz="1400">
                <a:solidFill>
                  <a:schemeClr val="tx1"/>
                </a:solidFill>
                <a:latin typeface="Times" panose="02020603050405020304" pitchFamily="18" charset="0"/>
                <a:ea typeface="ＭＳ Ｐゴシック" panose="020B0600070205080204" pitchFamily="34" charset="-128"/>
              </a:defRPr>
            </a:lvl3pPr>
            <a:lvl4pPr>
              <a:defRPr sz="1400">
                <a:solidFill>
                  <a:schemeClr val="tx1"/>
                </a:solidFill>
                <a:latin typeface="Times" panose="02020603050405020304" pitchFamily="18" charset="0"/>
                <a:ea typeface="ＭＳ Ｐゴシック" panose="020B0600070205080204" pitchFamily="34" charset="-128"/>
              </a:defRPr>
            </a:lvl4pPr>
            <a:lvl5pPr>
              <a:defRPr sz="1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1400">
                <a:solidFill>
                  <a:schemeClr val="tx1"/>
                </a:solidFill>
                <a:latin typeface="Times" panose="02020603050405020304" pitchFamily="18" charset="0"/>
                <a:ea typeface="ＭＳ Ｐゴシック" panose="020B0600070205080204" pitchFamily="34" charset="-128"/>
              </a:defRPr>
            </a:lvl9pPr>
          </a:lstStyle>
          <a:p>
            <a:pPr algn="ctr" eaLnBrk="1" hangingPunct="1"/>
            <a:r>
              <a:rPr lang="en-US" altLang="en-US" sz="1800">
                <a:solidFill>
                  <a:srgbClr val="FFFF00"/>
                </a:solidFill>
                <a:latin typeface="Arial Black" panose="020B0A04020102020204" pitchFamily="34" charset="0"/>
              </a:rPr>
              <a:t>We will stop fighting if you agree to end slavery forever on St. Dominique!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fade">
                                      <p:cBhvr>
                                        <p:cTn id="7" dur="2000"/>
                                        <p:tgtEl>
                                          <p:spTgt spid="44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44"/>
                                        </p:tgtEl>
                                        <p:attrNameLst>
                                          <p:attrName>style.visibility</p:attrName>
                                        </p:attrNameLst>
                                      </p:cBhvr>
                                      <p:to>
                                        <p:strVal val="visible"/>
                                      </p:to>
                                    </p:set>
                                    <p:animEffect transition="in" filter="fade">
                                      <p:cBhvr>
                                        <p:cTn id="12" dur="2000"/>
                                        <p:tgtEl>
                                          <p:spTgt spid="440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45"/>
                                        </p:tgtEl>
                                        <p:attrNameLst>
                                          <p:attrName>style.visibility</p:attrName>
                                        </p:attrNameLst>
                                      </p:cBhvr>
                                      <p:to>
                                        <p:strVal val="visible"/>
                                      </p:to>
                                    </p:set>
                                    <p:animEffect transition="in" filter="fade">
                                      <p:cBhvr>
                                        <p:cTn id="17" dur="2000"/>
                                        <p:tgtEl>
                                          <p:spTgt spid="44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5">
                                            <p:bg/>
                                          </p:spTgt>
                                        </p:tgtEl>
                                        <p:attrNameLst>
                                          <p:attrName>style.visibility</p:attrName>
                                        </p:attrNameLst>
                                      </p:cBhvr>
                                      <p:to>
                                        <p:strVal val="visible"/>
                                      </p:to>
                                    </p:set>
                                    <p:animEffect transition="in" filter="fade">
                                      <p:cBhvr>
                                        <p:cTn id="22" dur="2000"/>
                                        <p:tgtEl>
                                          <p:spTgt spid="44035">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35">
                                            <p:txEl>
                                              <p:pRg st="0" end="0"/>
                                            </p:txEl>
                                          </p:spTgt>
                                        </p:tgtEl>
                                        <p:attrNameLst>
                                          <p:attrName>style.visibility</p:attrName>
                                        </p:attrNameLst>
                                      </p:cBhvr>
                                      <p:to>
                                        <p:strVal val="visible"/>
                                      </p:to>
                                    </p:set>
                                    <p:animEffect transition="in" filter="fade">
                                      <p:cBhvr>
                                        <p:cTn id="27" dur="2000"/>
                                        <p:tgtEl>
                                          <p:spTgt spid="4403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035">
                                            <p:txEl>
                                              <p:pRg st="1" end="1"/>
                                            </p:txEl>
                                          </p:spTgt>
                                        </p:tgtEl>
                                        <p:attrNameLst>
                                          <p:attrName>style.visibility</p:attrName>
                                        </p:attrNameLst>
                                      </p:cBhvr>
                                      <p:to>
                                        <p:strVal val="visible"/>
                                      </p:to>
                                    </p:set>
                                    <p:animEffect transition="in" filter="fade">
                                      <p:cBhvr>
                                        <p:cTn id="32" dur="20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5" grpId="0" animBg="1"/>
      <p:bldP spid="44035" grpId="0" build="p" animBg="1"/>
      <p:bldP spid="44041" grpId="0" animBg="1"/>
      <p:bldP spid="440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6960</TotalTime>
  <Words>644</Words>
  <Application>Microsoft Office PowerPoint</Application>
  <PresentationFormat>On-screen Show (4:3)</PresentationFormat>
  <Paragraphs>52</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Times</vt:lpstr>
      <vt:lpstr>ＭＳ Ｐゴシック</vt:lpstr>
      <vt:lpstr>Arial</vt:lpstr>
      <vt:lpstr>Calibri</vt:lpstr>
      <vt:lpstr>Impact</vt:lpstr>
      <vt:lpstr>Arial Narrow</vt:lpstr>
      <vt:lpstr>Arial Black</vt:lpstr>
      <vt:lpstr>Office Theme</vt:lpstr>
      <vt:lpstr>PowerPoint Presentation</vt:lpstr>
      <vt:lpstr>PowerPoint Presentation</vt:lpstr>
      <vt:lpstr>PowerPoint Presentation</vt:lpstr>
      <vt:lpstr>Haitian Population</vt:lpstr>
      <vt:lpstr>PowerPoint Presentation</vt:lpstr>
      <vt:lpstr>PowerPoint Presentation</vt:lpstr>
      <vt:lpstr>PowerPoint Presentation</vt:lpstr>
      <vt:lpstr>Toussaint L’Ouverture</vt:lpstr>
      <vt:lpstr>PowerPoint Presentation</vt:lpstr>
      <vt:lpstr>PowerPoint Presentation</vt:lpstr>
      <vt:lpstr>PowerPoint Presentation</vt:lpstr>
      <vt:lpstr>PowerPoint Presentation</vt:lpstr>
      <vt:lpstr>PowerPoint Presentation</vt:lpstr>
    </vt:vector>
  </TitlesOfParts>
  <Company>SED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AMERICAN REVOLUTIONS</dc:title>
  <dc:creator>IMC</dc:creator>
  <cp:lastModifiedBy>Braun Christine</cp:lastModifiedBy>
  <cp:revision>266</cp:revision>
  <cp:lastPrinted>2014-09-17T12:35:36Z</cp:lastPrinted>
  <dcterms:created xsi:type="dcterms:W3CDTF">2015-08-22T12:48:03Z</dcterms:created>
  <dcterms:modified xsi:type="dcterms:W3CDTF">2017-01-30T20:59:54Z</dcterms:modified>
</cp:coreProperties>
</file>