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2"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F8182-EAEB-43E7-894C-9A4872147A0A}" type="datetimeFigureOut">
              <a:rPr lang="en-US" smtClean="0"/>
              <a:t>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C9F1BA-82D3-4843-A49C-91EE71806F82}" type="slidenum">
              <a:rPr lang="en-US" smtClean="0"/>
              <a:t>‹#›</a:t>
            </a:fld>
            <a:endParaRPr lang="en-US"/>
          </a:p>
        </p:txBody>
      </p:sp>
    </p:spTree>
    <p:extLst>
      <p:ext uri="{BB962C8B-B14F-4D97-AF65-F5344CB8AC3E}">
        <p14:creationId xmlns:p14="http://schemas.microsoft.com/office/powerpoint/2010/main" val="2693818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Kitty marries Parnell after her divorce – 1891.  he dies in her arms 4 months later.</a:t>
            </a:r>
            <a:endParaRPr lang="en-US" dirty="0"/>
          </a:p>
        </p:txBody>
      </p:sp>
      <p:sp>
        <p:nvSpPr>
          <p:cNvPr id="4" name="Slide Number Placeholder 3"/>
          <p:cNvSpPr>
            <a:spLocks noGrp="1"/>
          </p:cNvSpPr>
          <p:nvPr>
            <p:ph type="sldNum" sz="quarter" idx="10"/>
          </p:nvPr>
        </p:nvSpPr>
        <p:spPr/>
        <p:txBody>
          <a:bodyPr/>
          <a:lstStyle/>
          <a:p>
            <a:fld id="{F3C9F1BA-82D3-4843-A49C-91EE71806F82}" type="slidenum">
              <a:rPr lang="en-US" smtClean="0"/>
              <a:t>11</a:t>
            </a:fld>
            <a:endParaRPr lang="en-US"/>
          </a:p>
        </p:txBody>
      </p:sp>
    </p:spTree>
    <p:extLst>
      <p:ext uri="{BB962C8B-B14F-4D97-AF65-F5344CB8AC3E}">
        <p14:creationId xmlns:p14="http://schemas.microsoft.com/office/powerpoint/2010/main" val="166164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9144000" cy="6858000"/>
            <a:chOff x="0" y="0"/>
            <a:chExt cx="5760" cy="4320"/>
          </a:xfrm>
        </p:grpSpPr>
        <p:sp>
          <p:nvSpPr>
            <p:cNvPr id="2765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27652"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grpSp>
          <p:nvGrpSpPr>
            <p:cNvPr id="27653" name="Group 5"/>
            <p:cNvGrpSpPr>
              <a:grpSpLocks/>
            </p:cNvGrpSpPr>
            <p:nvPr/>
          </p:nvGrpSpPr>
          <p:grpSpPr bwMode="auto">
            <a:xfrm>
              <a:off x="0" y="672"/>
              <a:ext cx="1806" cy="1989"/>
              <a:chOff x="0" y="672"/>
              <a:chExt cx="1806" cy="1989"/>
            </a:xfrm>
          </p:grpSpPr>
          <p:sp>
            <p:nvSpPr>
              <p:cNvPr id="27654"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55"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56"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57"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58"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59"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60"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61"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62"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7663"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grpSp>
      </p:grpSp>
      <p:sp>
        <p:nvSpPr>
          <p:cNvPr id="27664" name="Rectangle 16"/>
          <p:cNvSpPr>
            <a:spLocks noGrp="1" noChangeArrowheads="1"/>
          </p:cNvSpPr>
          <p:nvPr>
            <p:ph type="dt" sz="half" idx="2"/>
          </p:nvPr>
        </p:nvSpPr>
        <p:spPr>
          <a:xfrm>
            <a:off x="457200" y="6248400"/>
            <a:ext cx="2133600" cy="457200"/>
          </a:xfrm>
        </p:spPr>
        <p:txBody>
          <a:bodyPr/>
          <a:lstStyle>
            <a:lvl1pPr>
              <a:defRPr/>
            </a:lvl1pPr>
          </a:lstStyle>
          <a:p>
            <a:endParaRPr lang="en-GB" altLang="en-US"/>
          </a:p>
        </p:txBody>
      </p:sp>
      <p:sp>
        <p:nvSpPr>
          <p:cNvPr id="27665" name="Rectangle 17"/>
          <p:cNvSpPr>
            <a:spLocks noGrp="1" noChangeArrowheads="1"/>
          </p:cNvSpPr>
          <p:nvPr>
            <p:ph type="ftr" sz="quarter" idx="3"/>
          </p:nvPr>
        </p:nvSpPr>
        <p:spPr/>
        <p:txBody>
          <a:bodyPr/>
          <a:lstStyle>
            <a:lvl1pPr>
              <a:defRPr/>
            </a:lvl1pPr>
          </a:lstStyle>
          <a:p>
            <a:endParaRPr lang="en-GB" altLang="en-US"/>
          </a:p>
        </p:txBody>
      </p:sp>
      <p:sp>
        <p:nvSpPr>
          <p:cNvPr id="27666" name="Rectangle 18"/>
          <p:cNvSpPr>
            <a:spLocks noGrp="1" noChangeArrowheads="1"/>
          </p:cNvSpPr>
          <p:nvPr>
            <p:ph type="sldNum" sz="quarter" idx="4"/>
          </p:nvPr>
        </p:nvSpPr>
        <p:spPr/>
        <p:txBody>
          <a:bodyPr/>
          <a:lstStyle>
            <a:lvl1pPr>
              <a:defRPr/>
            </a:lvl1pPr>
          </a:lstStyle>
          <a:p>
            <a:fld id="{DA210E02-D97E-4BE5-BFBB-1FE537ECC768}" type="slidenum">
              <a:rPr lang="en-GB" altLang="en-US"/>
              <a:pPr/>
              <a:t>‹#›</a:t>
            </a:fld>
            <a:endParaRPr lang="en-GB" altLang="en-US"/>
          </a:p>
        </p:txBody>
      </p:sp>
      <p:sp>
        <p:nvSpPr>
          <p:cNvPr id="2766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GB" altLang="en-US" noProof="0" smtClean="0"/>
              <a:t>Kliknite sem a upravte štýl predlohy nadpisov.</a:t>
            </a:r>
          </a:p>
        </p:txBody>
      </p:sp>
      <p:sp>
        <p:nvSpPr>
          <p:cNvPr id="2766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GB" altLang="en-US" noProof="0" smtClean="0"/>
              <a:t>Kliknite sem a upravte štýl predlohy podnadpisov.</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D936818F-BC4E-42BE-9D1D-0F2BD16761AB}" type="slidenum">
              <a:rPr lang="en-GB" altLang="en-US"/>
              <a:pPr/>
              <a:t>‹#›</a:t>
            </a:fld>
            <a:endParaRPr lang="en-GB" altLang="en-US"/>
          </a:p>
        </p:txBody>
      </p:sp>
      <p:sp>
        <p:nvSpPr>
          <p:cNvPr id="6" name="Date Placeholder 5"/>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3638073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89F2AC94-2CB3-4D55-831B-83AFEE870CDE}" type="slidenum">
              <a:rPr lang="en-GB" altLang="en-US"/>
              <a:pPr/>
              <a:t>‹#›</a:t>
            </a:fld>
            <a:endParaRPr lang="en-GB" altLang="en-US"/>
          </a:p>
        </p:txBody>
      </p:sp>
      <p:sp>
        <p:nvSpPr>
          <p:cNvPr id="6" name="Date Placeholder 5"/>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180183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5074835E-B949-42F1-857E-6E94C35BB980}" type="slidenum">
              <a:rPr lang="en-GB" altLang="en-US"/>
              <a:pPr/>
              <a:t>‹#›</a:t>
            </a:fld>
            <a:endParaRPr lang="en-GB" altLang="en-US"/>
          </a:p>
        </p:txBody>
      </p:sp>
      <p:sp>
        <p:nvSpPr>
          <p:cNvPr id="6" name="Date Placeholder 5"/>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233203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2BCBB9F7-3171-40A5-9FE4-9274E5EA17BE}" type="slidenum">
              <a:rPr lang="en-GB" altLang="en-US"/>
              <a:pPr/>
              <a:t>‹#›</a:t>
            </a:fld>
            <a:endParaRPr lang="en-GB" altLang="en-US"/>
          </a:p>
        </p:txBody>
      </p:sp>
      <p:sp>
        <p:nvSpPr>
          <p:cNvPr id="6" name="Date Placeholder 5"/>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328808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CBAB2CA1-3C5A-441B-8148-572312C977F2}"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22832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GB" altLang="en-US"/>
          </a:p>
        </p:txBody>
      </p:sp>
      <p:sp>
        <p:nvSpPr>
          <p:cNvPr id="8" name="Slide Number Placeholder 7"/>
          <p:cNvSpPr>
            <a:spLocks noGrp="1"/>
          </p:cNvSpPr>
          <p:nvPr>
            <p:ph type="sldNum" sz="quarter" idx="11"/>
          </p:nvPr>
        </p:nvSpPr>
        <p:spPr/>
        <p:txBody>
          <a:bodyPr/>
          <a:lstStyle>
            <a:lvl1pPr>
              <a:defRPr/>
            </a:lvl1pPr>
          </a:lstStyle>
          <a:p>
            <a:fld id="{2939CE57-D88C-4044-9E3E-D1A6FA9D940D}" type="slidenum">
              <a:rPr lang="en-GB" altLang="en-US"/>
              <a:pPr/>
              <a:t>‹#›</a:t>
            </a:fld>
            <a:endParaRPr lang="en-GB" altLang="en-US"/>
          </a:p>
        </p:txBody>
      </p:sp>
      <p:sp>
        <p:nvSpPr>
          <p:cNvPr id="9" name="Date Placeholder 8"/>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1549330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GB" altLang="en-US"/>
          </a:p>
        </p:txBody>
      </p:sp>
      <p:sp>
        <p:nvSpPr>
          <p:cNvPr id="4" name="Slide Number Placeholder 3"/>
          <p:cNvSpPr>
            <a:spLocks noGrp="1"/>
          </p:cNvSpPr>
          <p:nvPr>
            <p:ph type="sldNum" sz="quarter" idx="11"/>
          </p:nvPr>
        </p:nvSpPr>
        <p:spPr/>
        <p:txBody>
          <a:bodyPr/>
          <a:lstStyle>
            <a:lvl1pPr>
              <a:defRPr/>
            </a:lvl1pPr>
          </a:lstStyle>
          <a:p>
            <a:fld id="{759D1A48-31D9-4B24-A678-75435C909A20}" type="slidenum">
              <a:rPr lang="en-GB" altLang="en-US"/>
              <a:pPr/>
              <a:t>‹#›</a:t>
            </a:fld>
            <a:endParaRPr lang="en-GB" altLang="en-US"/>
          </a:p>
        </p:txBody>
      </p:sp>
      <p:sp>
        <p:nvSpPr>
          <p:cNvPr id="5" name="Date Placeholder 4"/>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266969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ltLang="en-US"/>
          </a:p>
        </p:txBody>
      </p:sp>
      <p:sp>
        <p:nvSpPr>
          <p:cNvPr id="3" name="Slide Number Placeholder 2"/>
          <p:cNvSpPr>
            <a:spLocks noGrp="1"/>
          </p:cNvSpPr>
          <p:nvPr>
            <p:ph type="sldNum" sz="quarter" idx="11"/>
          </p:nvPr>
        </p:nvSpPr>
        <p:spPr/>
        <p:txBody>
          <a:bodyPr/>
          <a:lstStyle>
            <a:lvl1pPr>
              <a:defRPr/>
            </a:lvl1pPr>
          </a:lstStyle>
          <a:p>
            <a:fld id="{76AD8939-811C-4DA3-8573-BF1CA13730C8}" type="slidenum">
              <a:rPr lang="en-GB" altLang="en-US"/>
              <a:pPr/>
              <a:t>‹#›</a:t>
            </a:fld>
            <a:endParaRPr lang="en-GB" altLang="en-US"/>
          </a:p>
        </p:txBody>
      </p:sp>
      <p:sp>
        <p:nvSpPr>
          <p:cNvPr id="4" name="Date Placeholder 3"/>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397755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3EDA3234-5C05-45C0-8BA2-FAE2120CDAE7}"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250205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4C3D0B39-5A24-40A5-AD27-39615E89D397}"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endParaRPr lang="en-GB" altLang="en-US"/>
          </a:p>
        </p:txBody>
      </p:sp>
    </p:spTree>
    <p:extLst>
      <p:ext uri="{BB962C8B-B14F-4D97-AF65-F5344CB8AC3E}">
        <p14:creationId xmlns:p14="http://schemas.microsoft.com/office/powerpoint/2010/main" val="344451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GB" altLang="en-US"/>
          </a:p>
        </p:txBody>
      </p:sp>
      <p:sp>
        <p:nvSpPr>
          <p:cNvPr id="2662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29B85EBD-4316-4C57-8ABE-6678AD0C7BD2}" type="slidenum">
              <a:rPr lang="en-GB" altLang="en-US"/>
              <a:pPr/>
              <a:t>‹#›</a:t>
            </a:fld>
            <a:endParaRPr lang="en-GB" altLang="en-US"/>
          </a:p>
        </p:txBody>
      </p:sp>
      <p:grpSp>
        <p:nvGrpSpPr>
          <p:cNvPr id="26628" name="Group 4"/>
          <p:cNvGrpSpPr>
            <a:grpSpLocks/>
          </p:cNvGrpSpPr>
          <p:nvPr/>
        </p:nvGrpSpPr>
        <p:grpSpPr bwMode="auto">
          <a:xfrm>
            <a:off x="0" y="0"/>
            <a:ext cx="9144000" cy="546100"/>
            <a:chOff x="0" y="0"/>
            <a:chExt cx="5760" cy="344"/>
          </a:xfrm>
        </p:grpSpPr>
        <p:sp>
          <p:nvSpPr>
            <p:cNvPr id="2662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2663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6631"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hlink"/>
                </a:solidFill>
              </a:endParaRPr>
            </a:p>
          </p:txBody>
        </p:sp>
        <p:sp>
          <p:nvSpPr>
            <p:cNvPr id="26632"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hlink"/>
                </a:solidFill>
              </a:endParaRPr>
            </a:p>
          </p:txBody>
        </p:sp>
        <p:sp>
          <p:nvSpPr>
            <p:cNvPr id="26633"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accent2"/>
                </a:solidFill>
              </a:endParaRPr>
            </a:p>
          </p:txBody>
        </p:sp>
        <p:sp>
          <p:nvSpPr>
            <p:cNvPr id="26634"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hlink"/>
                </a:solidFill>
              </a:endParaRPr>
            </a:p>
          </p:txBody>
        </p:sp>
        <p:sp>
          <p:nvSpPr>
            <p:cNvPr id="26635"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26636"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accent2"/>
                </a:solidFill>
              </a:endParaRPr>
            </a:p>
          </p:txBody>
        </p:sp>
        <p:sp>
          <p:nvSpPr>
            <p:cNvPr id="26637"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chemeClr val="accent2"/>
                </a:solidFill>
              </a:endParaRPr>
            </a:p>
          </p:txBody>
        </p:sp>
      </p:grpSp>
      <p:sp>
        <p:nvSpPr>
          <p:cNvPr id="26638"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Kliknite sem a upravte štýl predlohy nadpisov.</a:t>
            </a:r>
          </a:p>
        </p:txBody>
      </p:sp>
      <p:sp>
        <p:nvSpPr>
          <p:cNvPr id="26639"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Kliknite sem a upravte štýly predlohy textu.</a:t>
            </a:r>
          </a:p>
          <a:p>
            <a:pPr lvl="1"/>
            <a:r>
              <a:rPr lang="en-GB" altLang="en-US" smtClean="0"/>
              <a:t>Druhá úroveň</a:t>
            </a:r>
          </a:p>
          <a:p>
            <a:pPr lvl="2"/>
            <a:r>
              <a:rPr lang="en-GB" altLang="en-US" smtClean="0"/>
              <a:t>Tretia úroveň</a:t>
            </a:r>
          </a:p>
          <a:p>
            <a:pPr lvl="3"/>
            <a:r>
              <a:rPr lang="en-GB" altLang="en-US" smtClean="0"/>
              <a:t>Štvrtá úroveň</a:t>
            </a:r>
          </a:p>
          <a:p>
            <a:pPr lvl="4"/>
            <a:r>
              <a:rPr lang="en-GB" altLang="en-US" smtClean="0"/>
              <a:t>Piata úroveň</a:t>
            </a:r>
          </a:p>
        </p:txBody>
      </p:sp>
      <p:sp>
        <p:nvSpPr>
          <p:cNvPr id="2664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a:t>GLADSTONE, PARNELL AND HOME RULE</a:t>
            </a: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a:t>FATE OF THE BILL</a:t>
            </a:r>
          </a:p>
        </p:txBody>
      </p:sp>
      <p:sp>
        <p:nvSpPr>
          <p:cNvPr id="13315" name="Rectangle 3"/>
          <p:cNvSpPr>
            <a:spLocks noGrp="1" noChangeArrowheads="1"/>
          </p:cNvSpPr>
          <p:nvPr>
            <p:ph type="body" idx="1"/>
          </p:nvPr>
        </p:nvSpPr>
        <p:spPr/>
        <p:txBody>
          <a:bodyPr/>
          <a:lstStyle/>
          <a:p>
            <a:r>
              <a:rPr lang="en-GB" altLang="en-US"/>
              <a:t>Defeated in the commons by 313 votes to 343</a:t>
            </a:r>
          </a:p>
          <a:p>
            <a:r>
              <a:rPr lang="en-GB" altLang="en-US"/>
              <a:t>Parliament  was dissolved</a:t>
            </a:r>
          </a:p>
          <a:p>
            <a:r>
              <a:rPr lang="en-GB" altLang="en-US"/>
              <a:t>Victory for Unionists in the election of summer 1886: 316 conservatives and 78 liberal unionists against 191 HR liberals and 85 IPP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en-US"/>
              <a:t>FALL OF PARNELL</a:t>
            </a:r>
          </a:p>
        </p:txBody>
      </p:sp>
      <p:sp>
        <p:nvSpPr>
          <p:cNvPr id="14339" name="Rectangle 3"/>
          <p:cNvSpPr>
            <a:spLocks noGrp="1" noChangeArrowheads="1"/>
          </p:cNvSpPr>
          <p:nvPr>
            <p:ph type="body" idx="1"/>
          </p:nvPr>
        </p:nvSpPr>
        <p:spPr/>
        <p:txBody>
          <a:bodyPr/>
          <a:lstStyle/>
          <a:p>
            <a:r>
              <a:rPr lang="en-GB" altLang="en-US"/>
              <a:t>In spite of the election results Parnell was still determined to stick to the constitutional path to gain HR</a:t>
            </a:r>
          </a:p>
          <a:p>
            <a:r>
              <a:rPr lang="en-GB" altLang="en-US"/>
              <a:t>He joined the fortunes of the IPP firmly to the fortunes of the Liberals</a:t>
            </a:r>
          </a:p>
          <a:p>
            <a:r>
              <a:rPr lang="en-GB" altLang="en-US"/>
              <a:t>By 1887 the Kitty O’Shea scandal had broken and Gladstone was to cut all links with Parnell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n-US"/>
              <a:t>FALL OF PARNELL</a:t>
            </a:r>
          </a:p>
        </p:txBody>
      </p:sp>
      <p:sp>
        <p:nvSpPr>
          <p:cNvPr id="15363" name="Rectangle 3"/>
          <p:cNvSpPr>
            <a:spLocks noGrp="1" noChangeArrowheads="1"/>
          </p:cNvSpPr>
          <p:nvPr>
            <p:ph type="body" idx="1"/>
          </p:nvPr>
        </p:nvSpPr>
        <p:spPr/>
        <p:txBody>
          <a:bodyPr/>
          <a:lstStyle/>
          <a:p>
            <a:r>
              <a:rPr lang="en-GB" altLang="en-US"/>
              <a:t>He refused to resign as leader of the IPP</a:t>
            </a:r>
          </a:p>
          <a:p>
            <a:r>
              <a:rPr lang="en-GB" altLang="en-US"/>
              <a:t>He attacked Gladstone personally and denounced the Liberal alliance</a:t>
            </a:r>
          </a:p>
          <a:p>
            <a:r>
              <a:rPr lang="en-GB" altLang="en-US"/>
              <a:t>He thus appeared to overthrow the political strategy he had built up over the past 5 years</a:t>
            </a:r>
          </a:p>
          <a:p>
            <a:r>
              <a:rPr lang="en-GB" altLang="en-US"/>
              <a:t>Irish Catholic clergy called on all Irish people to repudiate Parnell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ltLang="en-US"/>
              <a:t>FALL OF PARNELL</a:t>
            </a:r>
          </a:p>
        </p:txBody>
      </p:sp>
      <p:sp>
        <p:nvSpPr>
          <p:cNvPr id="16387" name="Rectangle 3"/>
          <p:cNvSpPr>
            <a:spLocks noGrp="1" noChangeArrowheads="1"/>
          </p:cNvSpPr>
          <p:nvPr>
            <p:ph type="body" idx="1"/>
          </p:nvPr>
        </p:nvSpPr>
        <p:spPr/>
        <p:txBody>
          <a:bodyPr/>
          <a:lstStyle/>
          <a:p>
            <a:r>
              <a:rPr lang="en-GB" altLang="en-US"/>
              <a:t>The IPP had to choose between Parnell or the Liberal alliance without which they would never obtain HR</a:t>
            </a:r>
          </a:p>
          <a:p>
            <a:r>
              <a:rPr lang="en-GB" altLang="en-US"/>
              <a:t>37 supported him but 45 rejected him</a:t>
            </a:r>
          </a:p>
          <a:p>
            <a:r>
              <a:rPr lang="en-GB" altLang="en-US"/>
              <a:t>He refused to accept his fate and toyed with a return to unconstitutional methods</a:t>
            </a:r>
          </a:p>
          <a:p>
            <a:r>
              <a:rPr lang="en-GB" altLang="en-US"/>
              <a:t>Died in 1891 aged 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a:t>SECOND HOME RULE BILL</a:t>
            </a:r>
          </a:p>
        </p:txBody>
      </p:sp>
      <p:sp>
        <p:nvSpPr>
          <p:cNvPr id="19459" name="Rectangle 3"/>
          <p:cNvSpPr>
            <a:spLocks noGrp="1" noChangeArrowheads="1"/>
          </p:cNvSpPr>
          <p:nvPr>
            <p:ph type="body" idx="1"/>
          </p:nvPr>
        </p:nvSpPr>
        <p:spPr/>
        <p:txBody>
          <a:bodyPr/>
          <a:lstStyle/>
          <a:p>
            <a:pPr>
              <a:lnSpc>
                <a:spcPct val="90000"/>
              </a:lnSpc>
            </a:pPr>
            <a:r>
              <a:rPr lang="en-GB" altLang="en-US" sz="2800" dirty="0"/>
              <a:t>1892, Gladstone aged 84 formed his fourth ministry and proposed a new HR Bill</a:t>
            </a:r>
          </a:p>
          <a:p>
            <a:pPr>
              <a:lnSpc>
                <a:spcPct val="90000"/>
              </a:lnSpc>
            </a:pPr>
            <a:r>
              <a:rPr lang="en-GB" altLang="en-US" sz="2800" dirty="0"/>
              <a:t>1893 the bill passed through the Commons but was overwhelmingly defeated in the Lords</a:t>
            </a:r>
          </a:p>
          <a:p>
            <a:pPr>
              <a:lnSpc>
                <a:spcPct val="90000"/>
              </a:lnSpc>
            </a:pPr>
            <a:r>
              <a:rPr lang="en-GB" altLang="en-US" sz="2800" dirty="0"/>
              <a:t>Gladstone retired 1894</a:t>
            </a:r>
          </a:p>
          <a:p>
            <a:pPr>
              <a:lnSpc>
                <a:spcPct val="90000"/>
              </a:lnSpc>
            </a:pPr>
            <a:r>
              <a:rPr lang="en-GB" altLang="en-US" sz="2800" dirty="0"/>
              <a:t>It became clear that HR would never be a realistic possibility without major reform of the House of Lords</a:t>
            </a:r>
          </a:p>
          <a:p>
            <a:pPr>
              <a:lnSpc>
                <a:spcPct val="90000"/>
              </a:lnSpc>
            </a:pPr>
            <a:r>
              <a:rPr lang="en-GB" altLang="en-US" sz="2800"/>
              <a:t>Commitment to HR remained an integral part of the Liberal party’s </a:t>
            </a:r>
            <a:r>
              <a:rPr lang="en-GB" altLang="en-US" sz="2800" smtClean="0"/>
              <a:t>program</a:t>
            </a:r>
            <a:endParaRPr lang="en-GB"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en-US"/>
              <a:t>PARNELL AND THE IPP</a:t>
            </a:r>
          </a:p>
        </p:txBody>
      </p:sp>
      <p:sp>
        <p:nvSpPr>
          <p:cNvPr id="3075" name="Rectangle 3"/>
          <p:cNvSpPr>
            <a:spLocks noGrp="1" noChangeArrowheads="1"/>
          </p:cNvSpPr>
          <p:nvPr>
            <p:ph type="body" idx="1"/>
          </p:nvPr>
        </p:nvSpPr>
        <p:spPr/>
        <p:txBody>
          <a:bodyPr/>
          <a:lstStyle/>
          <a:p>
            <a:pPr>
              <a:lnSpc>
                <a:spcPct val="90000"/>
              </a:lnSpc>
            </a:pPr>
            <a:r>
              <a:rPr lang="en-GB" altLang="en-US" sz="2800" dirty="0"/>
              <a:t>Determined to turn the </a:t>
            </a:r>
            <a:r>
              <a:rPr lang="en-GB" altLang="en-US" sz="2800" dirty="0" smtClean="0"/>
              <a:t>Home Rule </a:t>
            </a:r>
            <a:r>
              <a:rPr lang="en-GB" altLang="en-US" sz="2800" dirty="0"/>
              <a:t>group in the Commons into tightly knit party over which he could exercise authority</a:t>
            </a:r>
          </a:p>
          <a:p>
            <a:pPr>
              <a:lnSpc>
                <a:spcPct val="90000"/>
              </a:lnSpc>
            </a:pPr>
            <a:r>
              <a:rPr lang="en-GB" altLang="en-US" sz="2800" dirty="0"/>
              <a:t>Created the National League in Ireland which became in effect the electoral arm of the </a:t>
            </a:r>
            <a:r>
              <a:rPr lang="en-GB" altLang="en-US" sz="2800" dirty="0" smtClean="0"/>
              <a:t>Irish Parliamentary Party </a:t>
            </a:r>
            <a:r>
              <a:rPr lang="en-GB" altLang="en-US" sz="2800" dirty="0"/>
              <a:t>with over 1,000 branches</a:t>
            </a:r>
          </a:p>
          <a:p>
            <a:pPr>
              <a:lnSpc>
                <a:spcPct val="90000"/>
              </a:lnSpc>
            </a:pPr>
            <a:r>
              <a:rPr lang="en-GB" altLang="en-US" sz="2800" dirty="0"/>
              <a:t>1885 the </a:t>
            </a:r>
            <a:r>
              <a:rPr lang="en-GB" altLang="en-US" sz="2800" dirty="0" smtClean="0"/>
              <a:t>Roman Catholic </a:t>
            </a:r>
            <a:r>
              <a:rPr lang="en-GB" altLang="en-US" sz="2800" dirty="0"/>
              <a:t>Church officially came out in support of HR and Parnell agreed to go along with the church’s policies on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a:t>PARNELL AND THE IPP</a:t>
            </a:r>
          </a:p>
        </p:txBody>
      </p:sp>
      <p:sp>
        <p:nvSpPr>
          <p:cNvPr id="5123" name="Rectangle 3"/>
          <p:cNvSpPr>
            <a:spLocks noGrp="1" noChangeArrowheads="1"/>
          </p:cNvSpPr>
          <p:nvPr>
            <p:ph type="body" idx="1"/>
          </p:nvPr>
        </p:nvSpPr>
        <p:spPr/>
        <p:txBody>
          <a:bodyPr/>
          <a:lstStyle/>
          <a:p>
            <a:r>
              <a:rPr lang="en-GB" altLang="en-US"/>
              <a:t>Parliamentary candidates were chosen by Parnell</a:t>
            </a:r>
          </a:p>
          <a:p>
            <a:r>
              <a:rPr lang="en-GB" altLang="en-US"/>
              <a:t>Required to sign a pledge they would vote only with the IPP</a:t>
            </a:r>
          </a:p>
          <a:p>
            <a:r>
              <a:rPr lang="en-GB" altLang="en-US"/>
              <a:t>Parnell acknowledged as “the Chief”</a:t>
            </a:r>
          </a:p>
          <a:p>
            <a:r>
              <a:rPr lang="en-GB" altLang="en-US"/>
              <a:t>His power was “irresponsible and more or less despotic”</a:t>
            </a:r>
          </a:p>
          <a:p>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a:t>PARNELL AS LEADER</a:t>
            </a:r>
          </a:p>
        </p:txBody>
      </p:sp>
      <p:sp>
        <p:nvSpPr>
          <p:cNvPr id="6147" name="Rectangle 3"/>
          <p:cNvSpPr>
            <a:spLocks noGrp="1" noChangeArrowheads="1"/>
          </p:cNvSpPr>
          <p:nvPr>
            <p:ph type="body" idx="1"/>
          </p:nvPr>
        </p:nvSpPr>
        <p:spPr/>
        <p:txBody>
          <a:bodyPr/>
          <a:lstStyle/>
          <a:p>
            <a:r>
              <a:rPr lang="en-GB" altLang="en-US" dirty="0"/>
              <a:t>His ability </a:t>
            </a:r>
            <a:r>
              <a:rPr lang="en-GB" altLang="en-US" dirty="0" smtClean="0"/>
              <a:t>recognized </a:t>
            </a:r>
            <a:r>
              <a:rPr lang="en-GB" altLang="en-US" dirty="0"/>
              <a:t>by all</a:t>
            </a:r>
          </a:p>
          <a:p>
            <a:r>
              <a:rPr lang="en-GB" altLang="en-US" dirty="0"/>
              <a:t>Courted by both Whigs and Tories who both </a:t>
            </a:r>
            <a:r>
              <a:rPr lang="en-GB" altLang="en-US" dirty="0" smtClean="0"/>
              <a:t>recognized </a:t>
            </a:r>
            <a:r>
              <a:rPr lang="en-GB" altLang="en-US" dirty="0"/>
              <a:t>that the IPP might well come to hold the balance of power</a:t>
            </a:r>
          </a:p>
          <a:p>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US"/>
              <a:t>POWER-BROKER</a:t>
            </a:r>
          </a:p>
        </p:txBody>
      </p:sp>
      <p:sp>
        <p:nvSpPr>
          <p:cNvPr id="8195" name="Rectangle 3"/>
          <p:cNvSpPr>
            <a:spLocks noGrp="1" noChangeArrowheads="1"/>
          </p:cNvSpPr>
          <p:nvPr>
            <p:ph type="body" idx="1"/>
          </p:nvPr>
        </p:nvSpPr>
        <p:spPr/>
        <p:txBody>
          <a:bodyPr/>
          <a:lstStyle/>
          <a:p>
            <a:r>
              <a:rPr lang="en-GB" altLang="en-US" sz="2800"/>
              <a:t>Election due in 1885</a:t>
            </a:r>
          </a:p>
          <a:p>
            <a:r>
              <a:rPr lang="en-GB" altLang="en-US" sz="2800"/>
              <a:t>In June Parnell switched his support from the Whigs to the Tories</a:t>
            </a:r>
          </a:p>
          <a:p>
            <a:r>
              <a:rPr lang="en-GB" altLang="en-US" sz="2800"/>
              <a:t>Tories dropped the Coercion Act and introduced the Ashbourne Act which allowed tenant farmers to borrow money to buy their own land</a:t>
            </a:r>
          </a:p>
          <a:p>
            <a:r>
              <a:rPr lang="en-GB" altLang="en-US" sz="2800"/>
              <a:t>Refused to throw his lot in with Gladstone unless he committed himself openly to Home Rule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a:t>POWER BROKER</a:t>
            </a:r>
          </a:p>
        </p:txBody>
      </p:sp>
      <p:sp>
        <p:nvSpPr>
          <p:cNvPr id="9219" name="Rectangle 3"/>
          <p:cNvSpPr>
            <a:spLocks noGrp="1" noChangeArrowheads="1"/>
          </p:cNvSpPr>
          <p:nvPr>
            <p:ph type="body" idx="1"/>
          </p:nvPr>
        </p:nvSpPr>
        <p:spPr/>
        <p:txBody>
          <a:bodyPr/>
          <a:lstStyle/>
          <a:p>
            <a:r>
              <a:rPr lang="en-GB" altLang="en-US" dirty="0"/>
              <a:t>Election results in 1885:</a:t>
            </a:r>
          </a:p>
          <a:p>
            <a:r>
              <a:rPr lang="en-GB" altLang="en-US" dirty="0"/>
              <a:t>IPP: 86</a:t>
            </a:r>
          </a:p>
          <a:p>
            <a:r>
              <a:rPr lang="en-GB" altLang="en-US" dirty="0"/>
              <a:t>Liberals:335</a:t>
            </a:r>
          </a:p>
          <a:p>
            <a:r>
              <a:rPr lang="en-GB" altLang="en-US" dirty="0"/>
              <a:t>Conservatives: 249</a:t>
            </a:r>
          </a:p>
          <a:p>
            <a:r>
              <a:rPr lang="en-GB" altLang="en-US" dirty="0"/>
              <a:t>Real victor was Parnell since neither party could govern without his support and he had also captured all seats in Ireland outside </a:t>
            </a:r>
            <a:r>
              <a:rPr lang="en-GB" altLang="en-US" dirty="0" smtClean="0"/>
              <a:t>Ulster</a:t>
            </a:r>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n-US"/>
              <a:t>GLADSTONE’S CONVERSION</a:t>
            </a:r>
          </a:p>
        </p:txBody>
      </p:sp>
      <p:sp>
        <p:nvSpPr>
          <p:cNvPr id="10243" name="Rectangle 3"/>
          <p:cNvSpPr>
            <a:spLocks noGrp="1" noChangeArrowheads="1"/>
          </p:cNvSpPr>
          <p:nvPr>
            <p:ph type="body" idx="1"/>
          </p:nvPr>
        </p:nvSpPr>
        <p:spPr/>
        <p:txBody>
          <a:bodyPr/>
          <a:lstStyle/>
          <a:p>
            <a:pPr>
              <a:lnSpc>
                <a:spcPct val="80000"/>
              </a:lnSpc>
            </a:pPr>
            <a:r>
              <a:rPr lang="en-GB" altLang="en-US" sz="2800" dirty="0"/>
              <a:t>Gladstone came to </a:t>
            </a:r>
            <a:r>
              <a:rPr lang="en-GB" altLang="en-US" sz="2800" dirty="0" smtClean="0"/>
              <a:t>realize </a:t>
            </a:r>
            <a:r>
              <a:rPr lang="en-GB" altLang="en-US" sz="2800" dirty="0"/>
              <a:t>that his religious reforms and his land reforms had not been enough to satisfy the demands of the Irish</a:t>
            </a:r>
          </a:p>
          <a:p>
            <a:pPr>
              <a:lnSpc>
                <a:spcPct val="80000"/>
              </a:lnSpc>
            </a:pPr>
            <a:r>
              <a:rPr lang="en-GB" altLang="en-US" sz="2800" dirty="0"/>
              <a:t>Realised the moral necessity of HR</a:t>
            </a:r>
          </a:p>
          <a:p>
            <a:pPr>
              <a:lnSpc>
                <a:spcPct val="80000"/>
              </a:lnSpc>
            </a:pPr>
            <a:r>
              <a:rPr lang="en-GB" altLang="en-US" sz="2800" dirty="0"/>
              <a:t>Said HR was based on the “first principles of religion”</a:t>
            </a:r>
          </a:p>
          <a:p>
            <a:pPr>
              <a:lnSpc>
                <a:spcPct val="80000"/>
              </a:lnSpc>
            </a:pPr>
            <a:r>
              <a:rPr lang="en-GB" altLang="en-US" sz="2800" dirty="0"/>
              <a:t>Possible that his conversion to HR more due to opportunism than conviction, allowing him to reunite a disintegrating Liberal </a:t>
            </a:r>
            <a:r>
              <a:rPr lang="en-GB" altLang="en-US" sz="2800" dirty="0" smtClean="0"/>
              <a:t>Party </a:t>
            </a:r>
            <a:r>
              <a:rPr lang="en-GB" altLang="en-US" sz="2800" dirty="0"/>
              <a:t>under his own leadership.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FIRST HOME RULE BILL</a:t>
            </a:r>
          </a:p>
        </p:txBody>
      </p:sp>
      <p:sp>
        <p:nvSpPr>
          <p:cNvPr id="11267" name="Rectangle 3"/>
          <p:cNvSpPr>
            <a:spLocks noGrp="1" noChangeArrowheads="1"/>
          </p:cNvSpPr>
          <p:nvPr>
            <p:ph type="body" idx="1"/>
          </p:nvPr>
        </p:nvSpPr>
        <p:spPr/>
        <p:txBody>
          <a:bodyPr/>
          <a:lstStyle/>
          <a:p>
            <a:r>
              <a:rPr lang="en-GB" altLang="en-US"/>
              <a:t>Gladstone became prime minister in Jan 1886 and immediately grasped the HR nettle.</a:t>
            </a:r>
          </a:p>
          <a:p>
            <a:r>
              <a:rPr lang="en-GB" altLang="en-US"/>
              <a:t>Most liberal MPs supported his first HR Bill, not because they were enthusiastic for it but because they were loyal to Gladstone and could see no alternative to HR but continued coercion.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a:t>CRITICISMS OF THE BILL</a:t>
            </a:r>
          </a:p>
        </p:txBody>
      </p:sp>
      <p:sp>
        <p:nvSpPr>
          <p:cNvPr id="12291" name="Rectangle 3"/>
          <p:cNvSpPr>
            <a:spLocks noGrp="1" noChangeArrowheads="1"/>
          </p:cNvSpPr>
          <p:nvPr>
            <p:ph type="body" idx="1"/>
          </p:nvPr>
        </p:nvSpPr>
        <p:spPr/>
        <p:txBody>
          <a:bodyPr/>
          <a:lstStyle/>
          <a:p>
            <a:pPr>
              <a:lnSpc>
                <a:spcPct val="90000"/>
              </a:lnSpc>
            </a:pPr>
            <a:r>
              <a:rPr lang="en-GB" altLang="en-US" sz="2800" dirty="0"/>
              <a:t>Home </a:t>
            </a:r>
            <a:r>
              <a:rPr lang="en-GB" altLang="en-US" sz="2800" dirty="0" smtClean="0"/>
              <a:t>Rule </a:t>
            </a:r>
            <a:r>
              <a:rPr lang="en-GB" altLang="en-US" sz="2800" dirty="0"/>
              <a:t>would lead to the break-up of the United Kingdom</a:t>
            </a:r>
          </a:p>
          <a:p>
            <a:pPr>
              <a:lnSpc>
                <a:spcPct val="90000"/>
              </a:lnSpc>
            </a:pPr>
            <a:r>
              <a:rPr lang="en-GB" altLang="en-US" sz="2800" dirty="0"/>
              <a:t>Could the new Irish MPs in a potential Dublin </a:t>
            </a:r>
            <a:r>
              <a:rPr lang="en-GB" altLang="en-US" sz="2800" dirty="0" smtClean="0"/>
              <a:t>Parliament </a:t>
            </a:r>
            <a:r>
              <a:rPr lang="en-GB" altLang="en-US" sz="2800" dirty="0"/>
              <a:t>be trusted to look after the welfare of Protestants, since many of these MPs had been involved in violent agitation in the past?</a:t>
            </a:r>
          </a:p>
          <a:p>
            <a:pPr>
              <a:lnSpc>
                <a:spcPct val="90000"/>
              </a:lnSpc>
            </a:pPr>
            <a:r>
              <a:rPr lang="en-GB" altLang="en-US" sz="2800" dirty="0"/>
              <a:t>How could Irish nationality and unity be said to exist when all classes in Protestant Ulster opposed it so vehemently</a:t>
            </a:r>
          </a:p>
          <a:p>
            <a:pPr>
              <a:lnSpc>
                <a:spcPct val="90000"/>
              </a:lnSpc>
            </a:pPr>
            <a:endParaRPr lang="en-GB" altLang="en-US" sz="2800"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82</TotalTime>
  <Words>702</Words>
  <Application>Microsoft Office PowerPoint</Application>
  <PresentationFormat>On-screen Show (4:3)</PresentationFormat>
  <Paragraphs>62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Times New Roman</vt:lpstr>
      <vt:lpstr>Wingdings</vt:lpstr>
      <vt:lpstr>Pixel</vt:lpstr>
      <vt:lpstr>GLADSTONE, PARNELL AND HOME RULE</vt:lpstr>
      <vt:lpstr>PARNELL AND THE IPP</vt:lpstr>
      <vt:lpstr>PARNELL AND THE IPP</vt:lpstr>
      <vt:lpstr>PARNELL AS LEADER</vt:lpstr>
      <vt:lpstr>POWER-BROKER</vt:lpstr>
      <vt:lpstr>POWER BROKER</vt:lpstr>
      <vt:lpstr>GLADSTONE’S CONVERSION</vt:lpstr>
      <vt:lpstr>FIRST HOME RULE BILL</vt:lpstr>
      <vt:lpstr>CRITICISMS OF THE BILL</vt:lpstr>
      <vt:lpstr>FATE OF THE BILL</vt:lpstr>
      <vt:lpstr>FALL OF PARNELL</vt:lpstr>
      <vt:lpstr>FALL OF PARNELL</vt:lpstr>
      <vt:lpstr>FALL OF PARNELL</vt:lpstr>
      <vt:lpstr>SECOND HOME RULE BILL</vt:lpstr>
    </vt:vector>
  </TitlesOfParts>
  <Company>RM Network: Build 12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GLADSTONE, PARNELL AND HOME RULE</dc:title>
  <dc:creator>jgardiner818</dc:creator>
  <cp:lastModifiedBy>Braun Christine</cp:lastModifiedBy>
  <cp:revision>8</cp:revision>
  <dcterms:created xsi:type="dcterms:W3CDTF">2005-10-12T13:11:05Z</dcterms:created>
  <dcterms:modified xsi:type="dcterms:W3CDTF">2017-03-01T19:44:18Z</dcterms:modified>
</cp:coreProperties>
</file>