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79"/>
  </p:notesMasterIdLst>
  <p:sldIdLst>
    <p:sldId id="256" r:id="rId2"/>
    <p:sldId id="378" r:id="rId3"/>
    <p:sldId id="379" r:id="rId4"/>
    <p:sldId id="347" r:id="rId5"/>
    <p:sldId id="259" r:id="rId6"/>
    <p:sldId id="356" r:id="rId7"/>
    <p:sldId id="376" r:id="rId8"/>
    <p:sldId id="365" r:id="rId9"/>
    <p:sldId id="362" r:id="rId10"/>
    <p:sldId id="377" r:id="rId11"/>
    <p:sldId id="371" r:id="rId12"/>
    <p:sldId id="363" r:id="rId13"/>
    <p:sldId id="359" r:id="rId14"/>
    <p:sldId id="370" r:id="rId15"/>
    <p:sldId id="372" r:id="rId16"/>
    <p:sldId id="427" r:id="rId17"/>
    <p:sldId id="393" r:id="rId18"/>
    <p:sldId id="394" r:id="rId19"/>
    <p:sldId id="395" r:id="rId20"/>
    <p:sldId id="391" r:id="rId21"/>
    <p:sldId id="396" r:id="rId22"/>
    <p:sldId id="261" r:id="rId23"/>
    <p:sldId id="360" r:id="rId24"/>
    <p:sldId id="366" r:id="rId25"/>
    <p:sldId id="404" r:id="rId26"/>
    <p:sldId id="401" r:id="rId27"/>
    <p:sldId id="402" r:id="rId28"/>
    <p:sldId id="374" r:id="rId29"/>
    <p:sldId id="351" r:id="rId30"/>
    <p:sldId id="352" r:id="rId31"/>
    <p:sldId id="368" r:id="rId32"/>
    <p:sldId id="397" r:id="rId33"/>
    <p:sldId id="398" r:id="rId34"/>
    <p:sldId id="403" r:id="rId35"/>
    <p:sldId id="407" r:id="rId36"/>
    <p:sldId id="408" r:id="rId37"/>
    <p:sldId id="405" r:id="rId38"/>
    <p:sldId id="428" r:id="rId39"/>
    <p:sldId id="429" r:id="rId40"/>
    <p:sldId id="409" r:id="rId41"/>
    <p:sldId id="410" r:id="rId42"/>
    <p:sldId id="414" r:id="rId43"/>
    <p:sldId id="400" r:id="rId44"/>
    <p:sldId id="437" r:id="rId45"/>
    <p:sldId id="431" r:id="rId46"/>
    <p:sldId id="432" r:id="rId47"/>
    <p:sldId id="369" r:id="rId48"/>
    <p:sldId id="411" r:id="rId49"/>
    <p:sldId id="275" r:id="rId50"/>
    <p:sldId id="364" r:id="rId51"/>
    <p:sldId id="358" r:id="rId52"/>
    <p:sldId id="413" r:id="rId53"/>
    <p:sldId id="415" r:id="rId54"/>
    <p:sldId id="417" r:id="rId55"/>
    <p:sldId id="418" r:id="rId56"/>
    <p:sldId id="380" r:id="rId57"/>
    <p:sldId id="420" r:id="rId58"/>
    <p:sldId id="436" r:id="rId59"/>
    <p:sldId id="421" r:id="rId60"/>
    <p:sldId id="424" r:id="rId61"/>
    <p:sldId id="422" r:id="rId62"/>
    <p:sldId id="423" r:id="rId63"/>
    <p:sldId id="425" r:id="rId64"/>
    <p:sldId id="433" r:id="rId65"/>
    <p:sldId id="412" r:id="rId66"/>
    <p:sldId id="382" r:id="rId67"/>
    <p:sldId id="381" r:id="rId68"/>
    <p:sldId id="273" r:id="rId69"/>
    <p:sldId id="390" r:id="rId70"/>
    <p:sldId id="438" r:id="rId71"/>
    <p:sldId id="387" r:id="rId72"/>
    <p:sldId id="361" r:id="rId73"/>
    <p:sldId id="271" r:id="rId74"/>
    <p:sldId id="386" r:id="rId75"/>
    <p:sldId id="389" r:id="rId76"/>
    <p:sldId id="388" r:id="rId77"/>
    <p:sldId id="274" r:id="rId78"/>
  </p:sldIdLst>
  <p:sldSz cx="13004800" cy="9753600"/>
  <p:notesSz cx="6858000" cy="9144000"/>
  <p:embeddedFontLst>
    <p:embeddedFont>
      <p:font typeface="Tahoma" panose="020B0604030504040204" pitchFamily="34" charset="0"/>
      <p:regular r:id="rId80"/>
      <p:bold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Book Antiqua" panose="02040602050305030304" pitchFamily="18" charset="0"/>
      <p:regular r:id="rId86"/>
      <p:bold r:id="rId87"/>
      <p:italic r:id="rId88"/>
      <p:boldItalic r:id="rId89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1pPr>
    <a:lvl2pPr marL="456917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2pPr>
    <a:lvl3pPr marL="913837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3pPr>
    <a:lvl4pPr marL="1370753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4pPr>
    <a:lvl5pPr marL="1827676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5pPr>
    <a:lvl6pPr marL="2284596" algn="l" defTabSz="913837" rtl="0" eaLnBrk="1" latinLnBrk="0" hangingPunct="1"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6pPr>
    <a:lvl7pPr marL="2741515" algn="l" defTabSz="913837" rtl="0" eaLnBrk="1" latinLnBrk="0" hangingPunct="1"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7pPr>
    <a:lvl8pPr marL="3198437" algn="l" defTabSz="913837" rtl="0" eaLnBrk="1" latinLnBrk="0" hangingPunct="1"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8pPr>
    <a:lvl9pPr marL="3655356" algn="l" defTabSz="913837" rtl="0" eaLnBrk="1" latinLnBrk="0" hangingPunct="1">
      <a:defRPr sz="4000" kern="1200">
        <a:solidFill>
          <a:srgbClr val="3F3F3F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1C"/>
    <a:srgbClr val="141311"/>
    <a:srgbClr val="01080E"/>
    <a:srgbClr val="CDB083"/>
    <a:srgbClr val="1C2220"/>
    <a:srgbClr val="D8CAC1"/>
    <a:srgbClr val="BDCBDF"/>
    <a:srgbClr val="E5E5E5"/>
    <a:srgbClr val="432726"/>
    <a:srgbClr val="605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1" d="100"/>
          <a:sy n="61" d="100"/>
        </p:scale>
        <p:origin x="942" y="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6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87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7C4E0-F186-5546-BDB1-9B3664CEEC2D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ED55-6434-F74B-BE0D-D462BBD1B8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9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119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177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238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300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357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418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478" algn="l" defTabSz="45705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17" indent="0" algn="ctr">
              <a:buNone/>
              <a:defRPr/>
            </a:lvl2pPr>
            <a:lvl3pPr marL="913837" indent="0" algn="ctr">
              <a:buNone/>
              <a:defRPr/>
            </a:lvl3pPr>
            <a:lvl4pPr marL="1370753" indent="0" algn="ctr">
              <a:buNone/>
              <a:defRPr/>
            </a:lvl4pPr>
            <a:lvl5pPr marL="1827676" indent="0" algn="ctr">
              <a:buNone/>
              <a:defRPr/>
            </a:lvl5pPr>
            <a:lvl6pPr marL="2284596" indent="0" algn="ctr">
              <a:buNone/>
              <a:defRPr/>
            </a:lvl6pPr>
            <a:lvl7pPr marL="2741515" indent="0" algn="ctr">
              <a:buNone/>
              <a:defRPr/>
            </a:lvl7pPr>
            <a:lvl8pPr marL="3198437" indent="0" algn="ctr">
              <a:buNone/>
              <a:defRPr/>
            </a:lvl8pPr>
            <a:lvl9pPr marL="365535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044701"/>
            <a:ext cx="2616201" cy="4076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6" y="2044701"/>
            <a:ext cx="7696201" cy="4076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7" indent="0">
              <a:buNone/>
              <a:defRPr sz="1800"/>
            </a:lvl2pPr>
            <a:lvl3pPr marL="913837" indent="0">
              <a:buNone/>
              <a:defRPr sz="1600"/>
            </a:lvl3pPr>
            <a:lvl4pPr marL="1370753" indent="0">
              <a:buNone/>
              <a:defRPr sz="1400"/>
            </a:lvl4pPr>
            <a:lvl5pPr marL="1827676" indent="0">
              <a:buNone/>
              <a:defRPr sz="1400"/>
            </a:lvl5pPr>
            <a:lvl6pPr marL="2284596" indent="0">
              <a:buNone/>
              <a:defRPr sz="1400"/>
            </a:lvl6pPr>
            <a:lvl7pPr marL="2741515" indent="0">
              <a:buNone/>
              <a:defRPr sz="1400"/>
            </a:lvl7pPr>
            <a:lvl8pPr marL="3198437" indent="0">
              <a:buNone/>
              <a:defRPr sz="1400"/>
            </a:lvl8pPr>
            <a:lvl9pPr marL="365535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09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09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7" indent="0">
              <a:buNone/>
              <a:defRPr sz="2000" b="1"/>
            </a:lvl2pPr>
            <a:lvl3pPr marL="913837" indent="0">
              <a:buNone/>
              <a:defRPr sz="1800" b="1"/>
            </a:lvl3pPr>
            <a:lvl4pPr marL="1370753" indent="0">
              <a:buNone/>
              <a:defRPr sz="1600" b="1"/>
            </a:lvl4pPr>
            <a:lvl5pPr marL="1827676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15" indent="0">
              <a:buNone/>
              <a:defRPr sz="1600" b="1"/>
            </a:lvl7pPr>
            <a:lvl8pPr marL="3198437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7" indent="0">
              <a:buNone/>
              <a:defRPr sz="2000" b="1"/>
            </a:lvl2pPr>
            <a:lvl3pPr marL="913837" indent="0">
              <a:buNone/>
              <a:defRPr sz="1800" b="1"/>
            </a:lvl3pPr>
            <a:lvl4pPr marL="1370753" indent="0">
              <a:buNone/>
              <a:defRPr sz="1600" b="1"/>
            </a:lvl4pPr>
            <a:lvl5pPr marL="1827676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15" indent="0">
              <a:buNone/>
              <a:defRPr sz="1600" b="1"/>
            </a:lvl7pPr>
            <a:lvl8pPr marL="3198437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2" y="38895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17" indent="0">
              <a:buNone/>
              <a:defRPr sz="1100"/>
            </a:lvl2pPr>
            <a:lvl3pPr marL="913837" indent="0">
              <a:buNone/>
              <a:defRPr sz="1000"/>
            </a:lvl3pPr>
            <a:lvl4pPr marL="1370753" indent="0">
              <a:buNone/>
              <a:defRPr sz="900"/>
            </a:lvl4pPr>
            <a:lvl5pPr marL="1827676" indent="0">
              <a:buNone/>
              <a:defRPr sz="900"/>
            </a:lvl5pPr>
            <a:lvl6pPr marL="2284596" indent="0">
              <a:buNone/>
              <a:defRPr sz="900"/>
            </a:lvl6pPr>
            <a:lvl7pPr marL="2741515" indent="0">
              <a:buNone/>
              <a:defRPr sz="900"/>
            </a:lvl7pPr>
            <a:lvl8pPr marL="3198437" indent="0">
              <a:buNone/>
              <a:defRPr sz="900"/>
            </a:lvl8pPr>
            <a:lvl9pPr marL="365535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17" indent="0">
              <a:buNone/>
              <a:defRPr sz="2800"/>
            </a:lvl2pPr>
            <a:lvl3pPr marL="913837" indent="0">
              <a:buNone/>
              <a:defRPr sz="2400"/>
            </a:lvl3pPr>
            <a:lvl4pPr marL="1370753" indent="0">
              <a:buNone/>
              <a:defRPr sz="2000"/>
            </a:lvl4pPr>
            <a:lvl5pPr marL="1827676" indent="0">
              <a:buNone/>
              <a:defRPr sz="2000"/>
            </a:lvl5pPr>
            <a:lvl6pPr marL="2284596" indent="0">
              <a:buNone/>
              <a:defRPr sz="2000"/>
            </a:lvl6pPr>
            <a:lvl7pPr marL="2741515" indent="0">
              <a:buNone/>
              <a:defRPr sz="2000"/>
            </a:lvl7pPr>
            <a:lvl8pPr marL="3198437" indent="0">
              <a:buNone/>
              <a:defRPr sz="2000"/>
            </a:lvl8pPr>
            <a:lvl9pPr marL="365535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17" indent="0">
              <a:buNone/>
              <a:defRPr sz="1100"/>
            </a:lvl2pPr>
            <a:lvl3pPr marL="913837" indent="0">
              <a:buNone/>
              <a:defRPr sz="1000"/>
            </a:lvl3pPr>
            <a:lvl4pPr marL="1370753" indent="0">
              <a:buNone/>
              <a:defRPr sz="900"/>
            </a:lvl4pPr>
            <a:lvl5pPr marL="1827676" indent="0">
              <a:buNone/>
              <a:defRPr sz="900"/>
            </a:lvl5pPr>
            <a:lvl6pPr marL="2284596" indent="0">
              <a:buNone/>
              <a:defRPr sz="900"/>
            </a:lvl6pPr>
            <a:lvl7pPr marL="2741515" indent="0">
              <a:buNone/>
              <a:defRPr sz="900"/>
            </a:lvl7pPr>
            <a:lvl8pPr marL="3198437" indent="0">
              <a:buNone/>
              <a:defRPr sz="900"/>
            </a:lvl8pPr>
            <a:lvl9pPr marL="365535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7" y="2044701"/>
            <a:ext cx="10464801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opperplat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7" y="5029200"/>
            <a:ext cx="10464801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opperplate" charset="0"/>
              </a:rPr>
              <a:t>Click to edit Master text styles</a:t>
            </a:r>
          </a:p>
          <a:p>
            <a:pPr lvl="1"/>
            <a:r>
              <a:rPr lang="en-US" smtClean="0">
                <a:sym typeface="Copperplate" charset="0"/>
              </a:rPr>
              <a:t>Second level</a:t>
            </a:r>
          </a:p>
          <a:p>
            <a:pPr lvl="2"/>
            <a:r>
              <a:rPr lang="en-US" smtClean="0">
                <a:sym typeface="Copperplate" charset="0"/>
              </a:rPr>
              <a:t>Third level</a:t>
            </a:r>
          </a:p>
          <a:p>
            <a:pPr lvl="3"/>
            <a:r>
              <a:rPr lang="en-US" smtClean="0">
                <a:sym typeface="Copperplate" charset="0"/>
              </a:rPr>
              <a:t>Fourth level</a:t>
            </a:r>
          </a:p>
          <a:p>
            <a:pPr lvl="4"/>
            <a:r>
              <a:rPr lang="en-US" smtClean="0">
                <a:sym typeface="Copperplate" charset="0"/>
              </a:rPr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+mj-lt"/>
          <a:ea typeface="+mj-ea"/>
          <a:cs typeface="+mj-cs"/>
          <a:sym typeface="Copperplate" charset="0"/>
        </a:defRPr>
      </a:lvl1pPr>
      <a:lvl2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917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837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753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676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5pPr>
      <a:lvl6pPr marL="456917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6pPr>
      <a:lvl7pPr marL="913837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7pPr>
      <a:lvl8pPr marL="137075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8pPr>
      <a:lvl9pPr marL="182767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7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7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3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76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6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15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37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56" algn="l" defTabSz="9138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hyperlink" Target="http://de.wikipedia.org/wiki/Benutzer:kgberger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Benutzer:kgberger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dreapun.com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germanhistorydocs.ghi-dc.org/sub_document.cfm?document_id=250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openxmlformats.org/officeDocument/2006/relationships/hyperlink" Target="http://commons.wikimedia.org/wiki/User:52_Pickup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openxmlformats.org/officeDocument/2006/relationships/hyperlink" Target="http://commons.wikimedia.org/wiki/User:52_Pickup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hyperlink" Target="http://de.wikipedia.org/wiki/Benutzer:kgberger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openxmlformats.org/officeDocument/2006/relationships/hyperlink" Target="http://commons.wikimedia.org/wiki/User:52_Pickup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hyperlink" Target="http://commons.wikimedia.org/wiki/User:52_Pickup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dreapun.com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de.wikipedia.org/wiki/Benutzer:kgberger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4" Type="http://schemas.openxmlformats.org/officeDocument/2006/relationships/hyperlink" Target="http://commons.wikimedia.org/wiki/User:David_Liuzzo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hyperlink" Target="http://commons.wikimedia.org/wiki/User:David_Liuzzo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4" Type="http://schemas.microsoft.com/office/2007/relationships/hdphoto" Target="../media/hdphoto9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hyperlink" Target="http://commons.wikimedia.org/wiki/User:David_Liuzz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0" y="0"/>
            <a:ext cx="13004800" cy="5334000"/>
          </a:xfrm>
          <a:prstGeom prst="rect">
            <a:avLst/>
          </a:prstGeom>
          <a:gradFill flip="none" rotWithShape="1">
            <a:gsLst>
              <a:gs pos="30000">
                <a:schemeClr val="bg2">
                  <a:tint val="40000"/>
                  <a:satMod val="350000"/>
                  <a:alpha val="0"/>
                  <a:lumMod val="0"/>
                </a:schemeClr>
              </a:gs>
              <a:gs pos="100000">
                <a:srgbClr val="000000">
                  <a:alpha val="6000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600" y="8229600"/>
            <a:ext cx="6121399" cy="64633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127000"/>
          </a:effectLst>
        </p:spPr>
        <p:txBody>
          <a:bodyPr wrap="square" lIns="91383" tIns="45690" rIns="91383" bIns="45690" rtlCol="0">
            <a:spAutoFit/>
          </a:bodyPr>
          <a:lstStyle/>
          <a:p>
            <a:endParaRPr lang="en-US" sz="36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rgbClr val="030915">
                    <a:alpha val="60000"/>
                  </a:srgbClr>
                </a:glow>
              </a:effectLst>
              <a:latin typeface="+mn-lt"/>
            </a:endParaRPr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826000" y="381000"/>
            <a:ext cx="7950200" cy="4114800"/>
          </a:xfrm>
          <a:ln/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lang="en-US" sz="19000" dirty="0" smtClean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>German</a:t>
            </a:r>
            <a:r>
              <a:rPr lang="en-US" sz="17300" dirty="0" smtClean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>  </a:t>
            </a:r>
            <a:r>
              <a:rPr lang="en-US" sz="12000" dirty="0" smtClean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/>
            </a:r>
            <a:br>
              <a:rPr lang="en-US" sz="12000" dirty="0" smtClean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</a:br>
            <a:r>
              <a:rPr lang="en-US" sz="12000" dirty="0">
                <a:ln w="28575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> </a:t>
            </a:r>
            <a:r>
              <a:rPr lang="en-US" sz="12000" dirty="0" smtClean="0">
                <a:ln w="19050"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88900">
                    <a:srgbClr val="01080E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TY SKORZHEN NCV" pitchFamily="2" charset="0"/>
              </a:rPr>
              <a:t>Unification</a:t>
            </a:r>
            <a:endParaRPr lang="en-US" sz="12000" dirty="0">
              <a:ln w="19050">
                <a:solidFill>
                  <a:schemeClr val="bg1">
                    <a:lumMod val="90000"/>
                    <a:lumOff val="1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88900">
                  <a:srgbClr val="01080E">
                    <a:alpha val="8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TY SKORZHEN NCV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89" y="0"/>
            <a:ext cx="9710819" cy="98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274" y="1600200"/>
            <a:ext cx="4572000" cy="1524000"/>
          </a:xfrm>
        </p:spPr>
        <p:txBody>
          <a:bodyPr/>
          <a:lstStyle/>
          <a:p>
            <a:r>
              <a:rPr lang="en-US" sz="6000" dirty="0" smtClean="0">
                <a:solidFill>
                  <a:srgbClr val="F3F3F3"/>
                </a:solidFill>
                <a:effectLst>
                  <a:glow rad="203200">
                    <a:srgbClr val="72A0D5">
                      <a:alpha val="80000"/>
                    </a:srgbClr>
                  </a:glow>
                </a:effectLst>
              </a:rPr>
              <a:t>PRUSSIA</a:t>
            </a:r>
            <a:endParaRPr lang="en-US" sz="6000" dirty="0">
              <a:solidFill>
                <a:srgbClr val="F3F3F3"/>
              </a:solidFill>
              <a:effectLst>
                <a:glow rad="203200">
                  <a:srgbClr val="72A0D5">
                    <a:alpha val="80000"/>
                  </a:srgb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1876" y="9251449"/>
            <a:ext cx="1744388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Map by </a:t>
            </a:r>
            <a:r>
              <a:rPr lang="en-US" sz="1600" dirty="0" smtClean="0">
                <a:solidFill>
                  <a:srgbClr val="663366"/>
                </a:solidFill>
                <a:latin typeface="Arial" panose="020B0604020202020204" pitchFamily="34" charset="0"/>
                <a:hlinkClick r:id="rId4" tooltip="de:Benutzer:kgberger"/>
              </a:rPr>
              <a:t>kgberger</a:t>
            </a:r>
            <a:endParaRPr lang="en-US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45200" y="4181167"/>
            <a:ext cx="45720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r>
              <a:rPr lang="en-US" sz="6000" kern="0" dirty="0" smtClean="0">
                <a:solidFill>
                  <a:schemeClr val="bg1"/>
                </a:solidFill>
                <a:effectLst>
                  <a:glow rad="203200">
                    <a:srgbClr val="E9B50C"/>
                  </a:glow>
                </a:effectLst>
              </a:rPr>
              <a:t>Austria</a:t>
            </a:r>
            <a:endParaRPr lang="en-US" sz="6000" kern="0" dirty="0">
              <a:solidFill>
                <a:schemeClr val="bg1"/>
              </a:solidFill>
              <a:effectLst>
                <a:glow rad="203200">
                  <a:srgbClr val="E9B50C"/>
                </a:glow>
              </a:effectLst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2349497" y="5527021"/>
            <a:ext cx="3657602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3F3F3"/>
                </a:solidFill>
                <a:latin typeface="+mj-lt"/>
              </a:rPr>
              <a:t>How to unify?</a:t>
            </a:r>
            <a:endParaRPr lang="en-US" sz="6600" dirty="0">
              <a:solidFill>
                <a:srgbClr val="F3F3F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878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8600"/>
            <a:ext cx="13004799" cy="3505200"/>
          </a:xfrm>
        </p:spPr>
        <p:txBody>
          <a:bodyPr/>
          <a:lstStyle/>
          <a:p>
            <a:r>
              <a:rPr lang="en-US" sz="13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 MODELS </a:t>
            </a:r>
            <a:r>
              <a:rPr lang="en-US" sz="8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/>
            </a:r>
            <a:br>
              <a:rPr lang="en-US" sz="8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en-US" sz="8800" b="1" spc="50" dirty="0" smtClean="0">
                <a:ln w="0"/>
                <a:solidFill>
                  <a:schemeClr val="tx1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 UNIFICATION</a:t>
            </a:r>
            <a:endParaRPr lang="en-US" sz="8800" b="1" spc="50" dirty="0">
              <a:ln w="0"/>
              <a:solidFill>
                <a:schemeClr val="tx1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84767"/>
              </p:ext>
            </p:extLst>
          </p:nvPr>
        </p:nvGraphicFramePr>
        <p:xfrm>
          <a:off x="482599" y="4038600"/>
          <a:ext cx="12039599" cy="4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1"/>
                <a:gridCol w="5638798"/>
              </a:tblGrid>
              <a:tr h="209042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BIG</a:t>
                      </a:r>
                      <a:r>
                        <a:rPr lang="en-US" sz="60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GERMANY</a:t>
                      </a:r>
                    </a:p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(GROSSDEUTSCHLAND</a:t>
                      </a:r>
                      <a:r>
                        <a:rPr lang="en-US" sz="32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)</a:t>
                      </a:r>
                      <a:endParaRPr lang="en-US" sz="3200" dirty="0" smtClean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</a:t>
                      </a:r>
                      <a:r>
                        <a:rPr lang="en-US" sz="54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mall </a:t>
                      </a:r>
                      <a:r>
                        <a:rPr lang="en-US" sz="60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G</a:t>
                      </a:r>
                      <a:r>
                        <a:rPr lang="en-US" sz="54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ermany</a:t>
                      </a:r>
                      <a:endParaRPr lang="en-US" sz="5400" dirty="0" smtClean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(Kleindeutschland)</a:t>
                      </a:r>
                    </a:p>
                  </a:txBody>
                  <a:tcPr anchor="ctr"/>
                </a:tc>
              </a:tr>
              <a:tr h="2090420"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INCLUDES</a:t>
                      </a:r>
                      <a:r>
                        <a:rPr lang="en-US" sz="4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br>
                        <a:rPr lang="en-US" sz="4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4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Austria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EXCLUDES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br>
                        <a:rPr lang="en-US" sz="48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48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Austria</a:t>
                      </a:r>
                      <a:endParaRPr lang="en-US" sz="48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227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19200"/>
            <a:ext cx="13004800" cy="2857500"/>
          </a:xfrm>
        </p:spPr>
        <p:txBody>
          <a:bodyPr/>
          <a:lstStyle/>
          <a:p>
            <a:r>
              <a:rPr lang="en-US" sz="19900" dirty="0" smtClean="0"/>
              <a:t>Zollverein</a:t>
            </a:r>
            <a:endParaRPr lang="en-US" sz="19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4769316"/>
            <a:ext cx="5715000" cy="3612684"/>
          </a:xfrm>
        </p:spPr>
        <p:txBody>
          <a:bodyPr anchor="ctr"/>
          <a:lstStyle/>
          <a:p>
            <a:r>
              <a:rPr lang="en-US" sz="9600" b="1" dirty="0" smtClean="0"/>
              <a:t>German </a:t>
            </a: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/>
              <a:t>Free Trade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6600" b="1" dirty="0" smtClean="0"/>
              <a:t>Agreement</a:t>
            </a:r>
            <a:endParaRPr lang="en-US" sz="5400" b="1" dirty="0" smtClean="0"/>
          </a:p>
        </p:txBody>
      </p:sp>
      <p:pic>
        <p:nvPicPr>
          <p:cNvPr id="4" name="Picture 2" descr="http://upload.wikimedia.org/wikipedia/commons/thumb/d/dd/German_unified_1815_1871.svg/708px-German_unified_1815_1871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5800" y="4800600"/>
            <a:ext cx="4826000" cy="3612684"/>
          </a:xfrm>
          <a:prstGeom prst="rect">
            <a:avLst/>
          </a:prstGeom>
          <a:noFill/>
          <a:ln>
            <a:solidFill>
              <a:srgbClr val="5F41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84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thumb/d/dd/German_unified_1815_1871.svg/708px-German_unified_1815_1871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9051"/>
            <a:ext cx="13054784" cy="9772651"/>
          </a:xfrm>
          <a:prstGeom prst="rect">
            <a:avLst/>
          </a:prstGeom>
          <a:noFill/>
          <a:ln>
            <a:solidFill>
              <a:srgbClr val="5F41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8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38200"/>
            <a:ext cx="13004800" cy="3657600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13800" dirty="0" smtClean="0"/>
              <a:t>Economic Union</a:t>
            </a:r>
            <a:br>
              <a:rPr lang="en-US" sz="13800" dirty="0" smtClean="0"/>
            </a:br>
            <a:r>
              <a:rPr lang="en-US" sz="13800" strike="sngStrike" dirty="0" smtClean="0"/>
              <a:t>Political Union</a:t>
            </a:r>
            <a:endParaRPr lang="en-US" sz="13800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0" y="4800600"/>
            <a:ext cx="5334000" cy="3612684"/>
          </a:xfrm>
        </p:spPr>
        <p:txBody>
          <a:bodyPr anchor="ctr"/>
          <a:lstStyle/>
          <a:p>
            <a:pPr algn="l"/>
            <a:r>
              <a:rPr lang="en-US" sz="5400" b="1" i="1" dirty="0" smtClean="0"/>
              <a:t>The Zollverein was the first agreement of its kind in Europe.</a:t>
            </a:r>
            <a:endParaRPr lang="en-US" sz="2800" b="1" i="1" dirty="0" smtClean="0"/>
          </a:p>
        </p:txBody>
      </p:sp>
      <p:pic>
        <p:nvPicPr>
          <p:cNvPr id="4" name="Picture 2" descr="http://upload.wikimedia.org/wikipedia/commons/thumb/d/dd/German_unified_1815_1871.svg/708px-German_unified_1815_1871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5800" y="4800600"/>
            <a:ext cx="4826000" cy="3612684"/>
          </a:xfrm>
          <a:prstGeom prst="rect">
            <a:avLst/>
          </a:prstGeom>
          <a:noFill/>
          <a:ln>
            <a:solidFill>
              <a:srgbClr val="5F41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1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7" y="0"/>
            <a:ext cx="13055584" cy="97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399" y="1752600"/>
            <a:ext cx="9144001" cy="5334000"/>
          </a:xfrm>
        </p:spPr>
        <p:txBody>
          <a:bodyPr/>
          <a:lstStyle/>
          <a:p>
            <a:r>
              <a:rPr lang="en-US" sz="151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>Frankfurt</a:t>
            </a:r>
            <a:r>
              <a:rPr lang="en-US" sz="138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> </a:t>
            </a:r>
            <a:r>
              <a:rPr lang="en-US" sz="115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/>
            </a:r>
            <a:br>
              <a:rPr lang="en-US" sz="115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</a:br>
            <a:r>
              <a:rPr lang="en-US" sz="115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>Parliament</a:t>
            </a:r>
            <a:br>
              <a:rPr lang="en-US" sz="115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</a:br>
            <a:r>
              <a:rPr lang="en-US" sz="7200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88900">
                    <a:srgbClr val="E7D6D2">
                      <a:alpha val="80000"/>
                    </a:srgbClr>
                  </a:glow>
                </a:effectLst>
              </a:rPr>
              <a:t>(1848)</a:t>
            </a:r>
            <a:endParaRPr lang="en-US" sz="7200" dirty="0">
              <a:solidFill>
                <a:schemeClr val="bg1">
                  <a:lumMod val="90000"/>
                  <a:lumOff val="10000"/>
                </a:schemeClr>
              </a:solidFill>
              <a:effectLst>
                <a:glow rad="88900">
                  <a:srgbClr val="E7D6D2">
                    <a:alpha val="8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942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7" y="0"/>
            <a:ext cx="13055584" cy="97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1" y="1219200"/>
            <a:ext cx="111252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8800" dirty="0" smtClean="0">
                <a:ln w="5715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PAN-GERMAN PARLIAMENT</a:t>
            </a:r>
            <a:endParaRPr lang="en-US" sz="8800" dirty="0">
              <a:ln w="57150">
                <a:solidFill>
                  <a:schemeClr val="tx1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9746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7" y="0"/>
            <a:ext cx="13055584" cy="97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667000"/>
            <a:ext cx="13004800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Frankfurt Parliament drafted a</a:t>
            </a:r>
            <a:br>
              <a:rPr lang="en-US" sz="54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en-US" sz="16600" b="1" dirty="0" smtClean="0">
                <a:ln w="38100">
                  <a:solidFill>
                    <a:schemeClr val="bg2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Constitution</a:t>
            </a:r>
            <a: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4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a unified Germany.</a:t>
            </a:r>
          </a:p>
        </p:txBody>
      </p:sp>
    </p:spTree>
    <p:extLst>
      <p:ext uri="{BB962C8B-B14F-4D97-AF65-F5344CB8AC3E}">
        <p14:creationId xmlns:p14="http://schemas.microsoft.com/office/powerpoint/2010/main" val="1604903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209" y="3751739"/>
            <a:ext cx="4403764" cy="1429861"/>
          </a:xfrm>
        </p:spPr>
        <p:txBody>
          <a:bodyPr/>
          <a:lstStyle/>
          <a:p>
            <a:r>
              <a:rPr lang="en-US" sz="4800" dirty="0" smtClean="0"/>
              <a:t>Constitutional </a:t>
            </a:r>
            <a:br>
              <a:rPr lang="en-US" sz="4800" dirty="0" smtClean="0"/>
            </a:br>
            <a:r>
              <a:rPr lang="en-US" sz="4800" dirty="0" smtClean="0"/>
              <a:t>Monarch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12" y="4430017"/>
            <a:ext cx="3885248" cy="3430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08" y="490062"/>
            <a:ext cx="4398417" cy="3109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11" y="4430017"/>
            <a:ext cx="3885248" cy="34308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016000" y="7893304"/>
            <a:ext cx="3914659" cy="7982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r>
              <a:rPr lang="en-US" sz="4800" kern="0" dirty="0" err="1" smtClean="0"/>
              <a:t>Staatenhaus</a:t>
            </a:r>
            <a:endParaRPr lang="en-US" sz="4800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8026400" y="7893303"/>
            <a:ext cx="3914659" cy="7982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r>
              <a:rPr lang="en-US" sz="4800" kern="0" dirty="0" err="1" smtClean="0"/>
              <a:t>Volkshaus</a:t>
            </a:r>
            <a:endParaRPr lang="en-US" sz="4800" kern="0" dirty="0"/>
          </a:p>
        </p:txBody>
      </p:sp>
    </p:spTree>
    <p:extLst>
      <p:ext uri="{BB962C8B-B14F-4D97-AF65-F5344CB8AC3E}">
        <p14:creationId xmlns:p14="http://schemas.microsoft.com/office/powerpoint/2010/main" val="2677151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0/07/FrWIV-Karikatur-1849-Farb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2200" y="-1"/>
            <a:ext cx="119634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0/07/FrWIV-Karikatur-1849-Farb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1625599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391400"/>
            <a:ext cx="6197599" cy="1524000"/>
          </a:xfrm>
          <a:solidFill>
            <a:srgbClr val="731C25"/>
          </a:solidFill>
        </p:spPr>
        <p:txBody>
          <a:bodyPr anchor="ctr"/>
          <a:lstStyle/>
          <a:p>
            <a:r>
              <a:rPr lang="en-US" sz="5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Frederick William IV </a:t>
            </a:r>
            <a:br>
              <a:rPr lang="en-US" sz="5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US" sz="4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of Prussia</a:t>
            </a:r>
            <a:endParaRPr lang="en-US" sz="4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loud Callout 1"/>
          <p:cNvSpPr/>
          <p:nvPr/>
        </p:nvSpPr>
        <p:spPr bwMode="auto">
          <a:xfrm>
            <a:off x="9169400" y="457200"/>
            <a:ext cx="3581400" cy="1524000"/>
          </a:xfrm>
          <a:prstGeom prst="cloudCallout">
            <a:avLst>
              <a:gd name="adj1" fmla="val -55939"/>
              <a:gd name="adj2" fmla="val 92011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ea typeface="ヒラギノ明朝 ProN W3" charset="0"/>
                <a:cs typeface="ヒラギノ明朝 ProN W3" charset="0"/>
                <a:sym typeface="Palatino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ea typeface="ヒラギノ明朝 ProN W3" charset="0"/>
                <a:cs typeface="ヒラギノ明朝 ProN W3" charset="0"/>
                <a:sym typeface="Palatino" charset="0"/>
              </a:rPr>
              <a:t>Should I?</a:t>
            </a:r>
          </a:p>
        </p:txBody>
      </p:sp>
    </p:spTree>
    <p:extLst>
      <p:ext uri="{BB962C8B-B14F-4D97-AF65-F5344CB8AC3E}">
        <p14:creationId xmlns:p14="http://schemas.microsoft.com/office/powerpoint/2010/main" val="2793594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a/a2/German_Reich1.png/1024px-German_Reich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4"/>
          <a:stretch/>
        </p:blipFill>
        <p:spPr bwMode="auto">
          <a:xfrm>
            <a:off x="482600" y="-21771"/>
            <a:ext cx="12065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2600" y="9445823"/>
            <a:ext cx="190308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3F3F3"/>
                </a:solidFill>
                <a:latin typeface="+mn-lt"/>
              </a:rPr>
              <a:t>Map Credit: </a:t>
            </a:r>
            <a:r>
              <a:rPr lang="en-US" sz="1400" dirty="0" smtClean="0">
                <a:solidFill>
                  <a:srgbClr val="F3F3F3"/>
                </a:solidFill>
                <a:latin typeface="+mn-lt"/>
                <a:hlinkClick r:id="rId3" tooltip="de:Benutzer:kgberger"/>
              </a:rPr>
              <a:t>kgberger</a:t>
            </a:r>
            <a:endParaRPr lang="en-US" sz="1400" dirty="0">
              <a:solidFill>
                <a:srgbClr val="F3F3F3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352800"/>
            <a:ext cx="13004800" cy="1323439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The single most important political development 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</a:b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in 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Europe between 1848 and 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1914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01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22000">
              <a:srgbClr val="B6A8A6"/>
            </a:gs>
            <a:gs pos="75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3/36/Franz_Kr%C3%BCger_-_Bildnis_des_K%C3%B6nigs_Friedrich_Wilhelm_IV._von_Preu%C3%9Fe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70" y="0"/>
            <a:ext cx="973409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" y="7239000"/>
            <a:ext cx="12998450" cy="1536699"/>
          </a:xfrm>
          <a:solidFill>
            <a:schemeClr val="bg1">
              <a:alpha val="60000"/>
            </a:schemeClr>
          </a:solidFill>
        </p:spPr>
        <p:txBody>
          <a:bodyPr anchor="ctr"/>
          <a:lstStyle/>
          <a:p>
            <a:r>
              <a:rPr lang="en-US" sz="11500" dirty="0" smtClean="0"/>
              <a:t>NO THANKS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801719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7" y="0"/>
            <a:ext cx="13055584" cy="97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" y="1752600"/>
            <a:ext cx="12979383" cy="5334000"/>
          </a:xfrm>
        </p:spPr>
        <p:txBody>
          <a:bodyPr anchor="ctr"/>
          <a:lstStyle/>
          <a:p>
            <a:r>
              <a:rPr lang="en-US" sz="41300" dirty="0" smtClean="0">
                <a:ln w="57150">
                  <a:solidFill>
                    <a:schemeClr val="tx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</a:t>
            </a:r>
            <a:endParaRPr lang="en-US" sz="41300" dirty="0">
              <a:ln w="57150">
                <a:solidFill>
                  <a:schemeClr val="tx1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73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071363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7071362" y="637675"/>
            <a:ext cx="5898680" cy="3781925"/>
          </a:xfrm>
          <a:ln/>
        </p:spPr>
        <p:txBody>
          <a:bodyPr anchor="ctr"/>
          <a:lstStyle/>
          <a:p>
            <a:r>
              <a:rPr lang="en-US" sz="8800" b="1" dirty="0" smtClean="0"/>
              <a:t>Kaiser </a:t>
            </a:r>
            <a:br>
              <a:rPr lang="en-US" sz="8800" b="1" dirty="0" smtClean="0"/>
            </a:br>
            <a:r>
              <a:rPr lang="en-US" sz="8800" b="1" dirty="0" smtClean="0"/>
              <a:t>William I</a:t>
            </a:r>
            <a:endParaRPr lang="en-US" sz="8800" b="1" u="sng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7493000" y="5638800"/>
            <a:ext cx="5029200" cy="3048000"/>
          </a:xfrm>
          <a:ln/>
        </p:spPr>
        <p:txBody>
          <a:bodyPr/>
          <a:lstStyle/>
          <a:p>
            <a:r>
              <a:rPr lang="en-US" sz="4800" b="1" dirty="0" smtClean="0"/>
              <a:t>Appointed Otto von Bismarck as Prime Minister</a:t>
            </a:r>
            <a:endParaRPr lang="en-US" sz="4800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1150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200" y="1485900"/>
            <a:ext cx="6959600" cy="2857500"/>
          </a:xfrm>
        </p:spPr>
        <p:txBody>
          <a:bodyPr/>
          <a:lstStyle/>
          <a:p>
            <a:r>
              <a:rPr lang="en-US" sz="10500" dirty="0" smtClean="0"/>
              <a:t>Otto von </a:t>
            </a:r>
            <a:r>
              <a:rPr lang="en-US" sz="10500" dirty="0" smtClean="0">
                <a:solidFill>
                  <a:srgbClr val="E5AF2C"/>
                </a:solidFill>
              </a:rPr>
              <a:t>Bismarck</a:t>
            </a:r>
            <a:endParaRPr lang="en-US" sz="10500" dirty="0">
              <a:solidFill>
                <a:srgbClr val="E5AF2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5200" y="4724400"/>
            <a:ext cx="6959600" cy="2743200"/>
          </a:xfrm>
        </p:spPr>
        <p:txBody>
          <a:bodyPr/>
          <a:lstStyle/>
          <a:p>
            <a:r>
              <a:rPr lang="en-US" sz="4800" b="1" i="1" dirty="0" err="1" smtClean="0"/>
              <a:t>Ministerpräsident</a:t>
            </a:r>
            <a:r>
              <a:rPr lang="en-US" sz="4800" b="1" i="1" dirty="0" smtClean="0"/>
              <a:t> </a:t>
            </a:r>
            <a:br>
              <a:rPr lang="en-US" sz="4800" b="1" i="1" dirty="0" smtClean="0"/>
            </a:br>
            <a:r>
              <a:rPr lang="en-US" sz="4800" b="1" dirty="0" smtClean="0"/>
              <a:t>of Prussia</a:t>
            </a:r>
          </a:p>
          <a:p>
            <a:r>
              <a:rPr lang="en-US" sz="1800" dirty="0" smtClean="0"/>
              <a:t> </a:t>
            </a:r>
          </a:p>
          <a:p>
            <a:r>
              <a:rPr lang="en-US" sz="4800" dirty="0" smtClean="0"/>
              <a:t>1862-1873</a:t>
            </a:r>
          </a:p>
        </p:txBody>
      </p:sp>
    </p:spTree>
    <p:extLst>
      <p:ext uri="{BB962C8B-B14F-4D97-AF65-F5344CB8AC3E}">
        <p14:creationId xmlns:p14="http://schemas.microsoft.com/office/powerpoint/2010/main" val="1902448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1150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0" y="1714500"/>
            <a:ext cx="6121400" cy="1714500"/>
          </a:xfrm>
        </p:spPr>
        <p:txBody>
          <a:bodyPr anchor="ctr"/>
          <a:lstStyle/>
          <a:p>
            <a:r>
              <a:rPr lang="en-US" sz="8800" dirty="0" smtClean="0"/>
              <a:t>GOAL</a:t>
            </a:r>
            <a:r>
              <a:rPr lang="en-US" sz="18100" dirty="0" smtClean="0"/>
              <a:t>:</a:t>
            </a:r>
            <a:endParaRPr lang="en-US" sz="18100" dirty="0">
              <a:solidFill>
                <a:srgbClr val="E5AF2C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112000" y="4419600"/>
            <a:ext cx="5257800" cy="32766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4400" b="1" dirty="0" smtClean="0"/>
              <a:t>A strong, unified </a:t>
            </a:r>
            <a:r>
              <a:rPr lang="en-US" sz="66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German State </a:t>
            </a:r>
            <a:r>
              <a:rPr lang="en-US" sz="4400" b="1" dirty="0" smtClean="0"/>
              <a:t>under Prussian dominance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716895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6" r="15049" b="11756"/>
          <a:stretch/>
        </p:blipFill>
        <p:spPr>
          <a:xfrm>
            <a:off x="-50800" y="-1"/>
            <a:ext cx="13106400" cy="9829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9914" y="4573250"/>
            <a:ext cx="10261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dirty="0">
                <a:solidFill>
                  <a:schemeClr val="bg1"/>
                </a:solidFill>
                <a:latin typeface="FTY SKORZHEN NCV"/>
              </a:rPr>
              <a:t>CONSERVATIVE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00592" y="9369623"/>
            <a:ext cx="2502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Photo by le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vent le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cri (cc 2.0)</a:t>
            </a:r>
            <a:endParaRPr lang="en-US" sz="1400" b="0" i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4131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" y="0"/>
            <a:ext cx="129540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" y="6400800"/>
            <a:ext cx="7975599" cy="2438400"/>
          </a:xfrm>
        </p:spPr>
        <p:txBody>
          <a:bodyPr/>
          <a:lstStyle/>
          <a:p>
            <a:r>
              <a:rPr lang="en-US" sz="12500" i="1" dirty="0" smtClean="0">
                <a:ln w="38100">
                  <a:solidFill>
                    <a:srgbClr val="1C2220"/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</a:rPr>
              <a:t>Realpolitik</a:t>
            </a:r>
            <a:endParaRPr lang="en-US" sz="12500" i="1" dirty="0">
              <a:ln w="38100">
                <a:solidFill>
                  <a:srgbClr val="1C2220"/>
                </a:solidFill>
              </a:ln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600" y="9296400"/>
            <a:ext cx="2816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Photo by *Light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Painting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* (cc 2.0)</a:t>
            </a:r>
            <a:endParaRPr lang="en-US" sz="1400" b="0" i="0" dirty="0">
              <a:solidFill>
                <a:srgbClr val="FFFFFF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5510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3004799" cy="9753600"/>
          </a:xfrm>
        </p:spPr>
        <p:txBody>
          <a:bodyPr anchor="ctr"/>
          <a:lstStyle/>
          <a:p>
            <a:r>
              <a:rPr lang="en-US" sz="8000" b="1" dirty="0" smtClean="0">
                <a:solidFill>
                  <a:srgbClr val="F5AEA9"/>
                </a:solidFill>
              </a:rPr>
              <a:t>POLITICS BASED ON</a:t>
            </a:r>
            <a:r>
              <a:rPr lang="en-US" sz="9600" dirty="0" smtClean="0">
                <a:solidFill>
                  <a:srgbClr val="F5AEA9"/>
                </a:solidFill>
              </a:rPr>
              <a:t/>
            </a:r>
            <a:br>
              <a:rPr lang="en-US" sz="9600" dirty="0" smtClean="0">
                <a:solidFill>
                  <a:srgbClr val="F5AEA9"/>
                </a:solidFill>
              </a:rPr>
            </a:br>
            <a:r>
              <a:rPr lang="en-US" sz="31000" dirty="0" smtClean="0">
                <a:ln w="5715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power</a:t>
            </a:r>
            <a:r>
              <a:rPr lang="en-US" sz="28700" dirty="0" smtClean="0">
                <a:ln w="5715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9600" dirty="0" smtClean="0">
                <a:solidFill>
                  <a:srgbClr val="F5AEA9"/>
                </a:solidFill>
              </a:rPr>
              <a:t/>
            </a:r>
            <a:br>
              <a:rPr lang="en-US" sz="9600" dirty="0" smtClean="0">
                <a:solidFill>
                  <a:srgbClr val="F5AEA9"/>
                </a:solidFill>
              </a:rPr>
            </a:br>
            <a:r>
              <a:rPr lang="en-US" sz="8000" b="1" i="1" dirty="0" smtClean="0">
                <a:solidFill>
                  <a:srgbClr val="F5AEA9"/>
                </a:solidFill>
              </a:rPr>
              <a:t>rather than ideals. </a:t>
            </a:r>
            <a:endParaRPr lang="en-US" sz="8000" b="1" i="1" dirty="0">
              <a:solidFill>
                <a:srgbClr val="F5AE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2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e/e2/Portrait_of_Niccol%C3%B2_Machiavelli_by_Santi_di_Ti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119117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400800"/>
            <a:ext cx="13119117" cy="1828800"/>
          </a:xfrm>
          <a:solidFill>
            <a:srgbClr val="630712">
              <a:alpha val="50000"/>
            </a:srgbClr>
          </a:solidFill>
        </p:spPr>
        <p:txBody>
          <a:bodyPr anchor="ctr"/>
          <a:lstStyle/>
          <a:p>
            <a:r>
              <a:rPr lang="en-US" sz="13800" dirty="0" smtClean="0"/>
              <a:t>I can </a:t>
            </a:r>
            <a:r>
              <a:rPr lang="en-US" sz="13800" dirty="0" smtClean="0"/>
              <a:t>dig it</a:t>
            </a:r>
            <a:r>
              <a:rPr lang="en-US" sz="13800" dirty="0" smtClean="0"/>
              <a:t>.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28894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13004799" cy="6324600"/>
          </a:xfrm>
        </p:spPr>
        <p:txBody>
          <a:bodyPr anchor="ctr"/>
          <a:lstStyle/>
          <a:p>
            <a:r>
              <a:rPr lang="en-US" sz="37300" strike="sngStrike" dirty="0" smtClean="0">
                <a:ln w="57150">
                  <a:solidFill>
                    <a:schemeClr val="bg2"/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ISMS</a:t>
            </a:r>
            <a:endParaRPr lang="en-US" sz="21600" strike="sngStrike" dirty="0">
              <a:ln w="57150">
                <a:solidFill>
                  <a:schemeClr val="bg2"/>
                </a:solidFill>
              </a:ln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488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17" y="2044700"/>
            <a:ext cx="10464801" cy="5727699"/>
          </a:xfrm>
        </p:spPr>
        <p:txBody>
          <a:bodyPr/>
          <a:lstStyle/>
          <a:p>
            <a:r>
              <a:rPr lang="en-US" sz="8800" dirty="0" smtClean="0"/>
              <a:t>A HISTORY</a:t>
            </a:r>
            <a:r>
              <a:rPr lang="en-US" sz="8800" dirty="0" smtClean="0"/>
              <a:t/>
            </a:r>
            <a:br>
              <a:rPr lang="en-US" sz="8800" dirty="0" smtClean="0"/>
            </a:br>
            <a:r>
              <a:rPr lang="en-US" sz="8800" dirty="0" smtClean="0"/>
              <a:t>OF </a:t>
            </a:r>
            <a:r>
              <a:rPr lang="en-US" sz="8800" dirty="0" smtClean="0"/>
              <a:t>DIVISON</a:t>
            </a:r>
            <a:br>
              <a:rPr lang="en-US" sz="8800" dirty="0" smtClean="0"/>
            </a:br>
            <a:r>
              <a:rPr lang="en-US" sz="8800" dirty="0"/>
              <a:t/>
            </a:r>
            <a:br>
              <a:rPr lang="en-US" sz="8800" dirty="0"/>
            </a:b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170433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799" cy="80772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18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Idealistic </a:t>
            </a:r>
            <a: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b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5000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Unrealistic</a:t>
            </a:r>
            <a:endParaRPr lang="en-US" sz="96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892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0" y="-228600"/>
            <a:ext cx="10464801" cy="5956299"/>
          </a:xfrm>
        </p:spPr>
        <p:txBody>
          <a:bodyPr/>
          <a:lstStyle/>
          <a:p>
            <a:r>
              <a:rPr lang="en-US" sz="10000" dirty="0" smtClean="0">
                <a:solidFill>
                  <a:schemeClr val="bg1"/>
                </a:solidFill>
              </a:rPr>
              <a:t>DOMESTIC </a:t>
            </a:r>
            <a:r>
              <a:rPr lang="en-US" sz="10000" dirty="0" smtClean="0">
                <a:solidFill>
                  <a:schemeClr val="bg1"/>
                </a:solidFill>
              </a:rPr>
              <a:t/>
            </a:r>
            <a:br>
              <a:rPr lang="en-US" sz="10000" dirty="0" smtClean="0">
                <a:solidFill>
                  <a:schemeClr val="bg1"/>
                </a:solidFill>
              </a:rPr>
            </a:br>
            <a:r>
              <a:rPr lang="en-US" sz="10000" dirty="0" smtClean="0">
                <a:solidFill>
                  <a:schemeClr val="bg1"/>
                </a:solidFill>
              </a:rPr>
              <a:t>policy</a:t>
            </a:r>
            <a:endParaRPr lang="en-US" sz="1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48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13004799" cy="6642099"/>
          </a:xfrm>
        </p:spPr>
        <p:txBody>
          <a:bodyPr/>
          <a:lstStyle/>
          <a:p>
            <a:r>
              <a:rPr lang="en-US" sz="225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Socialism</a:t>
            </a:r>
            <a:r>
              <a:rPr lang="en-US" sz="250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8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8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7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Threat</a:t>
            </a:r>
            <a:endParaRPr lang="en-US" sz="20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3428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914400"/>
            <a:ext cx="13004801" cy="2222499"/>
          </a:xfrm>
        </p:spPr>
        <p:txBody>
          <a:bodyPr anchor="ctr"/>
          <a:lstStyle/>
          <a:p>
            <a:r>
              <a:rPr lang="en-US" sz="19000" dirty="0" smtClean="0">
                <a:solidFill>
                  <a:schemeClr val="bg2"/>
                </a:solidFill>
              </a:rPr>
              <a:t>realpolitik</a:t>
            </a:r>
            <a:endParaRPr lang="en-US" sz="19000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699603"/>
              </p:ext>
            </p:extLst>
          </p:nvPr>
        </p:nvGraphicFramePr>
        <p:xfrm>
          <a:off x="1092200" y="3563786"/>
          <a:ext cx="11049000" cy="5473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0"/>
                <a:gridCol w="5524500"/>
              </a:tblGrid>
              <a:tr h="1465414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“State Socialism”</a:t>
                      </a:r>
                      <a:endParaRPr lang="en-US" sz="8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35186"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  <a:p>
                      <a:pPr algn="ctr"/>
                      <a:r>
                        <a:rPr lang="en-US" sz="13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BAN</a:t>
                      </a:r>
                      <a: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/>
                      </a:r>
                      <a:b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Social Democratic Party </a:t>
                      </a:r>
                      <a:b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&amp; Socialist Political Propaganda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80E1A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355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914400"/>
            <a:ext cx="13004801" cy="2222499"/>
          </a:xfrm>
        </p:spPr>
        <p:txBody>
          <a:bodyPr anchor="ctr"/>
          <a:lstStyle/>
          <a:p>
            <a:r>
              <a:rPr lang="en-US" sz="19000" dirty="0" smtClean="0">
                <a:solidFill>
                  <a:schemeClr val="bg2"/>
                </a:solidFill>
              </a:rPr>
              <a:t>realpolitik</a:t>
            </a:r>
            <a:endParaRPr lang="en-US" sz="19000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408686"/>
              </p:ext>
            </p:extLst>
          </p:nvPr>
        </p:nvGraphicFramePr>
        <p:xfrm>
          <a:off x="1092200" y="3563786"/>
          <a:ext cx="11049000" cy="5473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0"/>
                <a:gridCol w="5524500"/>
              </a:tblGrid>
              <a:tr h="1465414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“State Socialism”</a:t>
                      </a:r>
                      <a:endParaRPr lang="en-US" sz="8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35186">
                <a:tc>
                  <a:txBody>
                    <a:bodyPr/>
                    <a:lstStyle/>
                    <a:p>
                      <a:pPr algn="ctr"/>
                      <a:endParaRPr lang="en-US" sz="900" dirty="0" smtClean="0"/>
                    </a:p>
                    <a:p>
                      <a:pPr algn="ctr"/>
                      <a:r>
                        <a:rPr lang="en-US" sz="13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BAN</a:t>
                      </a:r>
                      <a: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/>
                      </a:r>
                      <a:br>
                        <a:rPr lang="en-US" sz="8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Social Democratic Party </a:t>
                      </a:r>
                      <a:b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</a:br>
                      <a:r>
                        <a:rPr lang="en-US" sz="32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&amp; Socialist Political Propaganda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80E1A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Sponsor Europe’s </a:t>
                      </a:r>
                    </a:p>
                    <a:p>
                      <a:pPr marL="0" marR="0" lvl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j-lt"/>
                        </a:rPr>
                        <a:t>First</a:t>
                      </a: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/>
                      </a:r>
                      <a:b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</a:br>
                      <a: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Social Welfare </a:t>
                      </a:r>
                      <a:b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</a:br>
                      <a: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E1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Programs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80E1A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713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" y="0"/>
            <a:ext cx="13030201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0" y="381000"/>
            <a:ext cx="7467600" cy="4114800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15000" dirty="0" smtClean="0">
                <a:ln w="381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</a:rPr>
              <a:t>Old Age </a:t>
            </a:r>
            <a:r>
              <a:rPr lang="en-US" sz="11500" dirty="0" smtClean="0">
                <a:ln w="381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</a:rPr>
              <a:t>Pensions</a:t>
            </a:r>
            <a:endParaRPr lang="en-US" sz="11500" dirty="0">
              <a:ln w="3810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85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"/>
          <a:stretch/>
        </p:blipFill>
        <p:spPr>
          <a:xfrm>
            <a:off x="2844800" y="0"/>
            <a:ext cx="9561113" cy="9747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47"/>
            <a:ext cx="3149601" cy="9747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8800" y="-5747"/>
            <a:ext cx="1016000" cy="9759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5334000"/>
            <a:ext cx="5918183" cy="2857500"/>
          </a:xfrm>
        </p:spPr>
        <p:txBody>
          <a:bodyPr/>
          <a:lstStyle/>
          <a:p>
            <a:r>
              <a:rPr lang="en-US" sz="7200" dirty="0" smtClean="0">
                <a:solidFill>
                  <a:srgbClr val="24312D"/>
                </a:solidFill>
              </a:rPr>
              <a:t>ACCIDENT INSURANCE</a:t>
            </a:r>
            <a:endParaRPr lang="en-US" sz="7200" dirty="0">
              <a:solidFill>
                <a:srgbClr val="2431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97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30556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800" y="5429250"/>
            <a:ext cx="7162800" cy="3790950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13800" dirty="0" smtClean="0">
                <a:ln w="381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2"/>
                </a:solidFill>
              </a:rPr>
              <a:t>Health </a:t>
            </a:r>
            <a:r>
              <a:rPr lang="en-US" sz="8800" dirty="0" smtClean="0">
                <a:ln w="28575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2"/>
                </a:solidFill>
              </a:rPr>
              <a:t>Insurance</a:t>
            </a:r>
            <a:endParaRPr lang="en-US" sz="8800" dirty="0">
              <a:ln w="28575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6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Führernationalliber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600" y="-32657"/>
            <a:ext cx="12065000" cy="975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1" y="2057400"/>
            <a:ext cx="6172199" cy="2857500"/>
          </a:xfrm>
        </p:spPr>
        <p:txBody>
          <a:bodyPr/>
          <a:lstStyle/>
          <a:p>
            <a:r>
              <a:rPr lang="en-US" sz="9600" dirty="0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glow rad="127000">
                    <a:schemeClr val="tx2"/>
                  </a:glow>
                  <a:outerShdw blurRad="50800" dist="50800" dir="5400000" algn="ctr" rotWithShape="0">
                    <a:schemeClr val="tx2"/>
                  </a:outerShdw>
                </a:effectLst>
              </a:rPr>
              <a:t>LIBERALS</a:t>
            </a:r>
            <a:endParaRPr lang="en-US" sz="9600" dirty="0">
              <a:solidFill>
                <a:schemeClr val="bg2">
                  <a:lumMod val="90000"/>
                  <a:lumOff val="10000"/>
                </a:schemeClr>
              </a:solidFill>
              <a:effectLst>
                <a:glow rad="127000">
                  <a:schemeClr val="tx2"/>
                </a:glow>
                <a:outerShdw blurRad="50800" dist="50800" dir="5400000" algn="ctr" rotWithShape="0">
                  <a:schemeClr val="tx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908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" y="0"/>
            <a:ext cx="1112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0" y="1295400"/>
            <a:ext cx="6121400" cy="4991100"/>
          </a:xfrm>
        </p:spPr>
        <p:txBody>
          <a:bodyPr anchor="ctr"/>
          <a:lstStyle/>
          <a:p>
            <a:r>
              <a:rPr lang="en-US" sz="18100" dirty="0" smtClean="0"/>
              <a:t>I got this</a:t>
            </a:r>
            <a:endParaRPr lang="en-US" sz="18100" dirty="0">
              <a:solidFill>
                <a:srgbClr val="E5A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07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7/7d/Holy_Roman_Empire_1648.svg/1280px-Holy_Roman_Empire_1648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04799"/>
            <a:ext cx="13018338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13004800" cy="2362200"/>
          </a:xfrm>
        </p:spPr>
        <p:txBody>
          <a:bodyPr/>
          <a:lstStyle/>
          <a:p>
            <a:r>
              <a:rPr lang="en-US" sz="10200" dirty="0" smtClean="0">
                <a:solidFill>
                  <a:schemeClr val="bg2"/>
                </a:solidFill>
                <a:effectLst>
                  <a:glow rad="76200">
                    <a:schemeClr val="accent2">
                      <a:lumMod val="20000"/>
                      <a:lumOff val="80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Holy Roman Empire</a:t>
            </a:r>
            <a:endParaRPr lang="en-US" sz="10200" dirty="0">
              <a:solidFill>
                <a:schemeClr val="bg2"/>
              </a:solidFill>
              <a:effectLst>
                <a:glow rad="76200">
                  <a:schemeClr val="accent2">
                    <a:lumMod val="20000"/>
                    <a:lumOff val="80000"/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9800" y="3175000"/>
            <a:ext cx="3754120" cy="1092200"/>
          </a:xfrm>
        </p:spPr>
        <p:txBody>
          <a:bodyPr/>
          <a:lstStyle/>
          <a:p>
            <a:r>
              <a:rPr lang="en-US" sz="7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962-1806</a:t>
            </a:r>
            <a:endParaRPr lang="en-US" sz="7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66" y="9220200"/>
            <a:ext cx="3477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n-lt"/>
              </a:rPr>
              <a:t>Map by Astrokey44 (Wikipedia)</a:t>
            </a:r>
            <a:endParaRPr lang="en-US" sz="1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8400" y="4869760"/>
            <a:ext cx="6172200" cy="2123658"/>
          </a:xfrm>
          <a:prstGeom prst="rect">
            <a:avLst/>
          </a:prstGeom>
          <a:solidFill>
            <a:srgbClr val="F6D3A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6600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+mn-lt"/>
              </a:rPr>
              <a:t>Several States</a:t>
            </a:r>
          </a:p>
          <a:p>
            <a:pPr algn="l"/>
            <a:r>
              <a:rPr lang="en-US" sz="6600" b="1" dirty="0" smtClean="0">
                <a:solidFill>
                  <a:schemeClr val="bg1">
                    <a:lumMod val="90000"/>
                    <a:lumOff val="10000"/>
                  </a:schemeClr>
                </a:solidFill>
                <a:latin typeface="+mn-lt"/>
              </a:rPr>
              <a:t>Frequent Wars</a:t>
            </a:r>
            <a:endParaRPr lang="en-US" sz="6600" b="1" dirty="0">
              <a:solidFill>
                <a:schemeClr val="bg1">
                  <a:lumMod val="90000"/>
                  <a:lumOff val="1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605250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1/Kladderadatsch_1875_-_Zwischen_Berlin_und_Rom.png/1280px-Kladderadatsch_1875_-_Zwischen_Berlin_und_Ro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261" r="1368" b="11822"/>
          <a:stretch/>
        </p:blipFill>
        <p:spPr bwMode="auto">
          <a:xfrm>
            <a:off x="0" y="770259"/>
            <a:ext cx="13004800" cy="82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162800"/>
            <a:ext cx="13004800" cy="1905000"/>
          </a:xfrm>
          <a:gradFill>
            <a:gsLst>
              <a:gs pos="0">
                <a:srgbClr val="605250">
                  <a:alpha val="70000"/>
                </a:srgbClr>
              </a:gs>
              <a:gs pos="100000">
                <a:schemeClr val="bg2">
                  <a:shade val="20000"/>
                  <a:satMod val="255000"/>
                  <a:alpha val="7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anchor="ctr"/>
          <a:lstStyle/>
          <a:p>
            <a:r>
              <a:rPr lang="en-US" sz="13000" dirty="0" err="1" smtClean="0"/>
              <a:t>Kulturkampf</a:t>
            </a:r>
            <a:endParaRPr lang="en-US" sz="13000" dirty="0"/>
          </a:p>
        </p:txBody>
      </p:sp>
    </p:spTree>
    <p:extLst>
      <p:ext uri="{BB962C8B-B14F-4D97-AF65-F5344CB8AC3E}">
        <p14:creationId xmlns:p14="http://schemas.microsoft.com/office/powerpoint/2010/main" val="3919195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605250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1/Kladderadatsch_1875_-_Zwischen_Berlin_und_Rom.png/1280px-Kladderadatsch_1875_-_Zwischen_Berlin_und_Ro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261" r="1368" b="11822"/>
          <a:stretch/>
        </p:blipFill>
        <p:spPr bwMode="auto">
          <a:xfrm>
            <a:off x="0" y="770259"/>
            <a:ext cx="13004800" cy="82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70259"/>
            <a:ext cx="13004800" cy="8297541"/>
          </a:xfrm>
          <a:gradFill>
            <a:gsLst>
              <a:gs pos="0">
                <a:srgbClr val="605250">
                  <a:alpha val="70000"/>
                </a:srgbClr>
              </a:gs>
              <a:gs pos="100000">
                <a:schemeClr val="bg2">
                  <a:shade val="20000"/>
                  <a:satMod val="255000"/>
                  <a:alpha val="7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anchor="ctr"/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Bismarck’s anti-Catholic </a:t>
            </a:r>
            <a:b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policies appealed to anticlerical liberals who were otherwise </a:t>
            </a:r>
            <a:b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turned off by his authoritarian conservatism.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3539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3" r="99529">
                        <a14:foregroundMark x1="9894" y1="7774" x2="12485" y2="45230"/>
                        <a14:foregroundMark x1="7067" y1="10601" x2="2238" y2="3004"/>
                        <a14:foregroundMark x1="32155" y1="39223" x2="471" y2="73498"/>
                        <a14:foregroundMark x1="90695" y1="43110" x2="99529" y2="45760"/>
                      </a14:backgroundRemoval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0" r="5122"/>
          <a:stretch/>
        </p:blipFill>
        <p:spPr>
          <a:xfrm>
            <a:off x="-50800" y="0"/>
            <a:ext cx="13106400" cy="9734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550" y="5867400"/>
            <a:ext cx="10775950" cy="1485900"/>
          </a:xfrm>
          <a:gradFill>
            <a:gsLst>
              <a:gs pos="0">
                <a:schemeClr val="dk1">
                  <a:shade val="51000"/>
                  <a:satMod val="130000"/>
                  <a:alpha val="80000"/>
                </a:schemeClr>
              </a:gs>
              <a:gs pos="80000">
                <a:schemeClr val="dk1">
                  <a:shade val="93000"/>
                  <a:satMod val="130000"/>
                  <a:alpha val="90000"/>
                </a:schemeClr>
              </a:gs>
              <a:gs pos="100000">
                <a:schemeClr val="dk1">
                  <a:shade val="94000"/>
                  <a:satMod val="135000"/>
                  <a:alpha val="9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latin typeface="+mj-lt"/>
              </a:rPr>
              <a:t>Industrialization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0" y="685800"/>
            <a:ext cx="5943600" cy="2133599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Liberals were also placated by Bismarck’s support of industrialization.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96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40000">
              <a:schemeClr val="tx1"/>
            </a:gs>
            <a:gs pos="100000">
              <a:schemeClr val="tx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4700"/>
            <a:ext cx="13004799" cy="5956299"/>
          </a:xfrm>
        </p:spPr>
        <p:txBody>
          <a:bodyPr anchor="ctr"/>
          <a:lstStyle/>
          <a:p>
            <a:r>
              <a:rPr lang="en-US" sz="9600" dirty="0" smtClean="0">
                <a:solidFill>
                  <a:schemeClr val="bg1"/>
                </a:solidFill>
              </a:rPr>
              <a:t>FOREIGN</a:t>
            </a:r>
            <a:br>
              <a:rPr lang="en-US" sz="9600" dirty="0" smtClean="0">
                <a:solidFill>
                  <a:schemeClr val="bg1"/>
                </a:solidFill>
              </a:rPr>
            </a:b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smtClean="0">
                <a:solidFill>
                  <a:schemeClr val="bg1"/>
                </a:solidFill>
              </a:rPr>
              <a:t>policy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87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/>
          <a:stretch/>
        </p:blipFill>
        <p:spPr>
          <a:xfrm>
            <a:off x="-1" y="-76200"/>
            <a:ext cx="13055601" cy="990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762001"/>
            <a:ext cx="7924799" cy="5486399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9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DB083"/>
                  </a:outerShdw>
                </a:effectLst>
              </a:rPr>
              <a:t>BLOOD &amp; IRON</a:t>
            </a:r>
            <a:endParaRPr lang="en-US" sz="9600" dirty="0">
              <a:solidFill>
                <a:schemeClr val="bg2"/>
              </a:solidFill>
              <a:effectLst>
                <a:outerShdw blurRad="38100" dist="38100" dir="2700000" algn="tl">
                  <a:srgbClr val="CDB083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21800" y="8763001"/>
            <a:ext cx="3606800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Photo © </a:t>
            </a:r>
            <a:r>
              <a:rPr lang="en-US" sz="24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  <a:hlinkClick r:id="rId3"/>
              </a:rPr>
              <a:t>Andrea Pun</a:t>
            </a:r>
            <a:r>
              <a:rPr lang="en-US" sz="24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 </a:t>
            </a:r>
            <a:r>
              <a:rPr lang="en-US" sz="2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Used with Permission</a:t>
            </a:r>
            <a:endParaRPr lang="en-US" sz="2000" dirty="0">
              <a:solidFill>
                <a:srgbClr val="F8DB77">
                  <a:lumMod val="20000"/>
                  <a:lumOff val="80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84194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13004799" cy="2514600"/>
          </a:xfrm>
          <a:solidFill>
            <a:schemeClr val="accent5">
              <a:lumMod val="10000"/>
              <a:alpha val="58000"/>
            </a:schemeClr>
          </a:solidFill>
        </p:spPr>
        <p:txBody>
          <a:bodyPr anchor="ctr"/>
          <a:lstStyle/>
          <a:p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&amp; IRON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800" y="3429000"/>
            <a:ext cx="76581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3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"The position of Prussia in Germany will not be determined by its liberalism but by its </a:t>
            </a:r>
            <a:r>
              <a:rPr lang="en-US" sz="3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power... </a:t>
            </a:r>
            <a:r>
              <a:rPr lang="en-US" sz="3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Prussia must concentrate its strength and hold it for the favorable </a:t>
            </a:r>
            <a:r>
              <a:rPr lang="en-US" sz="3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moment... Not </a:t>
            </a:r>
            <a:r>
              <a:rPr lang="en-US" sz="3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through speeches and majority decisions will the great questions of the day be </a:t>
            </a:r>
            <a:r>
              <a:rPr lang="en-US" sz="3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decided... </a:t>
            </a:r>
            <a:endParaRPr lang="en-US" sz="3800" b="1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1026" name="Picture 2" descr="File:Otto Fürst von Bismarc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9800" y="3352800"/>
            <a:ext cx="3886200" cy="57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287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13004799" cy="2514600"/>
          </a:xfrm>
          <a:solidFill>
            <a:schemeClr val="accent5">
              <a:lumMod val="10000"/>
              <a:alpha val="58000"/>
            </a:schemeClr>
          </a:solidFill>
        </p:spPr>
        <p:txBody>
          <a:bodyPr anchor="ctr"/>
          <a:lstStyle/>
          <a:p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&amp; IRON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800" y="4169926"/>
            <a:ext cx="76581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850" indent="-577850" algn="l">
              <a:spcAft>
                <a:spcPts val="1200"/>
              </a:spcAft>
            </a:pPr>
            <a:r>
              <a:rPr lang="en-US" sz="9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“</a:t>
            </a:r>
            <a:r>
              <a:rPr lang="en-US" sz="96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but </a:t>
            </a:r>
            <a:r>
              <a:rPr lang="en-US" sz="960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by </a:t>
            </a:r>
            <a:r>
              <a:rPr lang="en-US" sz="9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iron</a:t>
            </a:r>
            <a:r>
              <a:rPr lang="en-US" sz="9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960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and</a:t>
            </a:r>
            <a:r>
              <a:rPr lang="en-US" sz="9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9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blood</a:t>
            </a:r>
            <a:r>
              <a:rPr lang="en-US" sz="9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.”</a:t>
            </a:r>
          </a:p>
          <a:p>
            <a:pPr algn="l"/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		-- 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hlinkClick r:id="rId2"/>
              </a:rPr>
              <a:t>Otto von Bismarck</a:t>
            </a: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 (1862)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1026" name="Picture 2" descr="File:Otto Fürst von Bismar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9800" y="3352800"/>
            <a:ext cx="3886200" cy="57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05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321800" cy="3048000"/>
          </a:xfrm>
        </p:spPr>
        <p:txBody>
          <a:bodyPr/>
          <a:lstStyle/>
          <a:p>
            <a:r>
              <a:rPr lang="en-US" sz="8000" dirty="0" smtClean="0"/>
              <a:t>WARS OF GERMAN UNIFICATION</a:t>
            </a:r>
            <a:endParaRPr lang="en-US" sz="8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377112"/>
              </p:ext>
            </p:extLst>
          </p:nvPr>
        </p:nvGraphicFramePr>
        <p:xfrm>
          <a:off x="939800" y="4267200"/>
          <a:ext cx="11201400" cy="453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82263"/>
                <a:gridCol w="5519137"/>
              </a:tblGrid>
              <a:tr h="1422400">
                <a:tc>
                  <a:txBody>
                    <a:bodyPr/>
                    <a:lstStyle/>
                    <a:p>
                      <a:r>
                        <a:rPr lang="en-US" sz="4800" b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Schleswig Wars</a:t>
                      </a:r>
                      <a:endParaRPr lang="en-US" sz="4800" b="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Established German dominance</a:t>
                      </a:r>
                      <a:r>
                        <a:rPr lang="en-US" sz="28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over German-speaking territories</a:t>
                      </a:r>
                      <a:endParaRPr lang="en-US" sz="28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422400">
                <a:tc>
                  <a:txBody>
                    <a:bodyPr/>
                    <a:lstStyle/>
                    <a:p>
                      <a:r>
                        <a:rPr lang="en-US" sz="4800" b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Austro-Prussian War</a:t>
                      </a:r>
                      <a:endParaRPr lang="en-US" sz="4800" b="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Established Prussia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as dominant German state</a:t>
                      </a:r>
                      <a:endParaRPr lang="en-US" sz="3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422400">
                <a:tc>
                  <a:txBody>
                    <a:bodyPr/>
                    <a:lstStyle/>
                    <a:p>
                      <a:r>
                        <a:rPr lang="en-US" sz="4800" b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Franco-Prussian War</a:t>
                      </a:r>
                      <a:endParaRPr lang="en-US" sz="4800" b="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United Northern and Southern Germany</a:t>
                      </a:r>
                      <a:endParaRPr lang="en-US" sz="3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File:Bundesadler Bundesorgan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756919"/>
            <a:ext cx="3048000" cy="2844801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84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0/0e/Jutland_Peninsula_m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427965" cy="98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965" y="228600"/>
            <a:ext cx="7576835" cy="4343400"/>
          </a:xfrm>
        </p:spPr>
        <p:txBody>
          <a:bodyPr/>
          <a:lstStyle/>
          <a:p>
            <a:r>
              <a:rPr lang="en-US" sz="9600" dirty="0"/>
              <a:t>Schleswig </a:t>
            </a:r>
            <a:r>
              <a:rPr lang="en-US" sz="9600" dirty="0" smtClean="0"/>
              <a:t>Wars</a:t>
            </a:r>
            <a:br>
              <a:rPr lang="en-US" sz="9600" dirty="0" smtClean="0"/>
            </a:b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7965" y="4953000"/>
            <a:ext cx="7576835" cy="39624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Prussia &amp; Austria </a:t>
            </a:r>
            <a:r>
              <a:rPr lang="en-US" sz="115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rPr>
              <a:t>vs. </a:t>
            </a:r>
            <a:r>
              <a:rPr lang="en-US" sz="6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/>
            </a:r>
            <a:br>
              <a:rPr lang="en-US" sz="6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sz="6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Denmark</a:t>
            </a:r>
            <a:endParaRPr lang="en-US" sz="40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18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0/0e/Jutland_Peninsula_m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427965" cy="98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0282" y="4724400"/>
            <a:ext cx="6172200" cy="3962400"/>
          </a:xfrm>
        </p:spPr>
        <p:txBody>
          <a:bodyPr/>
          <a:lstStyle/>
          <a:p>
            <a:r>
              <a:rPr lang="en-US" sz="6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Fought on the </a:t>
            </a:r>
            <a:r>
              <a:rPr lang="en-US" sz="9600" dirty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</a:rPr>
              <a:t>pretense</a:t>
            </a:r>
            <a:r>
              <a:rPr lang="en-US" sz="96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11500" dirty="0" smtClean="0">
              <a:solidFill>
                <a:schemeClr val="bg2">
                  <a:lumMod val="25000"/>
                  <a:lumOff val="75000"/>
                </a:schemeClr>
              </a:solidFill>
            </a:endParaRPr>
          </a:p>
          <a:p>
            <a:r>
              <a:rPr lang="en-US" sz="4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of </a:t>
            </a:r>
            <a:r>
              <a:rPr lang="en-US" sz="40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liberating pockets of ethnic Germans under Danish </a:t>
            </a:r>
            <a:r>
              <a:rPr lang="en-US" sz="4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control</a:t>
            </a:r>
            <a:endParaRPr lang="en-US" sz="40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27965" y="228600"/>
            <a:ext cx="7576835" cy="4343400"/>
          </a:xfrm>
        </p:spPr>
        <p:txBody>
          <a:bodyPr/>
          <a:lstStyle/>
          <a:p>
            <a:r>
              <a:rPr lang="en-US" sz="9600" dirty="0"/>
              <a:t>Schleswig </a:t>
            </a:r>
            <a:r>
              <a:rPr lang="en-US" sz="9600" dirty="0" smtClean="0"/>
              <a:t>Wars</a:t>
            </a:r>
            <a:br>
              <a:rPr lang="en-US" sz="9600" dirty="0" smtClean="0"/>
            </a:br>
            <a:endParaRPr lang="en-US" sz="96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829560"/>
            <a:ext cx="4698999" cy="52641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87400" y="2819400"/>
            <a:ext cx="65024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“The first, original, and truly natural boundaries of states are beyond doubt their internal boundaries. Those who speak the same language are joined to each other by a multitude of invisible bonds by nature herself, long before any human art begins; they understand each </a:t>
            </a:r>
            <a:r>
              <a:rPr lang="en-US" sz="32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other... they </a:t>
            </a:r>
            <a:r>
              <a:rPr lang="en-US" sz="3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belong together and are by nature one and an inseparable whole.”</a:t>
            </a:r>
            <a:br>
              <a:rPr lang="en-US" sz="3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sz="32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/>
            </a:r>
            <a:br>
              <a:rPr lang="en-US" sz="32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		-- Johann </a:t>
            </a:r>
            <a:r>
              <a:rPr lang="en-US" sz="32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Gottlieb </a:t>
            </a:r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Fichte</a:t>
            </a:r>
            <a:endParaRPr lang="en-US" sz="3200" dirty="0">
              <a:solidFill>
                <a:schemeClr val="tx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13004800" cy="2533666"/>
          </a:xfrm>
        </p:spPr>
        <p:txBody>
          <a:bodyPr anchor="ctr"/>
          <a:lstStyle/>
          <a:p>
            <a:r>
              <a:rPr lang="en-US" sz="8000" dirty="0" smtClean="0"/>
              <a:t>GERMAN NATIONALISM</a:t>
            </a:r>
            <a:endParaRPr lang="en-US" sz="8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upload.wikimedia.org/wikipedia/commons/0/0e/Jutland_Peninsula_ma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/>
          <a:stretch/>
        </p:blipFill>
        <p:spPr bwMode="auto">
          <a:xfrm>
            <a:off x="1193817" y="0"/>
            <a:ext cx="10583369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5600" y="3886200"/>
            <a:ext cx="4013183" cy="19389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Schleswig</a:t>
            </a:r>
          </a:p>
          <a:p>
            <a:r>
              <a:rPr lang="en-US" dirty="0" smtClean="0"/>
              <a:t>Administered by </a:t>
            </a:r>
            <a:r>
              <a:rPr lang="en-US" dirty="0" smtClean="0">
                <a:latin typeface="+mj-lt"/>
              </a:rPr>
              <a:t>Prussia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0600" y="6721782"/>
            <a:ext cx="4013183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HOLSTEIN</a:t>
            </a:r>
          </a:p>
          <a:p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Administered by 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Austria</a:t>
            </a:r>
          </a:p>
        </p:txBody>
      </p:sp>
    </p:spTree>
    <p:extLst>
      <p:ext uri="{BB962C8B-B14F-4D97-AF65-F5344CB8AC3E}">
        <p14:creationId xmlns:p14="http://schemas.microsoft.com/office/powerpoint/2010/main" val="4121371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f/f7/Map-NDB.svg/1207px-Map-NDB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9" y="-1"/>
            <a:ext cx="1149667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0" y="6324600"/>
            <a:ext cx="6053154" cy="2857500"/>
          </a:xfrm>
        </p:spPr>
        <p:txBody>
          <a:bodyPr/>
          <a:lstStyle/>
          <a:p>
            <a:r>
              <a:rPr lang="en-US" sz="7200" dirty="0">
                <a:solidFill>
                  <a:srgbClr val="AA0000"/>
                </a:solidFill>
              </a:rPr>
              <a:t>North</a:t>
            </a:r>
            <a:r>
              <a:rPr lang="en-US" sz="7200" dirty="0" smtClean="0">
                <a:solidFill>
                  <a:srgbClr val="AA0000"/>
                </a:solidFill>
              </a:rPr>
              <a:t> </a:t>
            </a:r>
            <a:r>
              <a:rPr lang="en-US" sz="7200" dirty="0" smtClean="0">
                <a:solidFill>
                  <a:schemeClr val="bg2"/>
                </a:solidFill>
              </a:rPr>
              <a:t>German </a:t>
            </a:r>
            <a:r>
              <a:rPr lang="en-US" sz="6800" dirty="0" smtClean="0">
                <a:solidFill>
                  <a:schemeClr val="bg2"/>
                </a:solidFill>
              </a:rPr>
              <a:t>Confederation</a:t>
            </a:r>
            <a:endParaRPr lang="en-US" sz="6800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600" y="9296400"/>
            <a:ext cx="3550712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Map Credit: 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hlinkClick r:id="rId4" tooltip="User:52 Pickup"/>
              </a:rPr>
              <a:t>52 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hlinkClick r:id="rId4" tooltip="User:52 Pickup"/>
              </a:rPr>
              <a:t>Pickup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 (Wikipedia)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3629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f/f7/Map-NDB.svg/1207px-Map-NDB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9" y="-1"/>
            <a:ext cx="1149667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046" y="2552700"/>
            <a:ext cx="6586554" cy="2857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60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Prussia annexed several smaller German states.</a:t>
            </a:r>
            <a:endParaRPr lang="en-US" sz="60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600" y="9296400"/>
            <a:ext cx="3550712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Map Credit: 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hlinkClick r:id="rId4" tooltip="User:52 Pickup"/>
              </a:rPr>
              <a:t>52 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hlinkClick r:id="rId4" tooltip="User:52 Pickup"/>
              </a:rPr>
              <a:t>Pickup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 (Wikipedia)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545246" y="6591300"/>
            <a:ext cx="4986354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pPr algn="r"/>
            <a:r>
              <a:rPr lang="en-US" sz="3600" b="1" kern="0" dirty="0" smtClean="0">
                <a:solidFill>
                  <a:schemeClr val="bg1"/>
                </a:solidFill>
                <a:latin typeface="+mn-lt"/>
              </a:rPr>
              <a:t>South German states resisted Prussian dominance.</a:t>
            </a:r>
            <a:endParaRPr lang="en-US" sz="3600" b="1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5672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4199"/>
            <a:ext cx="13004799" cy="147320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92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AND THEN THERE WERE TWO</a:t>
            </a:r>
            <a:endParaRPr lang="en-US" sz="9200" dirty="0">
              <a:solidFill>
                <a:schemeClr val="tx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000" y="9144000"/>
            <a:ext cx="9941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Map by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</a:rPr>
              <a:t>kgberger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5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200" y="2927350"/>
            <a:ext cx="3581401" cy="12954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5400" dirty="0" smtClean="0">
                <a:latin typeface="+mj-lt"/>
              </a:rPr>
              <a:t>PRUSSIA</a:t>
            </a:r>
            <a:endParaRPr lang="en-US" sz="5400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226300" y="6480175"/>
            <a:ext cx="3740151" cy="109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9pPr>
          </a:lstStyle>
          <a:p>
            <a:r>
              <a:rPr lang="en-US" sz="8000" kern="0" dirty="0" smtClean="0">
                <a:solidFill>
                  <a:schemeClr val="bg1"/>
                </a:solidFill>
                <a:latin typeface="+mj-lt"/>
              </a:rPr>
              <a:t>Austria</a:t>
            </a:r>
            <a:endParaRPr lang="en-US" sz="80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000" y="9144000"/>
            <a:ext cx="9941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Map by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</a:rPr>
              <a:t>kgberger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12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179"/>
          <a:stretch/>
        </p:blipFill>
        <p:spPr bwMode="auto">
          <a:xfrm>
            <a:off x="0" y="0"/>
            <a:ext cx="130048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226300" y="6480175"/>
            <a:ext cx="3740151" cy="109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9pPr>
          </a:lstStyle>
          <a:p>
            <a:r>
              <a:rPr lang="en-US" sz="8000" kern="0" dirty="0" smtClean="0">
                <a:solidFill>
                  <a:schemeClr val="bg1"/>
                </a:solidFill>
                <a:latin typeface="+mj-lt"/>
              </a:rPr>
              <a:t>Austria</a:t>
            </a:r>
            <a:endParaRPr lang="en-US" sz="80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600" y="4876800"/>
            <a:ext cx="5791200" cy="1938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 WILL DOMINATE?</a:t>
            </a:r>
            <a:endParaRPr lang="en-US" sz="60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283200" y="2927350"/>
            <a:ext cx="3581401" cy="12954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50765" tIns="50765" rIns="50765" bIns="5076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  <a:sym typeface="Copperplate" charset="0"/>
              </a:defRPr>
            </a:lvl9pPr>
          </a:lstStyle>
          <a:p>
            <a:r>
              <a:rPr lang="en-US" sz="5400" kern="0" dirty="0" smtClean="0">
                <a:latin typeface="+mj-lt"/>
              </a:rPr>
              <a:t>PRUSSIA</a:t>
            </a:r>
            <a:endParaRPr lang="en-US" sz="5400" kern="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000" y="9144000"/>
            <a:ext cx="9941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Map by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</a:rPr>
              <a:t>kgberger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9/1868_Bleibtreu_Schlacht_bei_Koeniggraetz_anagoria.JPG/1280px-1868_Bleibtreu_Schlacht_bei_Koeniggraetz_anagor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7" r="17451"/>
          <a:stretch/>
        </p:blipFill>
        <p:spPr bwMode="auto">
          <a:xfrm>
            <a:off x="-50801" y="0"/>
            <a:ext cx="13030201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82" y="609600"/>
            <a:ext cx="10337818" cy="3581400"/>
          </a:xfrm>
        </p:spPr>
        <p:txBody>
          <a:bodyPr/>
          <a:lstStyle/>
          <a:p>
            <a:pPr marL="1992313" indent="-1992313" algn="l">
              <a:lnSpc>
                <a:spcPct val="90000"/>
              </a:lnSpc>
            </a:pPr>
            <a:r>
              <a:rPr lang="en-US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BDCBDF"/>
                  </a:outerShdw>
                </a:effectLst>
              </a:rPr>
              <a:t>Austro-Prussian War</a:t>
            </a:r>
            <a:endParaRPr lang="en-US" sz="9600" dirty="0">
              <a:solidFill>
                <a:schemeClr val="bg1"/>
              </a:solidFill>
              <a:effectLst>
                <a:outerShdw blurRad="38100" dist="38100" dir="2700000" algn="tl">
                  <a:srgbClr val="BDCBDF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400" y="2833687"/>
            <a:ext cx="4253831" cy="1092200"/>
          </a:xfrm>
        </p:spPr>
        <p:txBody>
          <a:bodyPr anchor="ctr"/>
          <a:lstStyle/>
          <a:p>
            <a:r>
              <a:rPr lang="en-US" sz="8800" b="1" dirty="0" smtClean="0">
                <a:solidFill>
                  <a:schemeClr val="bg2"/>
                </a:solidFill>
                <a:effectLst>
                  <a:outerShdw blurRad="50800" dist="50800" dir="5400000" algn="ctr" rotWithShape="0">
                    <a:srgbClr val="BDCBDF"/>
                  </a:outerShdw>
                </a:effectLst>
              </a:rPr>
              <a:t>1866</a:t>
            </a:r>
            <a:endParaRPr lang="en-US" sz="8800" b="1" dirty="0">
              <a:solidFill>
                <a:schemeClr val="bg2"/>
              </a:solidFill>
              <a:effectLst>
                <a:outerShdw blurRad="50800" dist="50800" dir="5400000" algn="ctr" rotWithShape="0">
                  <a:srgbClr val="BDCBDF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9001780"/>
            <a:ext cx="1117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Georg </a:t>
            </a:r>
            <a:r>
              <a:rPr lang="en-US" sz="2800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Bleibtreu</a:t>
            </a: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sz="2800" i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Battle of </a:t>
            </a:r>
            <a:r>
              <a:rPr lang="en-US" sz="2800" i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Königgrätz</a:t>
            </a:r>
            <a:r>
              <a:rPr lang="en-US" sz="28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(1869)</a:t>
            </a:r>
            <a:endParaRPr lang="en-US" sz="2800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4196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9/1868_Bleibtreu_Schlacht_bei_Koeniggraetz_anagoria.JPG/1280px-1868_Bleibtreu_Schlacht_bei_Koeniggraetz_anagor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801" y="0"/>
            <a:ext cx="13030201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12979400" cy="3657600"/>
          </a:xfrm>
        </p:spPr>
        <p:txBody>
          <a:bodyPr anchor="ctr"/>
          <a:lstStyle/>
          <a:p>
            <a:pPr marL="1992313" indent="-1992313">
              <a:lnSpc>
                <a:spcPct val="90000"/>
              </a:lnSpc>
            </a:pPr>
            <a:r>
              <a:rPr lang="en-US" sz="23900" dirty="0" smtClean="0">
                <a:ln w="5715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BDCBDF"/>
                  </a:outerShdw>
                </a:effectLst>
              </a:rPr>
              <a:t>7 weeks</a:t>
            </a:r>
            <a:endParaRPr lang="en-US" sz="23900" dirty="0">
              <a:ln w="57150">
                <a:solidFill>
                  <a:schemeClr val="tx1">
                    <a:lumMod val="60000"/>
                    <a:lumOff val="40000"/>
                  </a:schemeClr>
                </a:solidFill>
              </a:ln>
              <a:solidFill>
                <a:schemeClr val="bg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BDCBDF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9001780"/>
            <a:ext cx="1117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Georg </a:t>
            </a:r>
            <a:r>
              <a:rPr lang="en-US" sz="2800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Bleibtreu</a:t>
            </a: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sz="2800" i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Battle of </a:t>
            </a:r>
            <a:r>
              <a:rPr lang="en-US" sz="2800" i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Königgrätz</a:t>
            </a:r>
            <a:r>
              <a:rPr lang="en-US" sz="28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(1869)</a:t>
            </a:r>
            <a:endParaRPr lang="en-US" sz="2800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0233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" y="0"/>
            <a:ext cx="1112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600" y="1295400"/>
            <a:ext cx="7188200" cy="4991100"/>
          </a:xfrm>
        </p:spPr>
        <p:txBody>
          <a:bodyPr anchor="ctr"/>
          <a:lstStyle/>
          <a:p>
            <a:r>
              <a:rPr lang="en-US" sz="12600" dirty="0" smtClean="0"/>
              <a:t>#winning</a:t>
            </a:r>
            <a:endParaRPr lang="en-US" sz="12600" dirty="0">
              <a:solidFill>
                <a:srgbClr val="E5A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16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17" y="4267200"/>
            <a:ext cx="10464801" cy="1092200"/>
          </a:xfrm>
        </p:spPr>
        <p:txBody>
          <a:bodyPr anchor="ctr"/>
          <a:lstStyle/>
          <a:p>
            <a:r>
              <a:rPr lang="en-US" sz="6000" dirty="0" smtClean="0"/>
              <a:t>Kleindeutschland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38275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13004799" cy="1600199"/>
          </a:xfrm>
        </p:spPr>
        <p:txBody>
          <a:bodyPr/>
          <a:lstStyle/>
          <a:p>
            <a:r>
              <a:rPr lang="en-US" sz="7200" dirty="0" smtClean="0"/>
              <a:t>The German Confederation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3124200"/>
            <a:ext cx="5943600" cy="5458326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5400" b="1" dirty="0" smtClean="0"/>
              <a:t>Association of </a:t>
            </a:r>
            <a:br>
              <a:rPr lang="en-US" sz="5400" b="1" dirty="0" smtClean="0"/>
            </a:br>
            <a:endParaRPr lang="en-US" sz="5400" b="1" dirty="0" smtClean="0"/>
          </a:p>
          <a:p>
            <a:pPr>
              <a:lnSpc>
                <a:spcPct val="70000"/>
              </a:lnSpc>
            </a:pPr>
            <a:r>
              <a:rPr lang="en-US" sz="23900" dirty="0" smtClean="0">
                <a:solidFill>
                  <a:schemeClr val="tx2"/>
                </a:solidFill>
                <a:latin typeface="+mj-lt"/>
              </a:rPr>
              <a:t>39</a:t>
            </a:r>
            <a:r>
              <a:rPr lang="en-US" sz="6000" dirty="0" smtClean="0">
                <a:solidFill>
                  <a:schemeClr val="tx2"/>
                </a:solidFill>
              </a:rPr>
              <a:t> </a:t>
            </a:r>
            <a:endParaRPr lang="en-US" sz="4800" dirty="0"/>
          </a:p>
          <a:p>
            <a:pPr>
              <a:lnSpc>
                <a:spcPct val="70000"/>
              </a:lnSpc>
            </a:pPr>
            <a:r>
              <a:rPr lang="en-US" sz="5400" b="1" dirty="0" smtClean="0"/>
              <a:t>German States</a:t>
            </a:r>
            <a:endParaRPr lang="en-US" sz="5400" b="1" dirty="0"/>
          </a:p>
        </p:txBody>
      </p:sp>
      <p:pic>
        <p:nvPicPr>
          <p:cNvPr id="4098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124200"/>
            <a:ext cx="5403067" cy="545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88221" y="8207877"/>
            <a:ext cx="1744388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Map by </a:t>
            </a:r>
            <a:r>
              <a:rPr lang="en-US" sz="1600" dirty="0" smtClean="0">
                <a:solidFill>
                  <a:srgbClr val="663366"/>
                </a:solidFill>
                <a:latin typeface="Arial" panose="020B0604020202020204" pitchFamily="34" charset="0"/>
                <a:hlinkClick r:id="rId4" tooltip="de:Benutzer:kgberger"/>
              </a:rPr>
              <a:t>kgberger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5276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ultiply 4"/>
          <p:cNvSpPr/>
          <p:nvPr/>
        </p:nvSpPr>
        <p:spPr bwMode="auto">
          <a:xfrm>
            <a:off x="5892791" y="5038271"/>
            <a:ext cx="6019809" cy="5477329"/>
          </a:xfrm>
          <a:prstGeom prst="mathMultiply">
            <a:avLst>
              <a:gd name="adj1" fmla="val 1200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000" y="9144000"/>
            <a:ext cx="9941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Map by 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</a:rPr>
              <a:t>kgberger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04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f/f7/Map-NDB.svg/1207px-Map-NDB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9" y="-1"/>
            <a:ext cx="1149667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0" y="6972300"/>
            <a:ext cx="6053154" cy="2247900"/>
          </a:xfrm>
        </p:spPr>
        <p:txBody>
          <a:bodyPr anchor="ctr"/>
          <a:lstStyle/>
          <a:p>
            <a:r>
              <a:rPr lang="en-US" sz="13800" dirty="0" smtClean="0">
                <a:solidFill>
                  <a:schemeClr val="bg1"/>
                </a:solidFill>
              </a:rPr>
              <a:t>losers</a:t>
            </a:r>
            <a:endParaRPr lang="en-US" sz="115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600" y="9296400"/>
            <a:ext cx="3550712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</a:rPr>
              <a:t>Map Credit: </a:t>
            </a:r>
            <a:r>
              <a:rPr lang="en-US" sz="1600" dirty="0">
                <a:solidFill>
                  <a:srgbClr val="F8DB77">
                    <a:lumMod val="40000"/>
                    <a:lumOff val="60000"/>
                  </a:srgbClr>
                </a:solidFill>
                <a:hlinkClick r:id="rId4" tooltip="User:52 Pickup"/>
              </a:rPr>
              <a:t>52 </a:t>
            </a:r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  <a:hlinkClick r:id="rId4" tooltip="User:52 Pickup"/>
              </a:rPr>
              <a:t>Pickup</a:t>
            </a:r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</a:rPr>
              <a:t> (Wikipedia)</a:t>
            </a:r>
            <a:endParaRPr lang="en-US" sz="1600" dirty="0">
              <a:solidFill>
                <a:srgbClr val="F8DB7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 flipH="1">
            <a:off x="3987800" y="6800850"/>
            <a:ext cx="2514616" cy="2590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47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f/f7/Map-NDB.svg/1207px-Map-NDB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9" y="-1"/>
            <a:ext cx="1149667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0" y="6972300"/>
            <a:ext cx="5291154" cy="2247900"/>
          </a:xfrm>
        </p:spPr>
        <p:txBody>
          <a:bodyPr anchor="ctr"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+mn-lt"/>
              </a:rPr>
              <a:t>Predominantly Catholic Southern German states had sided with Austria.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600" y="9296400"/>
            <a:ext cx="3550712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</a:rPr>
              <a:t>Map Credit: </a:t>
            </a:r>
            <a:r>
              <a:rPr lang="en-US" sz="1600" dirty="0">
                <a:solidFill>
                  <a:srgbClr val="F8DB77">
                    <a:lumMod val="40000"/>
                    <a:lumOff val="60000"/>
                  </a:srgbClr>
                </a:solidFill>
                <a:hlinkClick r:id="rId4" tooltip="User:52 Pickup"/>
              </a:rPr>
              <a:t>52 </a:t>
            </a:r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  <a:hlinkClick r:id="rId4" tooltip="User:52 Pickup"/>
              </a:rPr>
              <a:t>Pickup</a:t>
            </a:r>
            <a:r>
              <a:rPr lang="en-US" sz="1600" dirty="0" smtClean="0">
                <a:solidFill>
                  <a:srgbClr val="F8DB77">
                    <a:lumMod val="40000"/>
                    <a:lumOff val="60000"/>
                  </a:srgbClr>
                </a:solidFill>
              </a:rPr>
              <a:t> (Wikipedia)</a:t>
            </a:r>
            <a:endParaRPr lang="en-US" sz="1600" dirty="0">
              <a:solidFill>
                <a:srgbClr val="F8DB77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88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" y="0"/>
            <a:ext cx="1112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0"/>
            <a:ext cx="399196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800" y="1371600"/>
            <a:ext cx="7493000" cy="4876800"/>
          </a:xfrm>
        </p:spPr>
        <p:txBody>
          <a:bodyPr anchor="ctr"/>
          <a:lstStyle/>
          <a:p>
            <a:r>
              <a:rPr lang="en-US" sz="9600" dirty="0" smtClean="0"/>
              <a:t>HOW </a:t>
            </a:r>
            <a:r>
              <a:rPr lang="en-US" sz="9600" dirty="0" smtClean="0"/>
              <a:t>will </a:t>
            </a:r>
            <a:r>
              <a:rPr lang="en-US" sz="9600" dirty="0" smtClean="0"/>
              <a:t>Germany be </a:t>
            </a:r>
            <a:r>
              <a:rPr lang="en-US" sz="9600" dirty="0" smtClean="0"/>
              <a:t>unified</a:t>
            </a:r>
            <a:r>
              <a:rPr lang="en-US" sz="9600" dirty="0" smtClean="0"/>
              <a:t>?</a:t>
            </a:r>
            <a:endParaRPr lang="en-US" sz="9600" dirty="0">
              <a:solidFill>
                <a:srgbClr val="E5A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29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/>
          <a:stretch/>
        </p:blipFill>
        <p:spPr>
          <a:xfrm>
            <a:off x="-1" y="-76200"/>
            <a:ext cx="13055601" cy="990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762001"/>
            <a:ext cx="7924799" cy="5486399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9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DB083"/>
                  </a:outerShdw>
                </a:effectLst>
              </a:rPr>
              <a:t>BLOOD &amp; IRON</a:t>
            </a:r>
            <a:endParaRPr lang="en-US" sz="9600" dirty="0">
              <a:solidFill>
                <a:schemeClr val="bg2"/>
              </a:solidFill>
              <a:effectLst>
                <a:outerShdw blurRad="38100" dist="38100" dir="2700000" algn="tl">
                  <a:srgbClr val="CDB083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21800" y="8763001"/>
            <a:ext cx="3606800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Photo © </a:t>
            </a:r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3"/>
              </a:rPr>
              <a:t>Andrea Pun</a:t>
            </a:r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Used with Permission</a:t>
            </a:r>
            <a:endParaRPr lang="en-US" sz="200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1942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elt.de/multimedia/archive/01241/bs_26_10_DW_Kultur_1241166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800" y="0"/>
            <a:ext cx="13055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200" y="609600"/>
            <a:ext cx="8280418" cy="2857500"/>
          </a:xfrm>
        </p:spPr>
        <p:txBody>
          <a:bodyPr/>
          <a:lstStyle/>
          <a:p>
            <a:pPr marL="1992313" indent="-1992313" algn="l"/>
            <a:r>
              <a:rPr lang="en-US" sz="8000" dirty="0" smtClean="0">
                <a:solidFill>
                  <a:schemeClr val="bg1"/>
                </a:solidFill>
              </a:rPr>
              <a:t>Franco-Prussian War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3600" y="2171700"/>
            <a:ext cx="3407247" cy="1092200"/>
          </a:xfrm>
        </p:spPr>
        <p:txBody>
          <a:bodyPr anchor="ctr"/>
          <a:lstStyle/>
          <a:p>
            <a:pPr algn="r"/>
            <a:r>
              <a:rPr lang="en-US" sz="5400" b="1" dirty="0" smtClean="0">
                <a:solidFill>
                  <a:schemeClr val="bg2"/>
                </a:solidFill>
              </a:rPr>
              <a:t>1870-1871</a:t>
            </a:r>
            <a:endParaRPr lang="en-US" sz="5400" b="1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9001780"/>
            <a:ext cx="1117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Anton von Werner - </a:t>
            </a:r>
            <a:r>
              <a:rPr lang="en-US" sz="2800" dirty="0" err="1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Moltke</a:t>
            </a:r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his staff near Paris</a:t>
            </a:r>
          </a:p>
        </p:txBody>
      </p:sp>
    </p:spTree>
    <p:extLst>
      <p:ext uri="{BB962C8B-B14F-4D97-AF65-F5344CB8AC3E}">
        <p14:creationId xmlns:p14="http://schemas.microsoft.com/office/powerpoint/2010/main" val="2887095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elt.de/multimedia/archive/01241/bs_26_10_DW_Kultur_1241166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800" y="0"/>
            <a:ext cx="13055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13004800" cy="83058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war to </a:t>
            </a:r>
            <a:b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7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</a:t>
            </a:r>
            <a: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</a:t>
            </a:r>
            <a:endParaRPr lang="en-US" sz="166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3173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13004799" cy="2514600"/>
          </a:xfrm>
          <a:solidFill>
            <a:schemeClr val="accent5">
              <a:lumMod val="10000"/>
              <a:alpha val="58000"/>
            </a:schemeClr>
          </a:solidFill>
        </p:spPr>
        <p:txBody>
          <a:bodyPr anchor="ctr"/>
          <a:lstStyle/>
          <a:p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&amp; IRON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800" y="3590865"/>
            <a:ext cx="76581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3000" dirty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"I always considered that a war with France would naturally follow a war against Austria</a:t>
            </a:r>
            <a:r>
              <a:rPr lang="en-US" sz="3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... I </a:t>
            </a:r>
            <a:r>
              <a:rPr lang="en-US" sz="3000" dirty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was convinced that the gulf which was created over time between the north and the south of Germany could not be better overcome than by a national </a:t>
            </a:r>
            <a:r>
              <a:rPr lang="en-US" sz="3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war... </a:t>
            </a:r>
            <a:r>
              <a:rPr lang="en-US" sz="3000" dirty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I did not doubt that it was necessary to make a French-German war before the general reorganization of Germany could be realized</a:t>
            </a:r>
            <a:r>
              <a:rPr lang="en-US" sz="3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.”</a:t>
            </a:r>
          </a:p>
          <a:p>
            <a:pPr algn="l"/>
            <a:r>
              <a:rPr lang="en-US" sz="3000" dirty="0" smtClean="0">
                <a:solidFill>
                  <a:srgbClr val="F8DB77">
                    <a:lumMod val="20000"/>
                    <a:lumOff val="80000"/>
                  </a:srgbClr>
                </a:solidFill>
                <a:latin typeface="Book Antiqua"/>
              </a:rPr>
              <a:t>		-- Otto von Bismarck (Memoirs)</a:t>
            </a:r>
            <a:endParaRPr lang="en-US" sz="3000" dirty="0">
              <a:solidFill>
                <a:srgbClr val="F8DB77">
                  <a:lumMod val="20000"/>
                  <a:lumOff val="80000"/>
                </a:srgbClr>
              </a:solidFill>
              <a:latin typeface="Book Antiqua"/>
            </a:endParaRPr>
          </a:p>
        </p:txBody>
      </p:sp>
      <p:pic>
        <p:nvPicPr>
          <p:cNvPr id="1026" name="Picture 2" descr="File:Otto Fürst von Bismarc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9800" y="3352800"/>
            <a:ext cx="3886200" cy="57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84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06400" y="457200"/>
            <a:ext cx="9677400" cy="2590800"/>
          </a:xfrm>
          <a:ln/>
        </p:spPr>
        <p:txBody>
          <a:bodyPr/>
          <a:lstStyle/>
          <a:p>
            <a:pPr algn="l"/>
            <a:r>
              <a:rPr lang="en-US" sz="6000" dirty="0" smtClean="0"/>
              <a:t>SUPERIOR Technology </a:t>
            </a:r>
            <a:br>
              <a:rPr lang="en-US" sz="6000" dirty="0" smtClean="0"/>
            </a:br>
            <a:r>
              <a:rPr lang="en-US" sz="6000" dirty="0" smtClean="0"/>
              <a:t>and ORGANIZATION</a:t>
            </a:r>
            <a:endParaRPr lang="en-US" sz="6000" dirty="0"/>
          </a:p>
        </p:txBody>
      </p:sp>
      <p:pic>
        <p:nvPicPr>
          <p:cNvPr id="1026" name="Picture 2" descr="http://4.bp.blogspot.com/-CvhAKtR30xg/TgacE4-KdkI/AAAAAAAAAZ4/FIWLQ6XbnFs/s1600/Prussian+staff+18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581400"/>
            <a:ext cx="7162800" cy="500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9400" y="86106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Bismarck and the Prussian General Staff</a:t>
            </a:r>
            <a:endParaRPr lang="en-US" sz="2800" i="1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400" y="3752195"/>
            <a:ext cx="4737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The 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Prussian army, with its efficient </a:t>
            </a:r>
            <a:r>
              <a:rPr lang="en-US" b="1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+mn-lt"/>
              </a:rPr>
              <a:t>General Staff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, employed </a:t>
            </a:r>
            <a:r>
              <a:rPr lang="en-US" b="1" dirty="0">
                <a:solidFill>
                  <a:schemeClr val="bg1">
                    <a:lumMod val="25000"/>
                    <a:lumOff val="75000"/>
                  </a:schemeClr>
                </a:solidFill>
                <a:latin typeface="+mn-lt"/>
              </a:rPr>
              <a:t>railroads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 and </a:t>
            </a:r>
            <a:r>
              <a:rPr lang="en-US" b="1" dirty="0">
                <a:solidFill>
                  <a:schemeClr val="bg1">
                    <a:lumMod val="25000"/>
                    <a:lumOff val="75000"/>
                  </a:schemeClr>
                </a:solidFill>
                <a:latin typeface="+mn-lt"/>
              </a:rPr>
              <a:t>artillery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 more effectively than the 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French.</a:t>
            </a:r>
            <a:endParaRPr lang="en-US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6" name="Picture 2" descr="File:Bundesadler Bundesorgan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723900"/>
            <a:ext cx="2438400" cy="2275841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9/9f/Bundesarchiv_Bild_183-H26707%2C_Deutsch-franz%C3%B6sischer_Krieg_1870-71%2C_Paris%2C_Belageru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55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3055600" cy="2057400"/>
          </a:xfrm>
        </p:spPr>
        <p:txBody>
          <a:bodyPr/>
          <a:lstStyle/>
          <a:p>
            <a:r>
              <a:rPr lang="en-US" sz="9600" dirty="0" smtClean="0">
                <a:solidFill>
                  <a:srgbClr val="030915"/>
                </a:solidFill>
              </a:rPr>
              <a:t>Prussian Artillerymen</a:t>
            </a:r>
            <a:endParaRPr lang="en-US" sz="9600" dirty="0">
              <a:solidFill>
                <a:srgbClr val="0309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9400" y="9067800"/>
            <a:ext cx="3726543" cy="533400"/>
          </a:xfrm>
        </p:spPr>
        <p:txBody>
          <a:bodyPr/>
          <a:lstStyle/>
          <a:p>
            <a:pPr algn="r"/>
            <a:r>
              <a:rPr lang="en-US" sz="2400" dirty="0" smtClean="0">
                <a:solidFill>
                  <a:srgbClr val="030915"/>
                </a:solidFill>
              </a:rPr>
              <a:t>German Federal Archive</a:t>
            </a:r>
            <a:endParaRPr lang="en-US" sz="2400" dirty="0">
              <a:solidFill>
                <a:srgbClr val="0309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96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1">
                <a:lumMod val="90000"/>
                <a:lumOff val="1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e/e9/Deutscher_Bund.svg/880px-Deutscher_Bu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89" y="0"/>
            <a:ext cx="9710819" cy="98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274" y="1600200"/>
            <a:ext cx="4572000" cy="1524000"/>
          </a:xfrm>
        </p:spPr>
        <p:txBody>
          <a:bodyPr/>
          <a:lstStyle/>
          <a:p>
            <a:r>
              <a:rPr lang="en-US" sz="6000" dirty="0" smtClean="0">
                <a:solidFill>
                  <a:srgbClr val="F3F3F3"/>
                </a:solidFill>
                <a:effectLst>
                  <a:glow rad="203200">
                    <a:srgbClr val="72A0D5">
                      <a:alpha val="80000"/>
                    </a:srgbClr>
                  </a:glow>
                </a:effectLst>
              </a:rPr>
              <a:t>PRUSSIA</a:t>
            </a:r>
            <a:endParaRPr lang="en-US" sz="6000" dirty="0">
              <a:solidFill>
                <a:srgbClr val="F3F3F3"/>
              </a:solidFill>
              <a:effectLst>
                <a:glow rad="203200">
                  <a:srgbClr val="72A0D5">
                    <a:alpha val="80000"/>
                  </a:srgb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1876" y="9251449"/>
            <a:ext cx="1744388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Map by </a:t>
            </a:r>
            <a:r>
              <a:rPr lang="en-US" sz="1600" dirty="0" smtClean="0">
                <a:solidFill>
                  <a:srgbClr val="663366"/>
                </a:solidFill>
                <a:latin typeface="Arial" panose="020B0604020202020204" pitchFamily="34" charset="0"/>
                <a:hlinkClick r:id="rId4" tooltip="de:Benutzer:kgberger"/>
              </a:rPr>
              <a:t>kgberger</a:t>
            </a:r>
            <a:endParaRPr lang="en-US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45200" y="4181167"/>
            <a:ext cx="45720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r>
              <a:rPr lang="en-US" sz="6000" kern="0" dirty="0" smtClean="0">
                <a:solidFill>
                  <a:schemeClr val="bg1"/>
                </a:solidFill>
                <a:effectLst>
                  <a:glow rad="203200">
                    <a:srgbClr val="E9B50C"/>
                  </a:glow>
                </a:effectLst>
              </a:rPr>
              <a:t>Austria</a:t>
            </a:r>
            <a:endParaRPr lang="en-US" sz="6000" kern="0" dirty="0">
              <a:solidFill>
                <a:schemeClr val="bg1"/>
              </a:solidFill>
              <a:effectLst>
                <a:glow rad="203200">
                  <a:srgbClr val="E9B50C"/>
                </a:glow>
              </a:effectLst>
            </a:endParaRPr>
          </a:p>
        </p:txBody>
      </p:sp>
      <p:sp useBgFill="1">
        <p:nvSpPr>
          <p:cNvPr id="6" name="TextBox 5"/>
          <p:cNvSpPr txBox="1"/>
          <p:nvPr/>
        </p:nvSpPr>
        <p:spPr>
          <a:xfrm>
            <a:off x="1854198" y="5592583"/>
            <a:ext cx="4648200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3F3F3"/>
                </a:solidFill>
                <a:latin typeface="+mj-lt"/>
              </a:rPr>
              <a:t>WHO WILL DOMINATE</a:t>
            </a:r>
            <a:r>
              <a:rPr lang="en-US" sz="6600" dirty="0" smtClean="0">
                <a:solidFill>
                  <a:srgbClr val="F3F3F3"/>
                </a:solidFill>
                <a:latin typeface="+mj-lt"/>
              </a:rPr>
              <a:t>?</a:t>
            </a:r>
            <a:endParaRPr lang="en-US" sz="6600" dirty="0">
              <a:solidFill>
                <a:srgbClr val="F3F3F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4905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5/53/Siege_of_Paris.jpg/1280px-Siege_of_Par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/>
        </p:blipFill>
        <p:spPr bwMode="auto">
          <a:xfrm>
            <a:off x="-18716" y="0"/>
            <a:ext cx="13023516" cy="97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685800"/>
            <a:ext cx="5156183" cy="28575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Siege of Paris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0200" y="1193800"/>
            <a:ext cx="5054600" cy="1092200"/>
          </a:xfrm>
        </p:spPr>
        <p:txBody>
          <a:bodyPr/>
          <a:lstStyle/>
          <a:p>
            <a:r>
              <a:rPr lang="en-US" sz="4400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Sep. 1870 – </a:t>
            </a:r>
            <a:br>
              <a:rPr lang="en-US" sz="4400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Jan. 1871</a:t>
            </a:r>
            <a:endParaRPr lang="en-US" sz="4400" b="1" i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2082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commons/c/cf/BismarckundNapoleonII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55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81000"/>
            <a:ext cx="4800600" cy="3657600"/>
          </a:xfrm>
        </p:spPr>
        <p:txBody>
          <a:bodyPr/>
          <a:lstStyle/>
          <a:p>
            <a:r>
              <a:rPr lang="en-US" sz="7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E5E5E5"/>
                  </a:outerShdw>
                </a:effectLst>
              </a:rPr>
              <a:t>PRUSSIA </a:t>
            </a:r>
            <a:r>
              <a:rPr lang="en-US" sz="7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E5E5E5"/>
                  </a:outerShdw>
                </a:effectLst>
              </a:rPr>
              <a:t>WINS</a:t>
            </a:r>
            <a:br>
              <a:rPr lang="en-US" sz="7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E5E5E5"/>
                  </a:outerShdw>
                </a:effectLst>
              </a:rPr>
            </a:br>
            <a:endParaRPr lang="en-US" sz="7200" dirty="0">
              <a:solidFill>
                <a:schemeClr val="bg2"/>
              </a:solidFill>
              <a:effectLst>
                <a:outerShdw blurRad="38100" dist="38100" dir="2700000" algn="tl">
                  <a:srgbClr val="E5E5E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000" y="7726740"/>
            <a:ext cx="3200400" cy="1569660"/>
          </a:xfrm>
          <a:prstGeom prst="rect">
            <a:avLst/>
          </a:prstGeom>
          <a:solidFill>
            <a:srgbClr val="D3D3D3"/>
          </a:solidFill>
        </p:spPr>
        <p:txBody>
          <a:bodyPr wrap="square">
            <a:spAutoFit/>
          </a:bodyPr>
          <a:lstStyle/>
          <a:p>
            <a:pPr lvl="0"/>
            <a:r>
              <a:rPr lang="en-US" sz="3200" kern="0" dirty="0">
                <a:solidFill>
                  <a:srgbClr val="080E1A"/>
                </a:solidFill>
                <a:latin typeface="Book Antiqua"/>
                <a:sym typeface="Copperplate" charset="0"/>
              </a:rPr>
              <a:t>Bismarck </a:t>
            </a:r>
            <a:r>
              <a:rPr lang="en-US" sz="3200" kern="0" dirty="0" smtClean="0">
                <a:solidFill>
                  <a:srgbClr val="080E1A"/>
                </a:solidFill>
                <a:latin typeface="Book Antiqua"/>
                <a:sym typeface="Copperplate" charset="0"/>
              </a:rPr>
              <a:t>with </a:t>
            </a:r>
            <a:r>
              <a:rPr lang="en-US" sz="3200" kern="0" dirty="0">
                <a:solidFill>
                  <a:srgbClr val="080E1A"/>
                </a:solidFill>
                <a:latin typeface="Book Antiqua"/>
                <a:sym typeface="Copperplate" charset="0"/>
              </a:rPr>
              <a:t>POW Napoleon III</a:t>
            </a:r>
          </a:p>
        </p:txBody>
      </p:sp>
    </p:spTree>
    <p:extLst>
      <p:ext uri="{BB962C8B-B14F-4D97-AF65-F5344CB8AC3E}">
        <p14:creationId xmlns:p14="http://schemas.microsoft.com/office/powerpoint/2010/main" val="1813736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" y="-76200"/>
            <a:ext cx="111252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834" y="-76200"/>
            <a:ext cx="3991966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4200" y="3048000"/>
            <a:ext cx="6934200" cy="2819400"/>
          </a:xfrm>
        </p:spPr>
        <p:txBody>
          <a:bodyPr anchor="ctr"/>
          <a:lstStyle/>
          <a:p>
            <a:pPr algn="r"/>
            <a:r>
              <a:rPr lang="en-US" sz="7200" dirty="0" smtClean="0">
                <a:solidFill>
                  <a:srgbClr val="E5AF2C"/>
                </a:solidFill>
              </a:rPr>
              <a:t>CHANCELLOR</a:t>
            </a:r>
            <a:br>
              <a:rPr lang="en-US" sz="7200" dirty="0" smtClean="0">
                <a:solidFill>
                  <a:srgbClr val="E5AF2C"/>
                </a:solidFill>
              </a:rPr>
            </a:br>
            <a:r>
              <a:rPr lang="en-US" sz="7200" dirty="0" smtClean="0">
                <a:solidFill>
                  <a:srgbClr val="E5AF2C"/>
                </a:solidFill>
              </a:rPr>
              <a:t>of</a:t>
            </a:r>
            <a:r>
              <a:rPr lang="en-US" sz="7200" dirty="0" smtClean="0">
                <a:solidFill>
                  <a:srgbClr val="D8CAC1"/>
                </a:solidFill>
              </a:rPr>
              <a:t> </a:t>
            </a:r>
            <a:r>
              <a:rPr lang="en-US" sz="7200" dirty="0" smtClean="0">
                <a:solidFill>
                  <a:srgbClr val="D8CAC1"/>
                </a:solidFill>
              </a:rPr>
              <a:t>Germany</a:t>
            </a:r>
            <a:endParaRPr lang="en-US" sz="7200" dirty="0">
              <a:solidFill>
                <a:srgbClr val="D8CA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85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gradFill flip="none" rotWithShape="1">
            <a:gsLst>
              <a:gs pos="77000">
                <a:schemeClr val="bg2">
                  <a:tint val="40000"/>
                  <a:satMod val="350000"/>
                  <a:alpha val="0"/>
                  <a:lumMod val="0"/>
                </a:schemeClr>
              </a:gs>
              <a:gs pos="100000">
                <a:srgbClr val="000000">
                  <a:alpha val="7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13004800" cy="6400800"/>
          </a:xfrm>
          <a:prstGeom prst="rect">
            <a:avLst/>
          </a:prstGeom>
          <a:gradFill flip="none" rotWithShape="1">
            <a:gsLst>
              <a:gs pos="30000">
                <a:schemeClr val="bg2">
                  <a:tint val="40000"/>
                  <a:satMod val="350000"/>
                  <a:alpha val="0"/>
                  <a:lumMod val="0"/>
                </a:schemeClr>
              </a:gs>
              <a:gs pos="100000">
                <a:srgbClr val="000000">
                  <a:alpha val="6000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3004799" cy="2895600"/>
          </a:xfrm>
        </p:spPr>
        <p:txBody>
          <a:bodyPr/>
          <a:lstStyle/>
          <a:p>
            <a:r>
              <a:rPr lang="en-US" sz="10500" dirty="0" smtClean="0">
                <a:effectLst>
                  <a:glow rad="88900">
                    <a:srgbClr val="030915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Proclamation of the German Empire</a:t>
            </a:r>
            <a:endParaRPr lang="en-US" sz="10500" dirty="0">
              <a:effectLst>
                <a:glow rad="88900">
                  <a:srgbClr val="030915"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40000" y="7899400"/>
            <a:ext cx="10312400" cy="1092200"/>
          </a:xfrm>
        </p:spPr>
        <p:txBody>
          <a:bodyPr/>
          <a:lstStyle/>
          <a:p>
            <a:r>
              <a:rPr lang="en-US" sz="6000" b="1" dirty="0" smtClean="0">
                <a:effectLst>
                  <a:glow rad="127000">
                    <a:srgbClr val="01070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 of Mirrors (Versailles)</a:t>
            </a:r>
            <a:endParaRPr lang="en-US" sz="6000" b="1" dirty="0">
              <a:effectLst>
                <a:glow rad="127000">
                  <a:srgbClr val="01070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9/9c/Deutsches_Reich_%28Karte%29_Elsa%C3%9F-Lothringen.svg/1000px-Deutsches_Reich_%28Karte%29_Elsa%C3%9F-Lothring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18" y="304800"/>
            <a:ext cx="10058400" cy="842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200" y="6057900"/>
            <a:ext cx="6959600" cy="2857500"/>
          </a:xfrm>
        </p:spPr>
        <p:txBody>
          <a:bodyPr/>
          <a:lstStyle/>
          <a:p>
            <a:r>
              <a:rPr lang="en-US" sz="7200" dirty="0" smtClean="0"/>
              <a:t>Annexation of Alsace-Lorraine</a:t>
            </a:r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10581731" y="9331523"/>
            <a:ext cx="2321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Map Credit:  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4" tooltip="User:David Liuzzo"/>
              </a:rPr>
              <a:t>David </a:t>
            </a:r>
            <a:r>
              <a:rPr lang="en-US" sz="1400" dirty="0" err="1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4" tooltip="User:David Liuzzo"/>
              </a:rPr>
              <a:t>Liuzzo</a:t>
            </a:r>
            <a:endParaRPr lang="en-US" sz="140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5" name="Donut 4"/>
          <p:cNvSpPr/>
          <p:nvPr/>
        </p:nvSpPr>
        <p:spPr bwMode="auto">
          <a:xfrm>
            <a:off x="1270017" y="5638801"/>
            <a:ext cx="2489184" cy="2971799"/>
          </a:xfrm>
          <a:prstGeom prst="donut">
            <a:avLst>
              <a:gd name="adj" fmla="val 7008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43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9/9c/Deutsches_Reich_%28Karte%29_Elsa%C3%9F-Lothringen.svg/1000px-Deutsches_Reich_%28Karte%29_Elsa%C3%9F-Lothring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18" y="304800"/>
            <a:ext cx="10058400" cy="842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381" y="6400800"/>
            <a:ext cx="5105419" cy="27432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Alsace-Lorraine included many French speakers, and many German </a:t>
            </a:r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speakers -resented </a:t>
            </a:r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annexation into the Empire.</a:t>
            </a:r>
            <a:endParaRPr lang="en-U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81731" y="9331523"/>
            <a:ext cx="2321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Map Credit:  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4" tooltip="User:David Liuzzo"/>
              </a:rPr>
              <a:t>David </a:t>
            </a:r>
            <a:r>
              <a:rPr lang="en-US" sz="1400" dirty="0" err="1" smtClean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hlinkClick r:id="rId4" tooltip="User:David Liuzzo"/>
              </a:rPr>
              <a:t>Liuzzo</a:t>
            </a:r>
            <a:endParaRPr lang="en-US" sz="1400" dirty="0">
              <a:solidFill>
                <a:schemeClr val="tx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5" name="Donut 4"/>
          <p:cNvSpPr/>
          <p:nvPr/>
        </p:nvSpPr>
        <p:spPr bwMode="auto">
          <a:xfrm>
            <a:off x="1270017" y="5638801"/>
            <a:ext cx="2489184" cy="2971799"/>
          </a:xfrm>
          <a:prstGeom prst="donut">
            <a:avLst>
              <a:gd name="adj" fmla="val 7008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rgbClr val="3F3F3F"/>
              </a:solidFill>
              <a:effectLst/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2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21"/>
          <a:stretch/>
        </p:blipFill>
        <p:spPr>
          <a:xfrm>
            <a:off x="0" y="0"/>
            <a:ext cx="130556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14400"/>
            <a:ext cx="13004800" cy="2679699"/>
          </a:xfrm>
        </p:spPr>
        <p:txBody>
          <a:bodyPr/>
          <a:lstStyle/>
          <a:p>
            <a:r>
              <a:rPr lang="en-US" sz="18000" dirty="0" smtClean="0">
                <a:solidFill>
                  <a:schemeClr val="accent4">
                    <a:lumMod val="10000"/>
                  </a:schemeClr>
                </a:solidFill>
              </a:rPr>
              <a:t>reparations</a:t>
            </a:r>
            <a:endParaRPr lang="en-US" sz="18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0" y="4038600"/>
            <a:ext cx="6629400" cy="1295400"/>
          </a:xfrm>
        </p:spPr>
        <p:txBody>
          <a:bodyPr/>
          <a:lstStyle/>
          <a:p>
            <a:r>
              <a:rPr lang="en-US" sz="7200" b="1" dirty="0" smtClean="0">
                <a:solidFill>
                  <a:schemeClr val="accent4">
                    <a:lumMod val="10000"/>
                  </a:schemeClr>
                </a:solidFill>
              </a:rPr>
              <a:t>5,000,000,000 ₣</a:t>
            </a:r>
          </a:p>
        </p:txBody>
      </p:sp>
      <p:sp>
        <p:nvSpPr>
          <p:cNvPr id="6" name="Rectangle 5"/>
          <p:cNvSpPr/>
          <p:nvPr/>
        </p:nvSpPr>
        <p:spPr>
          <a:xfrm>
            <a:off x="9870857" y="9262646"/>
            <a:ext cx="3108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Photo by Marcel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Grieder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 (cc 2.0)</a:t>
            </a:r>
            <a:endParaRPr lang="en-US" sz="1600" b="0" i="0" dirty="0">
              <a:solidFill>
                <a:srgbClr val="FFFFFF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7210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457200"/>
            <a:ext cx="8001000" cy="2667000"/>
          </a:xfrm>
          <a:ln/>
        </p:spPr>
        <p:txBody>
          <a:bodyPr/>
          <a:lstStyle/>
          <a:p>
            <a:r>
              <a:rPr lang="en-US" sz="9600" dirty="0" smtClean="0"/>
              <a:t>Timeline</a:t>
            </a:r>
            <a:r>
              <a:rPr lang="en-US" sz="16600" dirty="0" smtClean="0"/>
              <a:t> </a:t>
            </a:r>
            <a:endParaRPr lang="en-US" sz="8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932535"/>
              </p:ext>
            </p:extLst>
          </p:nvPr>
        </p:nvGraphicFramePr>
        <p:xfrm>
          <a:off x="1092200" y="3261360"/>
          <a:ext cx="10820400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079"/>
                <a:gridCol w="8311321"/>
              </a:tblGrid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1815</a:t>
                      </a:r>
                      <a:endParaRPr lang="en-US" sz="6000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German</a:t>
                      </a:r>
                      <a:r>
                        <a:rPr lang="en-US" sz="4000" b="1" kern="12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Confederation Created</a:t>
                      </a:r>
                      <a:endParaRPr lang="en-US" sz="4000" b="1" kern="1200" dirty="0" smtClean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1848</a:t>
                      </a:r>
                      <a:endParaRPr lang="en-US" sz="6000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Frankfurt Parliament</a:t>
                      </a: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1864</a:t>
                      </a:r>
                      <a:endParaRPr lang="en-US" sz="6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Second Schleswig War</a:t>
                      </a:r>
                      <a:endParaRPr lang="en-US" sz="4000" b="1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1866</a:t>
                      </a:r>
                      <a:endParaRPr lang="en-US" sz="6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Austro-Prussian War</a:t>
                      </a:r>
                      <a:endParaRPr lang="en-US" sz="4000" b="1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1870</a:t>
                      </a:r>
                      <a:r>
                        <a:rPr lang="en-US" sz="60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 </a:t>
                      </a:r>
                      <a:endParaRPr lang="en-US" sz="4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kern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Franco-Prussian War</a:t>
                      </a:r>
                      <a:endParaRPr lang="en-US" sz="4000" b="1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7341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1871</a:t>
                      </a:r>
                      <a:endParaRPr lang="en-US" sz="60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German Empire Proclaimed</a:t>
                      </a:r>
                      <a:endParaRPr lang="en-US" sz="4000" b="1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874000" y="869354"/>
            <a:ext cx="464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kern="0" dirty="0">
                <a:solidFill>
                  <a:srgbClr val="DFDFDF"/>
                </a:solidFill>
                <a:latin typeface="FTY SKORZHEN NCV"/>
                <a:sym typeface="Copperplate" charset="0"/>
              </a:rPr>
              <a:t>of German </a:t>
            </a:r>
            <a:r>
              <a:rPr lang="en-US" sz="6000" kern="0" dirty="0">
                <a:solidFill>
                  <a:srgbClr val="DFDFDF"/>
                </a:solidFill>
                <a:latin typeface="FTY SKORZHEN NCV"/>
                <a:sym typeface="Copperplate" charset="0"/>
              </a:rPr>
              <a:t>Unification 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-5347"/>
            <a:ext cx="7416800" cy="97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588000" y="0"/>
            <a:ext cx="2286000" cy="97536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eaLnBrk="0" hangingPunct="0"/>
            <a:endParaRPr lang="en-US" sz="1920">
              <a:solidFill>
                <a:srgbClr val="030303"/>
              </a:solidFill>
              <a:latin typeface="Tahoma" charset="0"/>
              <a:ea typeface="+mn-ea"/>
              <a:cs typeface="+mn-cs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25400" y="1143000"/>
            <a:ext cx="7721600" cy="350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3B0F06"/>
            </a:outerShdw>
          </a:effectLst>
        </p:spPr>
        <p:txBody>
          <a:bodyPr vert="horz" wrap="square" lIns="50765" tIns="50765" rIns="50765" bIns="50765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+mj-lt"/>
                <a:ea typeface="+mj-ea"/>
                <a:cs typeface="+mj-cs"/>
                <a:sym typeface="Copperplate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5pPr>
            <a:lvl6pPr marL="45691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3837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0753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7676" algn="ctr" rtl="0" fontAlgn="base">
              <a:spcBef>
                <a:spcPct val="0"/>
              </a:spcBef>
              <a:spcAft>
                <a:spcPct val="0"/>
              </a:spcAft>
              <a:defRPr sz="9500">
                <a:solidFill>
                  <a:srgbClr val="DFDFDF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>
                <a:solidFill>
                  <a:srgbClr val="FEFDED"/>
                </a:solidFill>
              </a:rPr>
              <a:t>Austrian </a:t>
            </a:r>
            <a:r>
              <a:rPr lang="en-US" sz="9600" dirty="0">
                <a:solidFill>
                  <a:srgbClr val="FEFDED"/>
                </a:solidFill>
              </a:rPr>
              <a:t/>
            </a:r>
            <a:br>
              <a:rPr lang="en-US" sz="9600" dirty="0">
                <a:solidFill>
                  <a:srgbClr val="FEFDED"/>
                </a:solidFill>
              </a:rPr>
            </a:br>
            <a:r>
              <a:rPr lang="en-US" sz="10500" dirty="0">
                <a:solidFill>
                  <a:srgbClr val="FEFDED"/>
                </a:solidFill>
              </a:rPr>
              <a:t>Dominance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7000" y="50535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  <a:t>The Congress of Vienna established </a:t>
            </a:r>
            <a:r>
              <a:rPr lang="en-US" sz="8000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FTY SKORZHEN NCV" pitchFamily="2" charset="0"/>
                <a:sym typeface="Copperplate" charset="0"/>
              </a:rPr>
              <a:t>Austria</a:t>
            </a:r>
            <a:r>
              <a:rPr lang="en-US" sz="8000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  <a:t> </a:t>
            </a:r>
            <a:r>
              <a:rPr lang="en-US" sz="6000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  <a:t/>
            </a:r>
            <a:br>
              <a:rPr lang="en-US" sz="6000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</a:br>
            <a:r>
              <a:rPr lang="en-US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Book Antiqua"/>
                <a:sym typeface="Copperplate" charset="0"/>
              </a:rPr>
              <a:t>as the dominant German state.</a:t>
            </a:r>
            <a:endParaRPr lang="en-US" sz="4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7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40000">
              <a:schemeClr val="bg2">
                <a:lumMod val="90000"/>
                <a:lumOff val="1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0"/>
            <a:ext cx="7645400" cy="3987801"/>
          </a:xfrm>
        </p:spPr>
        <p:txBody>
          <a:bodyPr/>
          <a:lstStyle/>
          <a:p>
            <a:r>
              <a:rPr lang="en-US" sz="7200" dirty="0" smtClean="0"/>
              <a:t>PRUSSIAN </a:t>
            </a:r>
            <a:br>
              <a:rPr lang="en-US" sz="7200" dirty="0" smtClean="0"/>
            </a:br>
            <a:r>
              <a:rPr lang="en-US" sz="7200" dirty="0" smtClean="0"/>
              <a:t>ASCENDANCE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800" y="5029199"/>
            <a:ext cx="4800600" cy="3869153"/>
          </a:xfrm>
        </p:spPr>
        <p:txBody>
          <a:bodyPr/>
          <a:lstStyle/>
          <a:p>
            <a:pPr algn="l"/>
            <a:r>
              <a:rPr lang="en-US" sz="5400" b="1" dirty="0" smtClean="0"/>
              <a:t>Modern Industrialized Military</a:t>
            </a:r>
          </a:p>
          <a:p>
            <a:pPr algn="l"/>
            <a:r>
              <a:rPr lang="en-US" sz="5400" b="1" dirty="0" smtClean="0"/>
              <a:t>State</a:t>
            </a:r>
            <a:endParaRPr lang="en-US" sz="5400" b="1" dirty="0"/>
          </a:p>
        </p:txBody>
      </p:sp>
      <p:pic>
        <p:nvPicPr>
          <p:cNvPr id="3074" name="Picture 2" descr="File:Wappen Preuß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2717800"/>
            <a:ext cx="46005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45400" y="8559799"/>
            <a:ext cx="4600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</a:rPr>
              <a:t>Some Rights Reserved by </a:t>
            </a:r>
            <a:r>
              <a:rPr lang="en-US" sz="1600" dirty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  <a:hlinkClick r:id="rId4" tooltip="User:David Liuzzo"/>
              </a:rPr>
              <a:t>David </a:t>
            </a:r>
            <a:r>
              <a:rPr lang="en-US" sz="1600" dirty="0" err="1" smtClean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  <a:hlinkClick r:id="rId4" tooltip="User:David Liuzzo"/>
              </a:rPr>
              <a:t>Liuzzo</a:t>
            </a:r>
            <a:endParaRPr lang="en-US" sz="1600" dirty="0">
              <a:solidFill>
                <a:schemeClr val="bg1">
                  <a:lumMod val="10000"/>
                  <a:lumOff val="9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35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Subtitle">
  <a:themeElements>
    <a:clrScheme name="Bismarck">
      <a:dk1>
        <a:srgbClr val="080E1A"/>
      </a:dk1>
      <a:lt1>
        <a:srgbClr val="F8DB77"/>
      </a:lt1>
      <a:dk2>
        <a:srgbClr val="3B0F06"/>
      </a:dk2>
      <a:lt2>
        <a:srgbClr val="E3E0BF"/>
      </a:lt2>
      <a:accent1>
        <a:srgbClr val="B32114"/>
      </a:accent1>
      <a:accent2>
        <a:srgbClr val="F8DB77"/>
      </a:accent2>
      <a:accent3>
        <a:srgbClr val="F8DB77"/>
      </a:accent3>
      <a:accent4>
        <a:srgbClr val="E3E0BF"/>
      </a:accent4>
      <a:accent5>
        <a:srgbClr val="E3E0BF"/>
      </a:accent5>
      <a:accent6>
        <a:srgbClr val="B32114"/>
      </a:accent6>
      <a:hlink>
        <a:srgbClr val="E3E0BF"/>
      </a:hlink>
      <a:folHlink>
        <a:srgbClr val="929286"/>
      </a:folHlink>
    </a:clrScheme>
    <a:fontScheme name="German">
      <a:majorFont>
        <a:latin typeface="FTY SKORZHEN NCV"/>
        <a:ea typeface="ヒラギノ明朝 ProN W3"/>
        <a:cs typeface="ヒラギノ明朝 ProN W3"/>
      </a:majorFont>
      <a:minorFont>
        <a:latin typeface="Book Antiqu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0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1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2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3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4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5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6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7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8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19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0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1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2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3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4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5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6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7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8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29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0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1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2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3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4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5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6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37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4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5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6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7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8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ppt/theme/themeOverride9.xml><?xml version="1.0" encoding="utf-8"?>
<a:themeOverride xmlns:a="http://schemas.openxmlformats.org/drawingml/2006/main">
  <a:clrScheme name="Bismarck">
    <a:dk1>
      <a:srgbClr val="080E1A"/>
    </a:dk1>
    <a:lt1>
      <a:srgbClr val="F8DB77"/>
    </a:lt1>
    <a:dk2>
      <a:srgbClr val="3B0F06"/>
    </a:dk2>
    <a:lt2>
      <a:srgbClr val="E3E0BF"/>
    </a:lt2>
    <a:accent1>
      <a:srgbClr val="B32114"/>
    </a:accent1>
    <a:accent2>
      <a:srgbClr val="F8DB77"/>
    </a:accent2>
    <a:accent3>
      <a:srgbClr val="F8DB77"/>
    </a:accent3>
    <a:accent4>
      <a:srgbClr val="E3E0BF"/>
    </a:accent4>
    <a:accent5>
      <a:srgbClr val="E3E0BF"/>
    </a:accent5>
    <a:accent6>
      <a:srgbClr val="B32114"/>
    </a:accent6>
    <a:hlink>
      <a:srgbClr val="E3E0BF"/>
    </a:hlink>
    <a:folHlink>
      <a:srgbClr val="92928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8041</TotalTime>
  <Pages>0</Pages>
  <Words>757</Words>
  <Characters>0</Characters>
  <Application>Microsoft Office PowerPoint</Application>
  <PresentationFormat>Custom</PresentationFormat>
  <Lines>0</Lines>
  <Paragraphs>188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Copperplate</vt:lpstr>
      <vt:lpstr>Arial</vt:lpstr>
      <vt:lpstr>Tahoma</vt:lpstr>
      <vt:lpstr>ヒラギノ明朝 ProN W3</vt:lpstr>
      <vt:lpstr>Calibri</vt:lpstr>
      <vt:lpstr>Book Antiqua</vt:lpstr>
      <vt:lpstr>FTY SKORZHEN NCV</vt:lpstr>
      <vt:lpstr>Palatino</vt:lpstr>
      <vt:lpstr>Title &amp; Subtitle</vt:lpstr>
      <vt:lpstr>German    Unification</vt:lpstr>
      <vt:lpstr>PowerPoint Presentation</vt:lpstr>
      <vt:lpstr>A HISTORY OF DIVISON  </vt:lpstr>
      <vt:lpstr>The Holy Roman Empire</vt:lpstr>
      <vt:lpstr>GERMAN NATIONALISM</vt:lpstr>
      <vt:lpstr>The German Confederation</vt:lpstr>
      <vt:lpstr>PRUSSIA</vt:lpstr>
      <vt:lpstr>PowerPoint Presentation</vt:lpstr>
      <vt:lpstr>PRUSSIAN  ASCENDANCE</vt:lpstr>
      <vt:lpstr>PRUSSIA</vt:lpstr>
      <vt:lpstr>TWO MODELS  FOR UNIFICATION</vt:lpstr>
      <vt:lpstr>Zollverein</vt:lpstr>
      <vt:lpstr>PowerPoint Presentation</vt:lpstr>
      <vt:lpstr>Economic Union Political Union</vt:lpstr>
      <vt:lpstr>Frankfurt  Parliament (1848)</vt:lpstr>
      <vt:lpstr>PAN-GERMAN PARLIAMENT</vt:lpstr>
      <vt:lpstr>PowerPoint Presentation</vt:lpstr>
      <vt:lpstr>Constitutional  Monarch</vt:lpstr>
      <vt:lpstr>PowerPoint Presentation</vt:lpstr>
      <vt:lpstr>NO THANKS</vt:lpstr>
      <vt:lpstr>FAIL</vt:lpstr>
      <vt:lpstr>Kaiser  William I</vt:lpstr>
      <vt:lpstr>Otto von Bismarck</vt:lpstr>
      <vt:lpstr>GOAL:</vt:lpstr>
      <vt:lpstr>PowerPoint Presentation</vt:lpstr>
      <vt:lpstr>Realpolitik</vt:lpstr>
      <vt:lpstr>PowerPoint Presentation</vt:lpstr>
      <vt:lpstr>I can dig it.</vt:lpstr>
      <vt:lpstr>ISMS</vt:lpstr>
      <vt:lpstr>Idealistic  =  Unrealistic</vt:lpstr>
      <vt:lpstr>DOMESTIC  policy</vt:lpstr>
      <vt:lpstr>Socialism  is a Threat</vt:lpstr>
      <vt:lpstr>realpolitik</vt:lpstr>
      <vt:lpstr>realpolitik</vt:lpstr>
      <vt:lpstr>Old Age Pensions</vt:lpstr>
      <vt:lpstr>ACCIDENT INSURANCE</vt:lpstr>
      <vt:lpstr>Health Insurance</vt:lpstr>
      <vt:lpstr>LIBERALS</vt:lpstr>
      <vt:lpstr>I got this</vt:lpstr>
      <vt:lpstr>Kulturkampf</vt:lpstr>
      <vt:lpstr>Bismarck’s anti-Catholic  policies appealed to anticlerical liberals who were otherwise  turned off by his authoritarian conservatism.</vt:lpstr>
      <vt:lpstr>Industrialization</vt:lpstr>
      <vt:lpstr>FOREIGN  policy</vt:lpstr>
      <vt:lpstr>BLOOD &amp; IRON</vt:lpstr>
      <vt:lpstr>BLOOD &amp; IRON</vt:lpstr>
      <vt:lpstr>BLOOD &amp; IRON</vt:lpstr>
      <vt:lpstr>WARS OF GERMAN UNIFICATION</vt:lpstr>
      <vt:lpstr>Schleswig Wars </vt:lpstr>
      <vt:lpstr>Schleswig Wars </vt:lpstr>
      <vt:lpstr>PowerPoint Presentation</vt:lpstr>
      <vt:lpstr>North German Confederation</vt:lpstr>
      <vt:lpstr>Prussia annexed several smaller German states.</vt:lpstr>
      <vt:lpstr>AND THEN THERE WERE TWO</vt:lpstr>
      <vt:lpstr>PowerPoint Presentation</vt:lpstr>
      <vt:lpstr>PowerPoint Presentation</vt:lpstr>
      <vt:lpstr>Austro-Prussian War</vt:lpstr>
      <vt:lpstr>7 weeks</vt:lpstr>
      <vt:lpstr>#winning</vt:lpstr>
      <vt:lpstr>PowerPoint Presentation</vt:lpstr>
      <vt:lpstr>PowerPoint Presentation</vt:lpstr>
      <vt:lpstr>losers</vt:lpstr>
      <vt:lpstr>Predominantly Catholic Southern German states had sided with Austria.</vt:lpstr>
      <vt:lpstr>HOW will Germany be unified?</vt:lpstr>
      <vt:lpstr>BLOOD &amp; IRON</vt:lpstr>
      <vt:lpstr>Franco-Prussian War</vt:lpstr>
      <vt:lpstr>A war to  unite  Germany</vt:lpstr>
      <vt:lpstr>BLOOD &amp; IRON</vt:lpstr>
      <vt:lpstr>SUPERIOR Technology  and ORGANIZATION</vt:lpstr>
      <vt:lpstr>Prussian Artillerymen</vt:lpstr>
      <vt:lpstr>Siege of Paris</vt:lpstr>
      <vt:lpstr>PRUSSIA WINS </vt:lpstr>
      <vt:lpstr>CHANCELLOR of Germany</vt:lpstr>
      <vt:lpstr>Proclamation of the German Empire</vt:lpstr>
      <vt:lpstr>Annexation of Alsace-Lorraine</vt:lpstr>
      <vt:lpstr>PowerPoint Presentation</vt:lpstr>
      <vt:lpstr>reparations</vt:lpstr>
      <vt:lpstr>Timeline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Unification of Germany</dc:title>
  <dc:subject/>
  <dc:creator>Tom Richey</dc:creator>
  <cp:keywords/>
  <dc:description/>
  <cp:lastModifiedBy>Braun Christine</cp:lastModifiedBy>
  <cp:revision>189</cp:revision>
  <dcterms:modified xsi:type="dcterms:W3CDTF">2016-03-01T22:24:16Z</dcterms:modified>
</cp:coreProperties>
</file>