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6" r:id="rId4"/>
    <p:sldId id="258" r:id="rId5"/>
    <p:sldId id="261" r:id="rId6"/>
    <p:sldId id="262" r:id="rId7"/>
    <p:sldId id="260" r:id="rId8"/>
    <p:sldId id="264" r:id="rId9"/>
    <p:sldId id="259" r:id="rId10"/>
    <p:sldId id="265" r:id="rId11"/>
    <p:sldId id="266" r:id="rId12"/>
    <p:sldId id="277" r:id="rId13"/>
    <p:sldId id="278" r:id="rId14"/>
    <p:sldId id="267" r:id="rId15"/>
    <p:sldId id="268" r:id="rId16"/>
    <p:sldId id="285" r:id="rId17"/>
    <p:sldId id="273" r:id="rId18"/>
    <p:sldId id="269" r:id="rId19"/>
    <p:sldId id="271" r:id="rId20"/>
    <p:sldId id="274" r:id="rId21"/>
    <p:sldId id="272" r:id="rId22"/>
    <p:sldId id="263" r:id="rId23"/>
    <p:sldId id="283" r:id="rId24"/>
    <p:sldId id="276" r:id="rId25"/>
    <p:sldId id="270" r:id="rId26"/>
    <p:sldId id="289" r:id="rId27"/>
    <p:sldId id="291" r:id="rId28"/>
    <p:sldId id="292" r:id="rId29"/>
    <p:sldId id="279" r:id="rId30"/>
    <p:sldId id="280" r:id="rId31"/>
    <p:sldId id="281" r:id="rId32"/>
    <p:sldId id="275" r:id="rId33"/>
    <p:sldId id="284" r:id="rId34"/>
    <p:sldId id="282" r:id="rId35"/>
    <p:sldId id="28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B9268C-9A05-45F2-BB04-1055B3F183BB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D4461B8-77EB-45E6-9C6D-1069E031C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502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C80BF3-6ABF-4B1A-875A-8DCEA772C74E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847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A1131F5D-F415-4E9B-8325-2E5BD590D4B2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448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2707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8A41CCF-0846-439C-BD89-E6FED1F4B379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22306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51DC101-F838-4C7C-A8AE-3FB64144912D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88477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CE54251-B833-48D6-BFF1-FB4C6CFB3357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18197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3EE86DEE-DEB7-4C8E-B94F-04CCF784BA7B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5702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2D1EB851-E0C7-40C5-B041-949E03F35D18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68413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D8354E7-1659-4416-A825-9CBB5C687D25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743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7DCCA60-E15B-4D7C-B60E-A79A8DF30C2B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7702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8868AC1-A72C-40F3-B2CB-E6E317195A40}" type="slidenum">
              <a:rPr lang="en-US" altLang="en-US" sz="1200"/>
              <a:pPr algn="r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533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5043487-40AE-456E-8FB4-9E0114F0654B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043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A290317E-968D-41B5-BC16-15112DD60C61}" type="slidenum">
              <a:rPr lang="en-US" altLang="en-US" sz="1200"/>
              <a:pPr algn="r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12867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5759E011-03E2-465D-9CFC-7C27A5C44B79}" type="slidenum">
              <a:rPr lang="en-US" altLang="en-US" sz="1200"/>
              <a:pPr algn="r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68229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F7F31A78-9AC0-4F5F-B30B-DBF66488500C}" type="slidenum">
              <a:rPr lang="en-US" altLang="en-US" sz="1200"/>
              <a:pPr algn="r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96771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9B890CC-EF04-4C2C-8A5A-143EA58C1BB8}" type="slidenum">
              <a:rPr lang="en-US" altLang="en-US" sz="1200"/>
              <a:pPr algn="r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0939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02995C1-5F77-4827-B168-E307B93685D9}" type="slidenum">
              <a:rPr lang="en-US" altLang="en-US" sz="1200"/>
              <a:pPr algn="r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9042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1265BDD-5260-4E27-834E-FC4179FF0BEE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0665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6477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18033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A373E72-9DA6-4499-BCCF-CD127E9AE948}" type="slidenum">
              <a:rPr lang="en-US" altLang="en-US" sz="1200"/>
              <a:pPr algn="r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69973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A3F0C938-3379-42E5-9A85-15C07D38F79C}" type="slidenum">
              <a:rPr lang="en-US" altLang="en-US" sz="1200"/>
              <a:pPr algn="r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438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44F817-C993-48C9-816B-212301366916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119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BCED8C2-5A79-4E9D-BA3D-02181AAE6340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35451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232C1FD7-3215-45B5-9E3B-D21AE7C34B3B}" type="slidenum">
              <a:rPr lang="en-US" altLang="en-US" sz="1200"/>
              <a:pPr algn="r"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246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3FC94AA2-7D18-4821-8DAC-EA501751F532}" type="slidenum">
              <a:rPr lang="en-US" altLang="en-US" sz="1200"/>
              <a:pPr algn="r"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42774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160D858B-4864-48ED-B52D-8E6B5B12DF24}" type="slidenum">
              <a:rPr lang="en-US" altLang="en-US" sz="1200"/>
              <a:pPr algn="r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297442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A05CF1A-C76A-4B1D-A927-0843206A39A9}" type="slidenum">
              <a:rPr lang="en-US" altLang="en-US" sz="1200"/>
              <a:pPr algn="r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47853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FC991DC3-D7D6-4D4D-B65F-AC5B9705DD99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575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7B9139C0-3B6A-4B03-877C-5BFE297C2BEB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283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58B5F072-D78C-44FE-87D5-74C4D6C8F085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760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770C9DA-F83C-4559-9EE4-D908C0B0ED2D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2670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C04B9B-AAC7-4181-A113-C2B328D1BE02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21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A32AA92-0646-4946-91EB-3F145A1AC9C7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5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725B-98AE-414E-AE87-67246695C92A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48172-D9BA-49DC-A8B1-95CF48AAD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64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1901-070D-4F8B-99D8-8A5A978202E8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F51B3-FE62-4FA3-9CB3-31B3EC9F3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81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D669-7650-4C1A-ABF7-F18B5DBC3985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A2A8F-7A38-4301-9310-06217363B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67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5393-F262-43A2-AC7B-579DB80CD324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C460-760A-4F29-8464-4D24825E8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66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FA2E-B44F-48E8-85D3-D3615D4E4C55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037EC-B1B2-4B9D-B757-25F17F244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14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50D1-F7D9-41A4-80D3-78FC33F8767F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44053-4ACE-4609-B259-2D9C129CE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6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B7C7-F598-4987-BA44-8438D060BBC9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88F2C-D510-4C57-89E5-4A4DBFE9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25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D1EA-A9AF-4C12-95D4-3C6FB77A5143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0E709-1A65-4423-ADFE-DDD5A1BBC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09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5FB0-BCA1-454D-9AA3-0F9A0E8ECCA4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7FD4E-BED9-423C-B6FF-B2775A829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30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B77A-CC3B-4603-9E92-5621A17B0D42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B007F-D969-415D-A7F1-024A9B3FF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66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6985-ACC3-4FA6-B039-655566088A93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68B2E-B387-4FB9-A5E5-59D9D0D4C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ABE167-6DD6-4F3D-9405-263DDBC9088F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8F2C7F1-2B78-4008-A608-1451DF5846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boondocksnet.com/cartoon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historyatourhouse.com/main/samples/HAOH%20-%20Sample%20Image,%20GermanEmpire_1871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smtClean="0"/>
              <a:t>Deutschland</a:t>
            </a:r>
            <a:r>
              <a:rPr lang="en-US" altLang="en-US" smtClean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German unification:  It seemed like a good idea at the time.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wwnorton.com/college/english/nael/images/20thc/Bismar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2133600" cy="3916362"/>
          </a:xfrm>
        </p:spPr>
        <p:txBody>
          <a:bodyPr/>
          <a:lstStyle/>
          <a:p>
            <a:r>
              <a:rPr lang="en-US" altLang="en-US" b="1" smtClean="0"/>
              <a:t>Step 1</a:t>
            </a:r>
            <a:br>
              <a:rPr lang="en-US" altLang="en-US" b="1" smtClean="0"/>
            </a:br>
            <a:r>
              <a:rPr lang="en-US" altLang="en-US" b="1" smtClean="0"/>
              <a:t>The Danish War 1864</a:t>
            </a:r>
          </a:p>
        </p:txBody>
      </p:sp>
      <p:pic>
        <p:nvPicPr>
          <p:cNvPr id="32772" name="Picture 6" descr="map-Prus-Aust-Danish Wars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248400" cy="685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www.historyatourhouse.com/main/samples/HAOH%20-%20Sample%20Image,%20GermanEmpire_1871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altLang="en-US" b="1" smtClean="0"/>
              <a:t>Step 2 Austria-Prussia War: 7 Weeks War  </a:t>
            </a:r>
          </a:p>
        </p:txBody>
      </p:sp>
      <p:pic>
        <p:nvPicPr>
          <p:cNvPr id="34821" name="Picture 7" descr="cartoon-Harpers-Austro-Prussian War - Denmark Avenged"/>
          <p:cNvPicPr>
            <a:picLocks noChangeAspect="1" noChangeArrowheads="1"/>
          </p:cNvPicPr>
          <p:nvPr>
            <p:ph type="subTitle" idx="4294967295"/>
          </p:nvPr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>
            <a:fillRect/>
          </a:stretch>
        </p:blipFill>
        <p:spPr>
          <a:xfrm>
            <a:off x="5334000" y="2438400"/>
            <a:ext cx="3581400" cy="4191000"/>
          </a:xfrm>
          <a:noFill/>
          <a:ln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4822" name="Picture 13" descr="map-UnificationOfGermany-1"/>
          <p:cNvPicPr>
            <a:picLocks noChangeAspect="1" noChangeArrowheads="1"/>
          </p:cNvPicPr>
          <p:nvPr/>
        </p:nvPicPr>
        <p:blipFill>
          <a:blip r:embed="rId5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r="57718" b="76923"/>
          <a:stretch>
            <a:fillRect/>
          </a:stretch>
        </p:blipFill>
        <p:spPr bwMode="auto">
          <a:xfrm>
            <a:off x="762000" y="2667000"/>
            <a:ext cx="4191000" cy="3200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7348" name="Picture 4" descr="Unification%20of%20Germ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http://www.historyatourhouse.com/main/samples/HAOH%20-%20Sample%20Image,%20GermanEmpire_1871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altLang="en-US" sz="5400" b="1" smtClean="0"/>
              <a:t>Step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2514600"/>
            <a:ext cx="8229600" cy="4038600"/>
          </a:xfrm>
        </p:spPr>
        <p:txBody>
          <a:bodyPr/>
          <a:lstStyle/>
          <a:p>
            <a:pPr marL="0" indent="0">
              <a:spcBef>
                <a:spcPct val="50000"/>
              </a:spcBef>
              <a:buClr>
                <a:srgbClr val="FFCC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b="1" smtClean="0"/>
              <a:t>Shortly following the victory of Prussia, Bismarck eliminated the Austrian led German Confederation.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81000" y="4114800"/>
            <a:ext cx="8001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  <a:buClr>
                <a:srgbClr val="FFCC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3200" b="1"/>
              <a:t>He then established a new North German Confederation which Prussia could control </a:t>
            </a:r>
            <a:r>
              <a:rPr lang="en-US" altLang="en-US" sz="3200" b="1">
                <a:sym typeface="Wingdings" panose="05000000000000000000" pitchFamily="2" charset="2"/>
              </a:rPr>
              <a:t> Peace of Prague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arshall.csu.edu.au/Marshalls/html/Flags_and_Seals/Flag-DR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/>
              <a:t>Bismarck</a:t>
            </a:r>
            <a:r>
              <a:rPr lang="en-US" altLang="en-US" smtClean="0"/>
              <a:t> </a:t>
            </a:r>
          </a:p>
        </p:txBody>
      </p:sp>
      <p:pic>
        <p:nvPicPr>
          <p:cNvPr id="36869" name="Picture 4" descr="History of the 19th Century in Political Cartoons">
            <a:hlinkClick r:id="rId4"/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76400"/>
            <a:ext cx="6400800" cy="4714875"/>
          </a:xfrm>
          <a:noFill/>
          <a:ln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wwnorton.com/college/english/nael/images/20thc/Bismar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b="1" smtClean="0">
                <a:latin typeface="Arial" panose="020B0604020202020204" pitchFamily="34" charset="0"/>
              </a:rPr>
              <a:t>Step 4 “ The Your Momma Strategy”</a:t>
            </a:r>
            <a:r>
              <a:rPr lang="en-US" altLang="en-US" sz="4000" smtClean="0"/>
              <a:t>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09600" y="1905000"/>
            <a:ext cx="7848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-</a:t>
            </a:r>
            <a:r>
              <a:rPr lang="en-US" altLang="en-US" sz="4000" b="1"/>
              <a:t>1868 revolt in Spain.</a:t>
            </a:r>
          </a:p>
          <a:p>
            <a:r>
              <a:rPr lang="en-US" altLang="en-US" sz="4000" b="1"/>
              <a:t>-Bourbon or Hohenzollern?</a:t>
            </a:r>
          </a:p>
          <a:p>
            <a:r>
              <a:rPr lang="en-US" altLang="en-US" sz="4000" b="1"/>
              <a:t>- The Telegram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Step 4 “The Your Momma Strategy”</a:t>
            </a:r>
          </a:p>
        </p:txBody>
      </p:sp>
      <p:pic>
        <p:nvPicPr>
          <p:cNvPr id="74756" name="Picture 2" descr="http://www.wwnorton.com/college/english/nael/images/20thc/Bismar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74758" name="Picture 6" descr="Isabella_II_of_Spain_in_exile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ttp://www.historyatourhouse.com/main/samples/HAOH%20-%20Sample%20Image,%20GermanEmpire_1871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altLang="en-US" b="1" smtClean="0"/>
              <a:t>Step 5 The Franco-Prussian War 1870-1871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9157" name="Picture 5" descr="francoprussianwarmap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ancutlermedicalart.com/AlbertEinstein%27sZionism/images/250%20pixels/1899%20and%20before/1897%20Kaiser%20Wilhelm%20II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b="1" smtClean="0"/>
              <a:t>German Solider abusing a French woman</a:t>
            </a:r>
          </a:p>
        </p:txBody>
      </p:sp>
      <p:pic>
        <p:nvPicPr>
          <p:cNvPr id="61447" name="Picture 7" descr="germans abusing french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30167" r="53079" b="4643"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arshall.csu.edu.au/Marshalls/html/Flags_and_Seals/Flag-DR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/>
              <a:t>Franco-Prussian War</a:t>
            </a:r>
          </a:p>
        </p:txBody>
      </p:sp>
      <p:pic>
        <p:nvPicPr>
          <p:cNvPr id="45061" name="Picture 8" descr="Franco-Prussian War Cartoon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447800"/>
            <a:ext cx="5410200" cy="4953000"/>
          </a:xfrm>
          <a:noFill/>
          <a:ln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wnorton.com/college/english/nael/images/20thc/Bismar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The German Confederation</a:t>
            </a:r>
          </a:p>
        </p:txBody>
      </p:sp>
      <p:pic>
        <p:nvPicPr>
          <p:cNvPr id="3078" name="Picture 3" descr="map-UnificationOfGermany-1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334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://www.historyatourhouse.com/main/samples/HAOH%20-%20Sample%20Image,%20GermanEmpire_1871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altLang="en-US" b="1" smtClean="0"/>
              <a:t>Napoleon III and Bismarck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1205" name="Picture 8" descr="Bismarck &amp; Nap III in defeat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472363" cy="4953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dancutlermedicalart.com/AlbertEinstein%27sZionism/images/250%20pixels/1899%20and%20before/1897%20Kaiser%20Wilhelm%20II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Treaty of Frankfurt 1871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en-US" sz="2800" b="1" smtClean="0">
                <a:latin typeface="Arial" panose="020B0604020202020204" pitchFamily="34" charset="0"/>
              </a:rPr>
              <a:t>The Second French Empire collapsed and was replaced by the Third French Empire.</a:t>
            </a:r>
          </a:p>
          <a:p>
            <a:r>
              <a:rPr lang="en-US" altLang="en-US" sz="2800" b="1" smtClean="0">
                <a:latin typeface="Arial" panose="020B0604020202020204" pitchFamily="34" charset="0"/>
              </a:rPr>
              <a:t>The Italians took Rome and made it their capital.</a:t>
            </a:r>
          </a:p>
          <a:p>
            <a:r>
              <a:rPr lang="en-US" altLang="en-US" sz="2800" b="1" smtClean="0">
                <a:latin typeface="Arial" panose="020B0604020202020204" pitchFamily="34" charset="0"/>
              </a:rPr>
              <a:t>Russia put warships in the Black Sea [in defiance of the 1856 Treaty of Paris that ended the Crimean War]. </a:t>
            </a:r>
          </a:p>
          <a:p>
            <a:r>
              <a:rPr lang="en-US" altLang="en-US" sz="2800" b="1" smtClean="0">
                <a:latin typeface="Arial" panose="020B0604020202020204" pitchFamily="34" charset="0"/>
              </a:rPr>
              <a:t>France paid a huge indemnity and was occupied by German troops until it was paid.</a:t>
            </a:r>
          </a:p>
          <a:p>
            <a:r>
              <a:rPr lang="en-US" altLang="en-US" sz="2800" b="1" smtClean="0">
                <a:latin typeface="Arial" panose="020B0604020202020204" pitchFamily="34" charset="0"/>
              </a:rPr>
              <a:t>France ceded Alsace-Lorraine to Germany [a region rich in iron deposits with a flourishing textile industry].</a:t>
            </a:r>
          </a:p>
          <a:p>
            <a:endParaRPr lang="en-US" altLang="en-US" sz="2800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www.historyatourhouse.com/main/samples/HAOH%20-%20Sample%20Image,%20GermanEmpire_1871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endParaRPr lang="en-US" altLang="en-US" b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8678" name="Picture 6" descr="alsa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Step 4 “The Your Momma Strategy”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0660" name="Picture 2" descr="http://www.wwnorton.com/college/english/nael/images/20thc/Bismar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70661" name="Picture 3" descr="coronation of wilhelm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1379" r="1668" b="2069"/>
          <a:stretch>
            <a:fillRect/>
          </a:stretch>
        </p:blipFill>
        <p:spPr bwMode="auto">
          <a:xfrm>
            <a:off x="685800" y="1905000"/>
            <a:ext cx="7620000" cy="4953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457200" y="304800"/>
            <a:ext cx="7578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Coronation of Kaiser Wilhelm I</a:t>
            </a:r>
            <a:br>
              <a:rPr lang="en-US" altLang="en-US" sz="4000" b="1"/>
            </a:br>
            <a:r>
              <a:rPr lang="en-US" altLang="en-US" sz="4000" b="1"/>
              <a:t>[r. 1871–1888]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marshall.csu.edu.au/Marshalls/html/Flags_and_Seals/Flag-DR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b="1" smtClean="0">
                <a:latin typeface="Arial" panose="020B0604020202020204" pitchFamily="34" charset="0"/>
              </a:rPr>
              <a:t>Junkers swear allegiance to the Kaiser</a:t>
            </a:r>
          </a:p>
        </p:txBody>
      </p:sp>
      <p:pic>
        <p:nvPicPr>
          <p:cNvPr id="55301" name="Picture 4" descr="the first kaiser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7239000" cy="5410200"/>
          </a:xfrm>
          <a:noFill/>
          <a:ln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Step 4 “The Your Momma Strategy”</a:t>
            </a:r>
          </a:p>
        </p:txBody>
      </p:sp>
      <p:sp>
        <p:nvSpPr>
          <p:cNvPr id="4301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3010" name="Picture 2" descr="http://www.wwnorton.com/college/english/nael/images/20thc/Bismar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3013" name="Picture 7" descr="prussflag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dancutlermedicalart.com/AlbertEinstein%27sZionism/images/250%20pixels/1899%20and%20before/1897%20Kaiser%20Wilhelm%20II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Bismarck’s Nightmare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28600" y="1600200"/>
            <a:ext cx="68580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00" b="1"/>
              <a:t>France with allies!!!</a:t>
            </a:r>
          </a:p>
          <a:p>
            <a:r>
              <a:rPr lang="en-US" altLang="en-US" sz="4800" b="1"/>
              <a:t>Dual Alliance</a:t>
            </a:r>
          </a:p>
          <a:p>
            <a:r>
              <a:rPr lang="en-US" altLang="en-US" sz="4800" b="1"/>
              <a:t>1882 Triple Alliance</a:t>
            </a:r>
          </a:p>
          <a:p>
            <a:r>
              <a:rPr lang="en-US" altLang="en-US" sz="4800" b="1"/>
              <a:t>Russian Accords</a:t>
            </a:r>
          </a:p>
          <a:p>
            <a:r>
              <a:rPr lang="en-US" altLang="en-US" sz="4800" b="1"/>
              <a:t>Britain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8068" name="Picture 4" descr="map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0116" name="Picture 4" descr="hist_schlieffen_m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dancutlermedicalart.com/AlbertEinstein%27sZionism/images/250%20pixels/1899%20and%20before/1897%20Kaiser%20Wilhelm%20II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Bismarck and the Reichstag</a:t>
            </a:r>
            <a:r>
              <a:rPr lang="en-US" altLang="en-US" smtClean="0"/>
              <a:t> </a:t>
            </a:r>
          </a:p>
        </p:txBody>
      </p:sp>
      <p:pic>
        <p:nvPicPr>
          <p:cNvPr id="62469" name="Picture 4" descr="bis cartoon abusing reichstag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30766" r="52499" b="3999"/>
          <a:stretch>
            <a:fillRect/>
          </a:stretch>
        </p:blipFill>
        <p:spPr>
          <a:xfrm>
            <a:off x="533400" y="1371600"/>
            <a:ext cx="8077200" cy="5257800"/>
          </a:xfrm>
          <a:noFill/>
          <a:ln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i="1">
                <a:latin typeface="Arial" panose="020B0604020202020204" pitchFamily="34" charset="0"/>
              </a:rPr>
              <a:t>Zollverein, </a:t>
            </a:r>
            <a:r>
              <a:rPr lang="en-US" altLang="en-US" sz="4000" b="1">
                <a:latin typeface="Arial" panose="020B0604020202020204" pitchFamily="34" charset="0"/>
              </a:rPr>
              <a:t>1834</a:t>
            </a:r>
          </a:p>
        </p:txBody>
      </p:sp>
      <p:pic>
        <p:nvPicPr>
          <p:cNvPr id="76803" name="Picture 4" descr="Zollverein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629400" cy="5378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http://www.historyatourhouse.com/main/samples/HAOH%20-%20Sample%20Image,%20GermanEmpire_1871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altLang="en-US" sz="4000" b="1" smtClean="0">
                <a:latin typeface="Arial" panose="020B0604020202020204" pitchFamily="34" charset="0"/>
              </a:rPr>
              <a:t>Bismarck’s </a:t>
            </a:r>
            <a:r>
              <a:rPr lang="en-US" altLang="en-US" sz="4000" b="1" i="1" smtClean="0">
                <a:latin typeface="Arial" panose="020B0604020202020204" pitchFamily="34" charset="0"/>
              </a:rPr>
              <a:t>Kulturkampf</a:t>
            </a:r>
            <a:r>
              <a:rPr lang="en-US" altLang="en-US" sz="4000" b="1" smtClean="0">
                <a:latin typeface="Arial" panose="020B0604020202020204" pitchFamily="34" charset="0"/>
              </a:rPr>
              <a:t>:</a:t>
            </a:r>
            <a:br>
              <a:rPr lang="en-US" altLang="en-US" sz="4000" b="1" smtClean="0">
                <a:latin typeface="Arial" panose="020B0604020202020204" pitchFamily="34" charset="0"/>
              </a:rPr>
            </a:br>
            <a:r>
              <a:rPr lang="en-US" altLang="en-US" sz="4000" b="1" smtClean="0">
                <a:latin typeface="Arial" panose="020B0604020202020204" pitchFamily="34" charset="0"/>
              </a:rPr>
              <a:t>Anti-Catholic Program</a:t>
            </a:r>
            <a:br>
              <a:rPr lang="en-US" altLang="en-US" sz="4000" b="1" smtClean="0">
                <a:latin typeface="Arial" panose="020B0604020202020204" pitchFamily="34" charset="0"/>
              </a:rPr>
            </a:br>
            <a:endParaRPr lang="en-US" altLang="en-US" sz="4000" b="1" smtClean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057400"/>
            <a:ext cx="8610600" cy="4495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 smtClean="0">
                <a:latin typeface="Arial" panose="020B0604020202020204" pitchFamily="34" charset="0"/>
              </a:rPr>
              <a:t>Take education and marriage out of the hands of the clergy </a:t>
            </a: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 civil marriages only recognized.</a:t>
            </a:r>
            <a:b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endParaRPr lang="en-US" altLang="en-US" b="1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The Jesuits are expelled from Germany.</a:t>
            </a:r>
            <a:b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endParaRPr lang="en-US" altLang="en-US" b="1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The education of Catholic priests would be under the supervision of the German government.</a:t>
            </a:r>
            <a:endParaRPr lang="en-US" altLang="en-US" b="1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marshall.csu.edu.au/Marshalls/html/Flags_and_Seals/Flag-DR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b="1" smtClean="0">
                <a:latin typeface="Arial" panose="020B0604020202020204" pitchFamily="34" charset="0"/>
              </a:rPr>
              <a:t>Bismarck’s rapprochement of the Church</a:t>
            </a:r>
          </a:p>
        </p:txBody>
      </p:sp>
      <p:pic>
        <p:nvPicPr>
          <p:cNvPr id="66565" name="Picture 3" descr="cartoon-Kulturkamp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6400800" cy="4800600"/>
          </a:xfrm>
          <a:noFill/>
          <a:ln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819400" y="6491288"/>
            <a:ext cx="294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CC00"/>
              </a:buClr>
              <a:buFont typeface="Wingdings" panose="05000000000000000000" pitchFamily="2" charset="2"/>
              <a:buNone/>
            </a:pPr>
            <a:r>
              <a:rPr lang="en-US" altLang="en-US" b="1"/>
              <a:t>Bismarck &amp; Pope Leo XIII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dancutlermedicalart.com/AlbertEinstein%27sZionism/images/250%20pixels/1899%20and%20before/1897%20Kaiser%20Wilhelm%20II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Kaiser Wilhelm II</a:t>
            </a:r>
          </a:p>
        </p:txBody>
      </p:sp>
      <p:pic>
        <p:nvPicPr>
          <p:cNvPr id="53253" name="Picture 5" descr="Wilhelm II - 3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684588" cy="4876800"/>
          </a:xfrm>
          <a:noFill/>
          <a:ln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9940" name="Picture 4" descr="Wilhelm II - 1"/>
          <p:cNvPicPr>
            <a:picLocks noChangeAspect="1" noChangeArrowheads="1"/>
          </p:cNvPicPr>
          <p:nvPr/>
        </p:nvPicPr>
        <p:blipFill>
          <a:blip r:embed="rId5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533775" cy="48768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Step 4 “The Your Momma Strategy”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2708" name="Picture 2" descr="http://www.wwnorton.com/college/english/nael/images/20thc/Bismar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/>
          <a:stretch>
            <a:fillRect/>
          </a:stretch>
        </p:blipFill>
        <p:spPr bwMode="auto">
          <a:xfrm>
            <a:off x="304800" y="990600"/>
            <a:ext cx="77343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295400" y="381000"/>
            <a:ext cx="5522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Queen Victoria’s Grandchildren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0" y="4343400"/>
            <a:ext cx="1066800" cy="990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Step 4 “The Your Momma Strategy”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8612" name="Picture 2" descr="http://www.wwnorton.com/college/english/nael/images/20thc/Bismar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68613" name="Picture 4" descr="Dropping the Pilot - BW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3810000" cy="61722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609600" y="1066800"/>
            <a:ext cx="3305175" cy="55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The Firing </a:t>
            </a:r>
          </a:p>
          <a:p>
            <a:pPr>
              <a:spcBef>
                <a:spcPct val="50000"/>
              </a:spcBef>
            </a:pPr>
            <a:r>
              <a:rPr lang="en-US" altLang="en-US" sz="4800" b="1"/>
              <a:t>Of </a:t>
            </a:r>
          </a:p>
          <a:p>
            <a:pPr>
              <a:spcBef>
                <a:spcPct val="50000"/>
              </a:spcBef>
            </a:pPr>
            <a:r>
              <a:rPr lang="en-US" altLang="en-US" sz="4800" b="1"/>
              <a:t>Bismarck</a:t>
            </a:r>
          </a:p>
          <a:p>
            <a:pPr>
              <a:spcBef>
                <a:spcPct val="50000"/>
              </a:spcBef>
            </a:pPr>
            <a:r>
              <a:rPr lang="en-US" altLang="en-US" sz="4800" b="1"/>
              <a:t/>
            </a:r>
            <a:br>
              <a:rPr lang="en-US" altLang="en-US" sz="4800" b="1"/>
            </a:br>
            <a:r>
              <a:rPr lang="en-US" altLang="en-US" sz="4800" b="1"/>
              <a:t>1890</a:t>
            </a:r>
            <a:br>
              <a:rPr lang="en-US" altLang="en-US" sz="4800" b="1"/>
            </a:br>
            <a:endParaRPr lang="en-US" altLang="en-US" sz="48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Step 4 “The Your Momma Strategy”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8852" name="Picture 2" descr="http://www.wwnorton.com/college/english/nael/images/20thc/Bismar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228600" y="762000"/>
            <a:ext cx="853440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b="1"/>
              <a:t>Germany would begin to become the new dominate European Power challenging Britain</a:t>
            </a:r>
            <a:r>
              <a:rPr lang="en-US" altLang="en-US" sz="4000" b="1"/>
              <a:t>.</a:t>
            </a:r>
          </a:p>
          <a:p>
            <a:endParaRPr lang="en-US" altLang="en-US" sz="4000" b="1"/>
          </a:p>
          <a:p>
            <a:endParaRPr lang="en-US" altLang="en-US" sz="4000" b="1"/>
          </a:p>
          <a:p>
            <a:r>
              <a:rPr lang="en-US" altLang="en-US" sz="4400" b="1"/>
              <a:t>France demanded Revenge</a:t>
            </a:r>
            <a:r>
              <a:rPr lang="en-US" altLang="en-US" sz="40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rshall.csu.edu.au/Marshalls/html/Flags_and_Seals/Flag-DR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Prussia/Austria Rivalry</a:t>
            </a:r>
          </a:p>
        </p:txBody>
      </p:sp>
      <p:pic>
        <p:nvPicPr>
          <p:cNvPr id="4102" name="Picture 3" descr="map-unification of Germany-1big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8153400" cy="5562600"/>
          </a:xfrm>
          <a:noFill/>
          <a:ln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historyatourhouse.com/main/samples/HAOH%20-%20Sample%20Image,%20GermanEmpire_1871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 sz="6600" b="1" smtClean="0"/>
              <a:t>Key Players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arshall.csu.edu.au/Marshalls/html/Flags_and_Seals/Flag-DR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/>
              <a:t>Wilhelm I</a:t>
            </a:r>
            <a:r>
              <a:rPr lang="en-US" altLang="en-US" smtClean="0"/>
              <a:t> </a:t>
            </a:r>
          </a:p>
        </p:txBody>
      </p:sp>
      <p:pic>
        <p:nvPicPr>
          <p:cNvPr id="26629" name="Picture 3" descr="wilhelm1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5486400" cy="4525963"/>
          </a:xfrm>
          <a:noFill/>
          <a:ln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wwnorton.com/college/english/nael/images/20thc/Bismar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/>
              <a:t>Otto Von Bismarck</a:t>
            </a:r>
            <a:r>
              <a:rPr lang="en-US" altLang="en-US" smtClean="0"/>
              <a:t> </a:t>
            </a:r>
          </a:p>
        </p:txBody>
      </p:sp>
      <p:pic>
        <p:nvPicPr>
          <p:cNvPr id="36870" name="Picture 6" descr="bismarck3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4038"/>
            <a:ext cx="2592388" cy="32305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otto-bismar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95588" cy="35448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bi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2438400" cy="3429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62000" y="2289175"/>
            <a:ext cx="172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/>
              <a:t>Realpolitik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038600" y="5337175"/>
            <a:ext cx="104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Blood</a:t>
            </a:r>
            <a:br>
              <a:rPr lang="en-US" altLang="en-US" sz="2400" b="1"/>
            </a:br>
            <a:r>
              <a:rPr lang="en-US" altLang="en-US" sz="2400" b="1"/>
              <a:t>&amp;</a:t>
            </a:r>
            <a:br>
              <a:rPr lang="en-US" altLang="en-US" sz="2400" b="1"/>
            </a:br>
            <a:r>
              <a:rPr lang="en-US" altLang="en-US" sz="2400" b="1"/>
              <a:t>Iron”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781800" y="1908175"/>
            <a:ext cx="1911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The “Iron</a:t>
            </a:r>
            <a:br>
              <a:rPr lang="en-US" altLang="en-US" sz="2400" b="1"/>
            </a:br>
            <a:r>
              <a:rPr lang="en-US" altLang="en-US" sz="2400" b="1"/>
              <a:t>Chancellor”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arshall.csu.edu.au/Marshalls/html/Flags_and_Seals/Flag-DR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/>
              <a:t>Bismarck</a:t>
            </a:r>
            <a:r>
              <a:rPr lang="en-US" altLang="en-US" smtClean="0"/>
              <a:t> 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2800" b="1" i="1" smtClean="0">
                <a:latin typeface="Arial" panose="020B0604020202020204" pitchFamily="34" charset="0"/>
              </a:rPr>
              <a:t>The less people know about how sausages and laws are made, the better they’ll sleep at night.</a:t>
            </a:r>
            <a:br>
              <a:rPr lang="en-US" altLang="en-US" sz="2800" b="1" i="1" smtClean="0">
                <a:latin typeface="Arial" panose="020B0604020202020204" pitchFamily="34" charset="0"/>
              </a:rPr>
            </a:br>
            <a:endParaRPr lang="en-US" altLang="en-US" sz="2800" b="1" i="1" smtClean="0">
              <a:latin typeface="Arial" panose="020B0604020202020204" pitchFamily="34" charset="0"/>
            </a:endParaRPr>
          </a:p>
          <a:p>
            <a:r>
              <a:rPr lang="en-US" altLang="en-US" sz="2800" b="1" i="1" smtClean="0">
                <a:latin typeface="Arial" panose="020B0604020202020204" pitchFamily="34" charset="0"/>
              </a:rPr>
              <a:t>Never believe in anything until it has been officially denied.</a:t>
            </a:r>
            <a:br>
              <a:rPr lang="en-US" altLang="en-US" sz="2800" b="1" i="1" smtClean="0">
                <a:latin typeface="Arial" panose="020B0604020202020204" pitchFamily="34" charset="0"/>
              </a:rPr>
            </a:br>
            <a:endParaRPr lang="en-US" altLang="en-US" sz="2800" b="1" i="1" smtClean="0">
              <a:latin typeface="Arial" panose="020B0604020202020204" pitchFamily="34" charset="0"/>
            </a:endParaRPr>
          </a:p>
          <a:p>
            <a:r>
              <a:rPr lang="en-US" altLang="en-US" sz="2800" b="1" i="1" smtClean="0">
                <a:latin typeface="Arial" panose="020B0604020202020204" pitchFamily="34" charset="0"/>
              </a:rPr>
              <a:t>The great questions of the day will not be settled by speeches and majority decisions—that was the mistake of 1848-1849—but by blood and iron.</a:t>
            </a:r>
          </a:p>
          <a:p>
            <a:endParaRPr lang="en-US" altLang="en-US" sz="2800" b="1" i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ancutlermedicalart.com/AlbertEinstein%27sZionism/images/250%20pixels/1899%20and%20before/1897%20Kaiser%20Wilhelm%20II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smtClean="0"/>
              <a:t>A generation that has taken a beating is always followed by a generation that deals one.</a:t>
            </a:r>
            <a:br>
              <a:rPr lang="en-US" altLang="en-US" b="1" i="1" smtClean="0"/>
            </a:br>
            <a:endParaRPr lang="en-US" altLang="en-US" b="1" i="1" smtClean="0"/>
          </a:p>
          <a:p>
            <a:r>
              <a:rPr lang="en-US" altLang="en-US" b="1" i="1" smtClean="0"/>
              <a:t>Some damned foolish thing in the Balkans will provoke the next war.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403</Words>
  <Application>Microsoft Office PowerPoint</Application>
  <PresentationFormat>On-screen Show (4:3)</PresentationFormat>
  <Paragraphs>99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Arial</vt:lpstr>
      <vt:lpstr>Wingdings</vt:lpstr>
      <vt:lpstr>Office Theme</vt:lpstr>
      <vt:lpstr>Deutschland </vt:lpstr>
      <vt:lpstr>The German Confederation</vt:lpstr>
      <vt:lpstr>PowerPoint Presentation</vt:lpstr>
      <vt:lpstr>Prussia/Austria Rivalry</vt:lpstr>
      <vt:lpstr>Key Players</vt:lpstr>
      <vt:lpstr>Wilhelm I </vt:lpstr>
      <vt:lpstr>Otto Von Bismarck </vt:lpstr>
      <vt:lpstr>Bismarck </vt:lpstr>
      <vt:lpstr>PowerPoint Presentation</vt:lpstr>
      <vt:lpstr>Step 1 The Danish War 1864</vt:lpstr>
      <vt:lpstr>Step 2 Austria-Prussia War: 7 Weeks War  </vt:lpstr>
      <vt:lpstr>PowerPoint Presentation</vt:lpstr>
      <vt:lpstr>Step 3</vt:lpstr>
      <vt:lpstr>Bismarck </vt:lpstr>
      <vt:lpstr>Step 4 “ The Your Momma Strategy” </vt:lpstr>
      <vt:lpstr>Step 4 “The Your Momma Strategy”</vt:lpstr>
      <vt:lpstr>Step 5 The Franco-Prussian War 1870-1871</vt:lpstr>
      <vt:lpstr>German Solider abusing a French woman</vt:lpstr>
      <vt:lpstr>Franco-Prussian War</vt:lpstr>
      <vt:lpstr>Napoleon III and Bismarck </vt:lpstr>
      <vt:lpstr>Treaty of Frankfurt 1871</vt:lpstr>
      <vt:lpstr>PowerPoint Presentation</vt:lpstr>
      <vt:lpstr>Step 4 “The Your Momma Strategy”</vt:lpstr>
      <vt:lpstr>Junkers swear allegiance to the Kaiser</vt:lpstr>
      <vt:lpstr>Step 4 “The Your Momma Strategy”</vt:lpstr>
      <vt:lpstr>Bismarck’s Nightmare</vt:lpstr>
      <vt:lpstr>PowerPoint Presentation</vt:lpstr>
      <vt:lpstr>PowerPoint Presentation</vt:lpstr>
      <vt:lpstr>Bismarck and the Reichstag </vt:lpstr>
      <vt:lpstr>Bismarck’s Kulturkampf: Anti-Catholic Program </vt:lpstr>
      <vt:lpstr>Bismarck’s rapprochement of the Church</vt:lpstr>
      <vt:lpstr>Kaiser Wilhelm II</vt:lpstr>
      <vt:lpstr>Step 4 “The Your Momma Strategy”</vt:lpstr>
      <vt:lpstr>Step 4 “The Your Momma Strategy”</vt:lpstr>
      <vt:lpstr>Step 4 “The Your Momma Strategy”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Bartlett</dc:creator>
  <cp:lastModifiedBy>Braun Christine</cp:lastModifiedBy>
  <cp:revision>9</cp:revision>
  <dcterms:created xsi:type="dcterms:W3CDTF">2010-02-02T11:41:22Z</dcterms:created>
  <dcterms:modified xsi:type="dcterms:W3CDTF">2016-02-23T21:04:20Z</dcterms:modified>
</cp:coreProperties>
</file>