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422" r:id="rId2"/>
    <p:sldId id="303" r:id="rId3"/>
    <p:sldId id="412" r:id="rId4"/>
    <p:sldId id="413" r:id="rId5"/>
    <p:sldId id="414" r:id="rId6"/>
    <p:sldId id="415" r:id="rId7"/>
    <p:sldId id="416" r:id="rId8"/>
    <p:sldId id="417" r:id="rId9"/>
    <p:sldId id="418" r:id="rId10"/>
    <p:sldId id="420" r:id="rId11"/>
    <p:sldId id="421" r:id="rId12"/>
    <p:sldId id="419" r:id="rId13"/>
  </p:sldIdLst>
  <p:sldSz cx="9144000" cy="6858000" type="screen4x3"/>
  <p:notesSz cx="7086600" cy="9296400"/>
  <p:custDataLst>
    <p:tags r:id="rId16"/>
  </p:custDataLst>
  <p:defaultTextStyle>
    <a:defPPr>
      <a:defRPr lang="en-US"/>
    </a:defPPr>
    <a:lvl1pPr algn="l" rtl="0" fontAlgn="base">
      <a:lnSpc>
        <a:spcPct val="11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lnSpc>
        <a:spcPct val="11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lnSpc>
        <a:spcPct val="11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lnSpc>
        <a:spcPct val="11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lnSpc>
        <a:spcPct val="11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3744">
          <p15:clr>
            <a:srgbClr val="A4A3A4"/>
          </p15:clr>
        </p15:guide>
        <p15:guide id="4" pos="2880">
          <p15:clr>
            <a:srgbClr val="A4A3A4"/>
          </p15:clr>
        </p15:guide>
        <p15:guide id="5" pos="624">
          <p15:clr>
            <a:srgbClr val="A4A3A4"/>
          </p15:clr>
        </p15:guide>
        <p15:guide id="6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B3D0"/>
    <a:srgbClr val="EDD456"/>
    <a:srgbClr val="FFF2AE"/>
    <a:srgbClr val="FEE8EA"/>
    <a:srgbClr val="E2F4FE"/>
    <a:srgbClr val="F29699"/>
    <a:srgbClr val="F8C4C5"/>
    <a:srgbClr val="B8D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65" autoAdjust="0"/>
    <p:restoredTop sz="91585" autoAdjust="0"/>
  </p:normalViewPr>
  <p:slideViewPr>
    <p:cSldViewPr>
      <p:cViewPr varScale="1">
        <p:scale>
          <a:sx n="79" d="100"/>
          <a:sy n="79" d="100"/>
        </p:scale>
        <p:origin x="948" y="78"/>
      </p:cViewPr>
      <p:guideLst>
        <p:guide orient="horz" pos="2160"/>
        <p:guide orient="horz" pos="864"/>
        <p:guide orient="horz" pos="3744"/>
        <p:guide pos="2880"/>
        <p:guide pos="624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086" y="-102"/>
      </p:cViewPr>
      <p:guideLst>
        <p:guide orient="horz" pos="2928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09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09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829675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fld id="{C43780C1-18F6-4C2A-9B22-1DE22DBBDA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776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defTabSz="936625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algn="r" defTabSz="936625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192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16425"/>
            <a:ext cx="56705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defTabSz="936625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829675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algn="r" defTabSz="936625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fld id="{37E0B811-D45F-4DF6-8037-F9E458C57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185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F14E67-0B90-44DB-82DB-669BCCA24D1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617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2849D-257B-4F1F-B0E7-91B3F6E9E20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49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763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4D63AA-E6DE-402C-94E1-2D1FF153199A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45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4539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4135F-BF77-45FC-92FF-F15D51E26BE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31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664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8B6AA3-2C59-45A1-857E-EA4B5F80AB1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33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731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F22E4-EDCD-4B35-A1F1-530A7505B16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35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653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8251A-1E1C-4DCB-A391-8BDDB1B885A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37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070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ACA503-F2C6-44C6-8857-BEE4979DA81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39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1507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73AAF8-B4B9-463E-9FD0-9CE38FE6605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41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6834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56443-9B81-4A6E-AACB-6B4D817E4C3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443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412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59D16-406B-4141-9C8A-46A8AC5A9C3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47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0112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2244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265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7853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6177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106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838721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366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53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580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617692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018641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95010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470" name="Picture 14" descr="human_legacy_CONTENT_ful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325" y="-46038"/>
            <a:ext cx="9204325" cy="690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5472" name="Text Box 16"/>
          <p:cNvSpPr txBox="1">
            <a:spLocks noChangeArrowheads="1"/>
          </p:cNvSpPr>
          <p:nvPr userDrawn="1"/>
        </p:nvSpPr>
        <p:spPr bwMode="auto">
          <a:xfrm>
            <a:off x="152400" y="39688"/>
            <a:ext cx="5181600" cy="493712"/>
          </a:xfrm>
          <a:prstGeom prst="rect">
            <a:avLst/>
          </a:prstGeom>
          <a:solidFill>
            <a:srgbClr val="E2F4FE">
              <a:alpha val="4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990000"/>
                </a:solidFill>
                <a:latin typeface="Arial" panose="020B0604020202020204" pitchFamily="34" charset="0"/>
              </a:rPr>
              <a:t>Reforms, Revolutions, and War</a:t>
            </a:r>
          </a:p>
        </p:txBody>
      </p:sp>
      <p:sp>
        <p:nvSpPr>
          <p:cNvPr id="275473" name="Text Box 17"/>
          <p:cNvSpPr txBox="1">
            <a:spLocks noChangeArrowheads="1"/>
          </p:cNvSpPr>
          <p:nvPr userDrawn="1"/>
        </p:nvSpPr>
        <p:spPr bwMode="auto">
          <a:xfrm>
            <a:off x="6626225" y="0"/>
            <a:ext cx="1600200" cy="493713"/>
          </a:xfrm>
          <a:prstGeom prst="rect">
            <a:avLst/>
          </a:prstGeom>
          <a:solidFill>
            <a:srgbClr val="E2F4FE">
              <a:alpha val="4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990000"/>
                </a:solidFill>
                <a:latin typeface="Arial" panose="020B0604020202020204" pitchFamily="34" charset="0"/>
              </a:rPr>
              <a:t>Section 2</a:t>
            </a:r>
          </a:p>
        </p:txBody>
      </p:sp>
      <p:sp>
        <p:nvSpPr>
          <p:cNvPr id="275474" name="Rectangle 18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4800600" y="6191250"/>
            <a:ext cx="838200" cy="228600"/>
          </a:xfrm>
          <a:prstGeom prst="rect">
            <a:avLst/>
          </a:prstGeom>
          <a:solidFill>
            <a:schemeClr val="tx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5" name="Rectangle 19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5791200" y="6191250"/>
            <a:ext cx="838200" cy="228600"/>
          </a:xfrm>
          <a:prstGeom prst="rect">
            <a:avLst/>
          </a:prstGeom>
          <a:solidFill>
            <a:schemeClr val="tx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6" name="Rectangle 20">
            <a:hlinkClick r:id="rId15" action="ppaction://hlinksldjump"/>
          </p:cNvPr>
          <p:cNvSpPr>
            <a:spLocks noChangeArrowheads="1"/>
          </p:cNvSpPr>
          <p:nvPr userDrawn="1"/>
        </p:nvSpPr>
        <p:spPr bwMode="auto">
          <a:xfrm>
            <a:off x="6858000" y="6172200"/>
            <a:ext cx="1047750" cy="228600"/>
          </a:xfrm>
          <a:prstGeom prst="rect">
            <a:avLst/>
          </a:prstGeom>
          <a:solidFill>
            <a:schemeClr val="tx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7" name="Rectangle 21">
            <a:hlinkClick r:id="" action="ppaction://hlinkshowjump?jump=endshow"/>
          </p:cNvPr>
          <p:cNvSpPr>
            <a:spLocks noChangeArrowheads="1"/>
          </p:cNvSpPr>
          <p:nvPr userDrawn="1"/>
        </p:nvSpPr>
        <p:spPr bwMode="auto">
          <a:xfrm>
            <a:off x="8077200" y="6172200"/>
            <a:ext cx="762000" cy="228600"/>
          </a:xfrm>
          <a:prstGeom prst="rect">
            <a:avLst/>
          </a:prstGeom>
          <a:solidFill>
            <a:schemeClr val="tx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114800"/>
          </a:xfrm>
          <a:solidFill>
            <a:srgbClr val="B8D9EC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spcAft>
                <a:spcPct val="50000"/>
              </a:spcAft>
              <a:buFontTx/>
              <a:buNone/>
            </a:pPr>
            <a:r>
              <a:rPr lang="en-US" altLang="en-US" sz="2400">
                <a:solidFill>
                  <a:srgbClr val="990000"/>
                </a:solidFill>
              </a:rPr>
              <a:t>Preview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altLang="en-US" sz="2000">
                <a:hlinkClick r:id="rId2" action="ppaction://hlinksldjump"/>
              </a:rPr>
              <a:t>Main Idea / Reading Focus</a:t>
            </a:r>
            <a:endParaRPr lang="en-US" altLang="en-US" sz="2000"/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altLang="en-US" sz="2000">
                <a:hlinkClick r:id="rId3" action="ppaction://hlinksldjump"/>
              </a:rPr>
              <a:t>The Revolution of 1830</a:t>
            </a:r>
            <a:endParaRPr lang="en-US" altLang="en-US" sz="2000"/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altLang="en-US" sz="2000">
                <a:hlinkClick r:id="rId4" action="ppaction://hlinksldjump"/>
              </a:rPr>
              <a:t>Birth of a Republic</a:t>
            </a:r>
            <a:endParaRPr lang="en-US" altLang="en-US" sz="2000"/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en-US" altLang="en-US" sz="2000">
                <a:hlinkClick r:id="rId5" action="ppaction://hlinksldjump"/>
              </a:rPr>
              <a:t>The Dreyfus Affair</a:t>
            </a:r>
            <a:endParaRPr lang="en-US" altLang="en-US" sz="2000"/>
          </a:p>
        </p:txBody>
      </p:sp>
      <p:sp>
        <p:nvSpPr>
          <p:cNvPr id="452611" name="Rectangle 3"/>
          <p:cNvSpPr>
            <a:spLocks noChangeArrowheads="1"/>
          </p:cNvSpPr>
          <p:nvPr/>
        </p:nvSpPr>
        <p:spPr bwMode="auto">
          <a:xfrm>
            <a:off x="457200" y="762000"/>
            <a:ext cx="8229600" cy="838200"/>
          </a:xfrm>
          <a:prstGeom prst="rect">
            <a:avLst/>
          </a:prstGeom>
          <a:solidFill>
            <a:srgbClr val="E2F4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>
                <a:solidFill>
                  <a:srgbClr val="990000"/>
                </a:solidFill>
              </a:rPr>
              <a:t>Revolution and Change in France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1900238"/>
          </a:xfrm>
          <a:prstGeom prst="rect">
            <a:avLst/>
          </a:prstGeom>
          <a:solidFill>
            <a:srgbClr val="E2F4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200">
                <a:latin typeface="Arial" panose="020B0604020202020204" pitchFamily="34" charset="0"/>
              </a:rPr>
              <a:t>Reforms did not solve all of France’s problems</a:t>
            </a:r>
          </a:p>
          <a:p>
            <a:pPr eaLnBrk="1" hangingPunct="1">
              <a:lnSpc>
                <a:spcPct val="10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200">
                <a:latin typeface="Arial" panose="020B0604020202020204" pitchFamily="34" charset="0"/>
              </a:rPr>
              <a:t>Divisions continued to split French society</a:t>
            </a:r>
          </a:p>
          <a:p>
            <a:pPr eaLnBrk="1" hangingPunct="1">
              <a:lnSpc>
                <a:spcPct val="100000"/>
              </a:lnSpc>
              <a:spcAft>
                <a:spcPct val="20000"/>
              </a:spcAft>
              <a:buFontTx/>
              <a:buChar char="•"/>
            </a:pPr>
            <a:r>
              <a:rPr lang="en-US" altLang="en-US" sz="2200">
                <a:latin typeface="Arial" panose="020B0604020202020204" pitchFamily="34" charset="0"/>
              </a:rPr>
              <a:t>1894, divisions came to head over controversial </a:t>
            </a:r>
            <a:r>
              <a:rPr lang="en-US" altLang="en-US" sz="2200" b="1">
                <a:latin typeface="Arial" panose="020B0604020202020204" pitchFamily="34" charset="0"/>
              </a:rPr>
              <a:t>Dreyfus Affair, </a:t>
            </a:r>
            <a:r>
              <a:rPr lang="en-US" altLang="en-US" sz="2200">
                <a:latin typeface="Arial" panose="020B0604020202020204" pitchFamily="34" charset="0"/>
              </a:rPr>
              <a:t>revealing extent of French </a:t>
            </a:r>
            <a:r>
              <a:rPr lang="en-US" altLang="en-US" sz="2200" b="1">
                <a:latin typeface="Arial" panose="020B0604020202020204" pitchFamily="34" charset="0"/>
              </a:rPr>
              <a:t>anti-Semitism</a:t>
            </a:r>
            <a:r>
              <a:rPr lang="en-US" altLang="en-US" sz="2200">
                <a:latin typeface="Arial" panose="020B0604020202020204" pitchFamily="34" charset="0"/>
              </a:rPr>
              <a:t>, prejudice toward Jews</a:t>
            </a:r>
            <a:r>
              <a:rPr lang="en-US" altLang="en-US" sz="1800">
                <a:latin typeface="Arial" panose="020B0604020202020204" pitchFamily="34" charset="0"/>
              </a:rPr>
              <a:t> </a:t>
            </a:r>
          </a:p>
        </p:txBody>
      </p:sp>
      <p:grpSp>
        <p:nvGrpSpPr>
          <p:cNvPr id="446467" name="Group 3"/>
          <p:cNvGrpSpPr>
            <a:grpSpLocks/>
          </p:cNvGrpSpPr>
          <p:nvPr/>
        </p:nvGrpSpPr>
        <p:grpSpPr bwMode="auto">
          <a:xfrm>
            <a:off x="457200" y="3124200"/>
            <a:ext cx="4038600" cy="2819400"/>
            <a:chOff x="288" y="2166"/>
            <a:chExt cx="2448" cy="1338"/>
          </a:xfrm>
        </p:grpSpPr>
        <p:sp>
          <p:nvSpPr>
            <p:cNvPr id="446468" name="Text Box 4"/>
            <p:cNvSpPr txBox="1">
              <a:spLocks noChangeArrowheads="1"/>
            </p:cNvSpPr>
            <p:nvPr/>
          </p:nvSpPr>
          <p:spPr bwMode="auto">
            <a:xfrm>
              <a:off x="288" y="2400"/>
              <a:ext cx="2448" cy="1104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286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25273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2641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2755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870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327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784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241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699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Alfred Dreyfus, captain in French army, Jewish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Falsely accused of betraying military secrets to Germany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Anti-Semitic officers </a:t>
              </a:r>
              <a:r>
                <a:rPr lang="en-US" altLang="en-US" sz="2000">
                  <a:latin typeface="Arial" panose="020B0604020202020204" pitchFamily="34" charset="0"/>
                </a:rPr>
                <a:t>knew he was not guilty,</a:t>
              </a:r>
              <a:r>
                <a:rPr lang="en-US" altLang="en-US" sz="1800">
                  <a:latin typeface="Arial" panose="020B0604020202020204" pitchFamily="34" charset="0"/>
                </a:rPr>
                <a:t> let Dreyfus take blame </a:t>
              </a:r>
            </a:p>
          </p:txBody>
        </p:sp>
        <p:sp>
          <p:nvSpPr>
            <p:cNvPr id="446469" name="Text Box 5"/>
            <p:cNvSpPr txBox="1">
              <a:spLocks noChangeArrowheads="1"/>
            </p:cNvSpPr>
            <p:nvPr/>
          </p:nvSpPr>
          <p:spPr bwMode="auto">
            <a:xfrm>
              <a:off x="288" y="2166"/>
              <a:ext cx="2448" cy="234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b="1" i="1">
                  <a:latin typeface="Arial" panose="020B0604020202020204" pitchFamily="34" charset="0"/>
                </a:rPr>
                <a:t>Dreyfus</a:t>
              </a:r>
            </a:p>
          </p:txBody>
        </p:sp>
      </p:grpSp>
      <p:grpSp>
        <p:nvGrpSpPr>
          <p:cNvPr id="446470" name="Group 6"/>
          <p:cNvGrpSpPr>
            <a:grpSpLocks/>
          </p:cNvGrpSpPr>
          <p:nvPr/>
        </p:nvGrpSpPr>
        <p:grpSpPr bwMode="auto">
          <a:xfrm>
            <a:off x="4648200" y="3124200"/>
            <a:ext cx="4038600" cy="2819400"/>
            <a:chOff x="288" y="2166"/>
            <a:chExt cx="2448" cy="1338"/>
          </a:xfrm>
        </p:grpSpPr>
        <p:sp>
          <p:nvSpPr>
            <p:cNvPr id="446471" name="Text Box 7"/>
            <p:cNvSpPr txBox="1">
              <a:spLocks noChangeArrowheads="1"/>
            </p:cNvSpPr>
            <p:nvPr/>
          </p:nvSpPr>
          <p:spPr bwMode="auto">
            <a:xfrm>
              <a:off x="288" y="2400"/>
              <a:ext cx="2448" cy="1104"/>
            </a:xfrm>
            <a:prstGeom prst="rect">
              <a:avLst/>
            </a:prstGeom>
            <a:solidFill>
              <a:srgbClr val="F29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286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25273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2641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2755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870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327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784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241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699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Dreyfus humiliated in public ceremony, uniform stripes removed, sword broken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Evidence suggested another, non-Jewish, officer may have been spy, but found not guilty in court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Dreyfus not cleared until 1906</a:t>
              </a:r>
            </a:p>
          </p:txBody>
        </p:sp>
        <p:sp>
          <p:nvSpPr>
            <p:cNvPr id="446472" name="Text Box 8"/>
            <p:cNvSpPr txBox="1">
              <a:spLocks noChangeArrowheads="1"/>
            </p:cNvSpPr>
            <p:nvPr/>
          </p:nvSpPr>
          <p:spPr bwMode="auto">
            <a:xfrm>
              <a:off x="288" y="2166"/>
              <a:ext cx="2448" cy="234"/>
            </a:xfrm>
            <a:prstGeom prst="rect">
              <a:avLst/>
            </a:prstGeom>
            <a:solidFill>
              <a:srgbClr val="F29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b="1" i="1">
                  <a:latin typeface="Arial" panose="020B0604020202020204" pitchFamily="34" charset="0"/>
                </a:rPr>
                <a:t>Evidence</a:t>
              </a:r>
            </a:p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endParaRPr lang="en-US" altLang="en-US" b="1" i="1">
                <a:latin typeface="Arial" panose="020B0604020202020204" pitchFamily="34" charset="0"/>
              </a:endParaRPr>
            </a:p>
          </p:txBody>
        </p:sp>
      </p:grpSp>
      <p:sp>
        <p:nvSpPr>
          <p:cNvPr id="446473" name="Rectangle 9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The Dreyfus Affair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6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46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3500" i="1">
              <a:solidFill>
                <a:schemeClr val="tx1"/>
              </a:solidFill>
            </a:endParaRPr>
          </a:p>
        </p:txBody>
      </p:sp>
      <p:sp>
        <p:nvSpPr>
          <p:cNvPr id="448515" name="Rectangle 3"/>
          <p:cNvSpPr>
            <a:spLocks noChangeArrowheads="1"/>
          </p:cNvSpPr>
          <p:nvPr/>
        </p:nvSpPr>
        <p:spPr bwMode="auto">
          <a:xfrm>
            <a:off x="457200" y="1143000"/>
            <a:ext cx="8229600" cy="1447800"/>
          </a:xfrm>
          <a:prstGeom prst="rect">
            <a:avLst/>
          </a:prstGeom>
          <a:solidFill>
            <a:srgbClr val="FE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altLang="en-US" sz="2000" b="1" i="1"/>
              <a:t>Zola</a:t>
            </a:r>
            <a:endParaRPr lang="en-US" altLang="en-US" sz="2400" b="1" i="1"/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r>
              <a:rPr lang="en-US" altLang="en-US" sz="1800"/>
              <a:t>1898, French writer </a:t>
            </a:r>
            <a:r>
              <a:rPr lang="en-US" altLang="en-US" sz="1800">
                <a:cs typeface="Arial" panose="020B0604020202020204" pitchFamily="34" charset="0"/>
              </a:rPr>
              <a:t>É</a:t>
            </a:r>
            <a:r>
              <a:rPr lang="en-US" altLang="en-US" sz="1800"/>
              <a:t>mile Zola defended Dreyfus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r>
              <a:rPr lang="en-US" altLang="en-US" sz="1800"/>
              <a:t>Published letter accusing French government of anti-Semitism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r>
              <a:rPr lang="en-US" altLang="en-US" sz="1800"/>
              <a:t>Letter set off riots, led French courts to reopen Dreyfus’s case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57200" y="4343400"/>
            <a:ext cx="8229600" cy="1524000"/>
          </a:xfrm>
          <a:prstGeom prst="rect">
            <a:avLst/>
          </a:prstGeom>
          <a:solidFill>
            <a:srgbClr val="F29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altLang="en-US" sz="2000" b="1" i="1"/>
              <a:t>Zionism</a:t>
            </a:r>
            <a:endParaRPr lang="en-US" altLang="en-US" sz="2400" b="1" i="1"/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r>
              <a:rPr lang="en-US" altLang="en-US" sz="1800"/>
              <a:t>Herzl believed root of anti-Semitism was that Jews did not have own nation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r>
              <a:rPr lang="en-US" altLang="en-US" sz="1800"/>
              <a:t>1900s, many Jews had settled in eastern Mediterranean area, Palestine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r>
              <a:rPr lang="en-US" altLang="en-US" sz="1800"/>
              <a:t>Settlements caused other Jews to follow, Zionist movement strengthened</a:t>
            </a:r>
          </a:p>
        </p:txBody>
      </p:sp>
      <p:sp>
        <p:nvSpPr>
          <p:cNvPr id="448517" name="Rectangle 5"/>
          <p:cNvSpPr>
            <a:spLocks noChangeArrowheads="1"/>
          </p:cNvSpPr>
          <p:nvPr/>
        </p:nvSpPr>
        <p:spPr bwMode="auto">
          <a:xfrm>
            <a:off x="457200" y="2743200"/>
            <a:ext cx="8229600" cy="1447800"/>
          </a:xfrm>
          <a:prstGeom prst="rect">
            <a:avLst/>
          </a:prstGeom>
          <a:solidFill>
            <a:srgbClr val="F8C4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</a:pPr>
            <a:r>
              <a:rPr lang="en-US" altLang="en-US" sz="2000" b="1" i="1"/>
              <a:t>Effects </a:t>
            </a:r>
            <a:endParaRPr lang="en-US" altLang="en-US" sz="2400" i="1"/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r>
              <a:rPr lang="en-US" altLang="en-US" sz="1800"/>
              <a:t>Many political groups united into two—those for Dreyfus and those against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FontTx/>
              <a:buChar char="•"/>
            </a:pPr>
            <a:r>
              <a:rPr lang="en-US" altLang="en-US" sz="1800"/>
              <a:t>Theodor Herzl began </a:t>
            </a:r>
            <a:r>
              <a:rPr lang="en-US" altLang="en-US" sz="1800" b="1"/>
              <a:t>Zionism</a:t>
            </a:r>
            <a:r>
              <a:rPr lang="en-US" altLang="en-US" sz="1800"/>
              <a:t> movement, called for re-creation of a Jewish state in original homeland</a:t>
            </a:r>
          </a:p>
        </p:txBody>
      </p:sp>
      <p:sp>
        <p:nvSpPr>
          <p:cNvPr id="448518" name="Rectangle 6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Defending Dreyfus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 animBg="1"/>
      <p:bldP spid="4485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3500" i="1">
              <a:solidFill>
                <a:schemeClr val="tx1"/>
              </a:solidFill>
            </a:endParaRPr>
          </a:p>
        </p:txBody>
      </p:sp>
      <p:sp>
        <p:nvSpPr>
          <p:cNvPr id="444419" name="Rectangle 3"/>
          <p:cNvSpPr>
            <a:spLocks noChangeArrowheads="1"/>
          </p:cNvSpPr>
          <p:nvPr/>
        </p:nvSpPr>
        <p:spPr bwMode="auto">
          <a:xfrm>
            <a:off x="457200" y="1524000"/>
            <a:ext cx="8229600" cy="2286000"/>
          </a:xfrm>
          <a:prstGeom prst="rect">
            <a:avLst/>
          </a:prstGeom>
          <a:solidFill>
            <a:srgbClr val="E2F4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Identify Cause and Effect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"/>
              </a:spcAft>
            </a:pPr>
            <a:endParaRPr lang="en-US" altLang="en-US" b="1"/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"/>
              </a:spcAft>
            </a:pPr>
            <a:r>
              <a:rPr lang="en-US" altLang="en-US"/>
              <a:t>What were two major effects of the Dreyfus affair?</a:t>
            </a:r>
            <a:endParaRPr lang="en-US" altLang="en-US" sz="2000"/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2193925" y="823913"/>
            <a:ext cx="49688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2AE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44422" name="Rectangle 6"/>
          <p:cNvSpPr>
            <a:spLocks noChangeArrowheads="1"/>
          </p:cNvSpPr>
          <p:nvPr/>
        </p:nvSpPr>
        <p:spPr bwMode="auto">
          <a:xfrm>
            <a:off x="533400" y="4114800"/>
            <a:ext cx="8153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800" b="1">
                <a:solidFill>
                  <a:srgbClr val="FF3300"/>
                </a:solidFill>
              </a:rPr>
              <a:t>Answer(s):</a:t>
            </a:r>
            <a:r>
              <a:rPr lang="en-US" altLang="en-US" sz="2800"/>
              <a:t> polarized the French into two groups; inspired Theodor Herzl to begin the movement called Zionism, with the objective of creating a Jewish state in Palestine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457200" y="2971800"/>
            <a:ext cx="8229600" cy="2895600"/>
          </a:xfrm>
          <a:prstGeom prst="rect">
            <a:avLst/>
          </a:prstGeom>
          <a:solidFill>
            <a:srgbClr val="B8D9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/>
              <a:t>Reading Focus</a:t>
            </a:r>
          </a:p>
          <a:p>
            <a:pPr algn="l">
              <a:buFontTx/>
              <a:buChar char="•"/>
            </a:pPr>
            <a:r>
              <a:rPr lang="en-US" altLang="en-US" sz="2200"/>
              <a:t>What happened during the Revolution of 1830?</a:t>
            </a:r>
          </a:p>
          <a:p>
            <a:pPr algn="l">
              <a:buFontTx/>
              <a:buChar char="•"/>
            </a:pPr>
            <a:r>
              <a:rPr lang="en-US" altLang="en-US" sz="2200"/>
              <a:t>What were the results of the birth of the French republic?</a:t>
            </a:r>
          </a:p>
          <a:p>
            <a:pPr algn="l">
              <a:buFontTx/>
              <a:buChar char="•"/>
            </a:pPr>
            <a:r>
              <a:rPr lang="en-US" altLang="en-US" sz="2200"/>
              <a:t>How did the Dreyfus affair reveal divisions within French society?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457200" y="1143000"/>
            <a:ext cx="8229600" cy="1676400"/>
          </a:xfrm>
          <a:prstGeom prst="rect">
            <a:avLst/>
          </a:prstGeom>
          <a:solidFill>
            <a:srgbClr val="E2F4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 sz="2400" b="1"/>
              <a:t>Main Idea</a:t>
            </a:r>
          </a:p>
          <a:p>
            <a:pPr algn="l"/>
            <a:r>
              <a:rPr lang="en-US" altLang="en-US" sz="2200"/>
              <a:t>During the 1800s opposing groups in France struggled to determine what kind of government France would have—a republic, a constitutional monarchy, or an absolute monarchy.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Revolution and Change in France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ChangeArrowheads="1"/>
          </p:cNvSpPr>
          <p:nvPr/>
        </p:nvSpPr>
        <p:spPr bwMode="auto">
          <a:xfrm>
            <a:off x="533400" y="1143000"/>
            <a:ext cx="8077200" cy="1190625"/>
          </a:xfrm>
          <a:prstGeom prst="rect">
            <a:avLst/>
          </a:prstGeom>
          <a:solidFill>
            <a:srgbClr val="F29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5000"/>
              </a:spcAft>
            </a:pPr>
            <a:r>
              <a:rPr lang="en-US" altLang="en-US" sz="1800"/>
              <a:t>At the end of the Napoleonic era, the Congress of Vienna restored Louis XVIII to the French throne. The French had a constitution and a legislature, but most power remained with the king. The French people would not remain content with their government for long.</a:t>
            </a:r>
            <a:endParaRPr lang="en-US" altLang="en-US" sz="1800" b="1"/>
          </a:p>
        </p:txBody>
      </p:sp>
      <p:grpSp>
        <p:nvGrpSpPr>
          <p:cNvPr id="430083" name="Group 3"/>
          <p:cNvGrpSpPr>
            <a:grpSpLocks/>
          </p:cNvGrpSpPr>
          <p:nvPr/>
        </p:nvGrpSpPr>
        <p:grpSpPr bwMode="auto">
          <a:xfrm>
            <a:off x="533400" y="2438400"/>
            <a:ext cx="2590800" cy="3505200"/>
            <a:chOff x="384" y="624"/>
            <a:chExt cx="1632" cy="3120"/>
          </a:xfrm>
        </p:grpSpPr>
        <p:sp>
          <p:nvSpPr>
            <p:cNvPr id="430084" name="Text Box 4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74625" indent="-17462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29845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3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Charles X inherited throne with death of brother, Louis XVIII</a:t>
              </a:r>
            </a:p>
            <a:p>
              <a:pPr eaLnBrk="1" hangingPunct="1">
                <a:lnSpc>
                  <a:spcPct val="100000"/>
                </a:lnSpc>
                <a:spcAft>
                  <a:spcPct val="3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Tried to rule as absolute monarch</a:t>
              </a:r>
            </a:p>
            <a:p>
              <a:pPr eaLnBrk="1" hangingPunct="1">
                <a:lnSpc>
                  <a:spcPct val="100000"/>
                </a:lnSpc>
                <a:spcAft>
                  <a:spcPct val="3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Citizens revolted, Revolution of 1830</a:t>
              </a:r>
            </a:p>
            <a:p>
              <a:pPr eaLnBrk="1" hangingPunct="1">
                <a:lnSpc>
                  <a:spcPct val="100000"/>
                </a:lnSpc>
                <a:spcAft>
                  <a:spcPct val="3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Charles abdicated, fled to England</a:t>
              </a:r>
            </a:p>
          </p:txBody>
        </p:sp>
        <p:sp>
          <p:nvSpPr>
            <p:cNvPr id="430085" name="Text Box 5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30000"/>
                </a:spcAft>
              </a:pPr>
              <a:r>
                <a:rPr lang="en-US" altLang="en-US" sz="2000" b="1" i="1">
                  <a:latin typeface="Arial" panose="020B0604020202020204" pitchFamily="34" charset="0"/>
                </a:rPr>
                <a:t>A King Abdicates</a:t>
              </a:r>
            </a:p>
          </p:txBody>
        </p:sp>
      </p:grpSp>
      <p:grpSp>
        <p:nvGrpSpPr>
          <p:cNvPr id="430086" name="Group 6"/>
          <p:cNvGrpSpPr>
            <a:grpSpLocks/>
          </p:cNvGrpSpPr>
          <p:nvPr/>
        </p:nvGrpSpPr>
        <p:grpSpPr bwMode="auto">
          <a:xfrm>
            <a:off x="3276600" y="2438400"/>
            <a:ext cx="2590800" cy="3505200"/>
            <a:chOff x="384" y="624"/>
            <a:chExt cx="1632" cy="3120"/>
          </a:xfrm>
        </p:grpSpPr>
        <p:sp>
          <p:nvSpPr>
            <p:cNvPr id="430087" name="Text Box 7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74625" indent="-17462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65138" indent="-176213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3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Klemens von Metternich had supported absolute monarchies, reactionary ideals at Congress of Vienna</a:t>
              </a:r>
            </a:p>
            <a:p>
              <a:pPr eaLnBrk="1" hangingPunct="1">
                <a:lnSpc>
                  <a:spcPct val="100000"/>
                </a:lnSpc>
                <a:spcAft>
                  <a:spcPct val="3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Feared revolution would spread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30088" name="Text Box 8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30000"/>
                </a:spcAft>
              </a:pPr>
              <a:r>
                <a:rPr lang="en-US" altLang="en-US" sz="2000" b="1" i="1">
                  <a:latin typeface="Arial" panose="020B0604020202020204" pitchFamily="34" charset="0"/>
                </a:rPr>
                <a:t>Metternich</a:t>
              </a:r>
            </a:p>
          </p:txBody>
        </p:sp>
      </p:grpSp>
      <p:grpSp>
        <p:nvGrpSpPr>
          <p:cNvPr id="430089" name="Group 9"/>
          <p:cNvGrpSpPr>
            <a:grpSpLocks/>
          </p:cNvGrpSpPr>
          <p:nvPr/>
        </p:nvGrpSpPr>
        <p:grpSpPr bwMode="auto">
          <a:xfrm>
            <a:off x="6019800" y="2438400"/>
            <a:ext cx="2590800" cy="3505200"/>
            <a:chOff x="384" y="624"/>
            <a:chExt cx="1632" cy="3120"/>
          </a:xfrm>
        </p:grpSpPr>
        <p:sp>
          <p:nvSpPr>
            <p:cNvPr id="430090" name="Text Box 10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74625" indent="-17462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623888" indent="-2809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3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Moderate liberals formed constitutional monarchy</a:t>
              </a:r>
            </a:p>
            <a:p>
              <a:pPr eaLnBrk="1" hangingPunct="1">
                <a:lnSpc>
                  <a:spcPct val="100000"/>
                </a:lnSpc>
                <a:spcAft>
                  <a:spcPct val="3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Chose </a:t>
              </a:r>
              <a:r>
                <a:rPr lang="en-US" altLang="en-US" sz="2000" b="1">
                  <a:latin typeface="Arial" panose="020B0604020202020204" pitchFamily="34" charset="0"/>
                </a:rPr>
                <a:t>Louis Philippe</a:t>
              </a:r>
              <a:r>
                <a:rPr lang="en-US" altLang="en-US" sz="2000">
                  <a:latin typeface="Arial" panose="020B0604020202020204" pitchFamily="34" charset="0"/>
                </a:rPr>
                <a:t> new king</a:t>
              </a:r>
            </a:p>
            <a:p>
              <a:pPr eaLnBrk="1" hangingPunct="1">
                <a:lnSpc>
                  <a:spcPct val="100000"/>
                </a:lnSpc>
                <a:spcAft>
                  <a:spcPct val="3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Aristocrat popular with middle class</a:t>
              </a:r>
            </a:p>
            <a:p>
              <a:pPr eaLnBrk="1" hangingPunct="1">
                <a:lnSpc>
                  <a:spcPct val="100000"/>
                </a:lnSpc>
                <a:spcAft>
                  <a:spcPct val="3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Called “citizen king”</a:t>
              </a:r>
            </a:p>
          </p:txBody>
        </p:sp>
        <p:sp>
          <p:nvSpPr>
            <p:cNvPr id="430091" name="Text Box 11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30000"/>
                </a:spcAft>
              </a:pPr>
              <a:r>
                <a:rPr lang="en-US" altLang="en-US" sz="2000" b="1" i="1">
                  <a:latin typeface="Arial" panose="020B0604020202020204" pitchFamily="34" charset="0"/>
                </a:rPr>
                <a:t>Louis Philippe</a:t>
              </a:r>
            </a:p>
          </p:txBody>
        </p:sp>
      </p:grpSp>
      <p:sp>
        <p:nvSpPr>
          <p:cNvPr id="430092" name="Rectangle 12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The Revolution of 1830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3500" i="1">
              <a:solidFill>
                <a:schemeClr val="tx1"/>
              </a:solidFill>
            </a:endParaRPr>
          </a:p>
        </p:txBody>
      </p:sp>
      <p:sp>
        <p:nvSpPr>
          <p:cNvPr id="432131" name="Rectangle 3"/>
          <p:cNvSpPr>
            <a:spLocks noChangeArrowheads="1"/>
          </p:cNvSpPr>
          <p:nvPr/>
        </p:nvSpPr>
        <p:spPr bwMode="auto">
          <a:xfrm>
            <a:off x="457200" y="3352800"/>
            <a:ext cx="8229600" cy="2366963"/>
          </a:xfrm>
          <a:prstGeom prst="rect">
            <a:avLst/>
          </a:prstGeom>
          <a:solidFill>
            <a:srgbClr val="F8C4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altLang="en-US" sz="2400" b="1"/>
              <a:t>Economic Depression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During Louis Philippe’s reign, working people grew poorer, middle class and aristocracy became more prosperous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Popularity deteriorated rapidly with economic depression of 1846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Life became difficult for all but wealthiest people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Discontent would lead to revolution again</a:t>
            </a:r>
          </a:p>
        </p:txBody>
      </p:sp>
      <p:sp>
        <p:nvSpPr>
          <p:cNvPr id="432132" name="Rectangle 4"/>
          <p:cNvSpPr>
            <a:spLocks noChangeArrowheads="1"/>
          </p:cNvSpPr>
          <p:nvPr/>
        </p:nvSpPr>
        <p:spPr bwMode="auto">
          <a:xfrm>
            <a:off x="457200" y="914400"/>
            <a:ext cx="8229600" cy="2274888"/>
          </a:xfrm>
          <a:prstGeom prst="rect">
            <a:avLst/>
          </a:prstGeom>
          <a:solidFill>
            <a:srgbClr val="E2F4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</a:pPr>
            <a:r>
              <a:rPr lang="en-US" altLang="en-US" sz="2400" b="1"/>
              <a:t>Repressive Rule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Louis Philippe became more like king, less like citizen over time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Increased number of voters, but only extended vote to more wealthy citizens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FontTx/>
              <a:buChar char="•"/>
            </a:pPr>
            <a:r>
              <a:rPr lang="en-US" altLang="en-US" sz="2000"/>
              <a:t>Limited freedom of press, rule became increasingly repressive, silenced most who opposed him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animBg="1"/>
      <p:bldP spid="4321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3500" i="1">
              <a:solidFill>
                <a:schemeClr val="tx1"/>
              </a:solidFill>
            </a:endParaRPr>
          </a:p>
        </p:txBody>
      </p:sp>
      <p:sp>
        <p:nvSpPr>
          <p:cNvPr id="434179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2667000"/>
          </a:xfrm>
          <a:prstGeom prst="rect">
            <a:avLst/>
          </a:prstGeom>
          <a:solidFill>
            <a:srgbClr val="E2F4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Identify Cause and Effect</a:t>
            </a:r>
          </a:p>
          <a:p>
            <a:endParaRPr lang="en-US" altLang="en-US" b="1"/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"/>
              </a:spcAft>
            </a:pPr>
            <a:r>
              <a:rPr lang="en-US" altLang="en-US"/>
              <a:t>What were the effects of the Revolution of 1830?</a:t>
            </a:r>
          </a:p>
          <a:p>
            <a:endParaRPr lang="en-US" altLang="en-US" sz="2000"/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2193925" y="823913"/>
            <a:ext cx="49688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2AE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434182" name="Rectangle 6"/>
          <p:cNvSpPr>
            <a:spLocks noChangeArrowheads="1"/>
          </p:cNvSpPr>
          <p:nvPr/>
        </p:nvSpPr>
        <p:spPr bwMode="auto">
          <a:xfrm>
            <a:off x="533400" y="441960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800" b="1">
                <a:solidFill>
                  <a:srgbClr val="FF3300"/>
                </a:solidFill>
              </a:rPr>
              <a:t>Answer(s):</a:t>
            </a:r>
            <a:r>
              <a:rPr lang="en-US" altLang="en-US" sz="2800"/>
              <a:t> King Charles X abdicated and was replaced by King Louis Philippe, the “citizen king.”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ChangeArrowheads="1"/>
          </p:cNvSpPr>
          <p:nvPr/>
        </p:nvSpPr>
        <p:spPr bwMode="auto">
          <a:xfrm>
            <a:off x="533400" y="1143000"/>
            <a:ext cx="8077200" cy="701675"/>
          </a:xfrm>
          <a:prstGeom prst="rect">
            <a:avLst/>
          </a:prstGeom>
          <a:solidFill>
            <a:srgbClr val="FE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5000"/>
              </a:spcAft>
            </a:pPr>
            <a:r>
              <a:rPr lang="en-US" altLang="en-US" sz="2000"/>
              <a:t>The economic troubles and general unhappiness simmered until 1848. Then revolution exploded again and another republic was born.  </a:t>
            </a:r>
          </a:p>
        </p:txBody>
      </p:sp>
      <p:grpSp>
        <p:nvGrpSpPr>
          <p:cNvPr id="436227" name="Group 3"/>
          <p:cNvGrpSpPr>
            <a:grpSpLocks/>
          </p:cNvGrpSpPr>
          <p:nvPr/>
        </p:nvGrpSpPr>
        <p:grpSpPr bwMode="auto">
          <a:xfrm>
            <a:off x="533400" y="1981200"/>
            <a:ext cx="3886200" cy="3962400"/>
            <a:chOff x="384" y="624"/>
            <a:chExt cx="1632" cy="3120"/>
          </a:xfrm>
        </p:grpSpPr>
        <p:sp>
          <p:nvSpPr>
            <p:cNvPr id="436228" name="Text Box 4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74625" indent="-17462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623888" indent="-27622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3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Sparked when French government banned banquet planned by reformers</a:t>
              </a:r>
            </a:p>
            <a:p>
              <a:pPr eaLnBrk="1" hangingPunct="1">
                <a:lnSpc>
                  <a:spcPct val="100000"/>
                </a:lnSpc>
                <a:spcAft>
                  <a:spcPct val="3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Middle- and working- class protesters took to streets</a:t>
              </a:r>
            </a:p>
            <a:p>
              <a:pPr eaLnBrk="1" hangingPunct="1">
                <a:lnSpc>
                  <a:spcPct val="100000"/>
                </a:lnSpc>
                <a:spcAft>
                  <a:spcPct val="3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Louis Philippe abdicated</a:t>
              </a:r>
            </a:p>
            <a:p>
              <a:pPr eaLnBrk="1" hangingPunct="1">
                <a:lnSpc>
                  <a:spcPct val="100000"/>
                </a:lnSpc>
                <a:spcAft>
                  <a:spcPct val="3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New government formed, a republic headed by a president</a:t>
              </a:r>
            </a:p>
            <a:p>
              <a:pPr eaLnBrk="1" hangingPunct="1">
                <a:lnSpc>
                  <a:spcPct val="100000"/>
                </a:lnSpc>
                <a:spcAft>
                  <a:spcPct val="3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Voters elected Napoleon’s nephew, </a:t>
              </a:r>
              <a:r>
                <a:rPr lang="en-US" altLang="en-US" sz="2000" b="1">
                  <a:latin typeface="Arial" panose="020B0604020202020204" pitchFamily="34" charset="0"/>
                </a:rPr>
                <a:t>Louis Napoleon</a:t>
              </a:r>
            </a:p>
          </p:txBody>
        </p:sp>
        <p:sp>
          <p:nvSpPr>
            <p:cNvPr id="436229" name="Text Box 5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30000"/>
                </a:spcAft>
              </a:pPr>
              <a:r>
                <a:rPr lang="en-US" altLang="en-US" b="1" i="1">
                  <a:latin typeface="Arial" panose="020B0604020202020204" pitchFamily="34" charset="0"/>
                </a:rPr>
                <a:t>The Revolution of 1848</a:t>
              </a:r>
            </a:p>
          </p:txBody>
        </p:sp>
      </p:grpSp>
      <p:grpSp>
        <p:nvGrpSpPr>
          <p:cNvPr id="436230" name="Group 6"/>
          <p:cNvGrpSpPr>
            <a:grpSpLocks/>
          </p:cNvGrpSpPr>
          <p:nvPr/>
        </p:nvGrpSpPr>
        <p:grpSpPr bwMode="auto">
          <a:xfrm>
            <a:off x="4724400" y="1981200"/>
            <a:ext cx="3886200" cy="3962400"/>
            <a:chOff x="384" y="624"/>
            <a:chExt cx="1632" cy="3120"/>
          </a:xfrm>
        </p:grpSpPr>
        <p:sp>
          <p:nvSpPr>
            <p:cNvPr id="436231" name="Text Box 7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31775" indent="-23177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682625" indent="-33655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258888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3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Era known as Second Republic; First Republic existed between French Revolution, reign of Napoleon</a:t>
              </a:r>
            </a:p>
            <a:p>
              <a:pPr eaLnBrk="1" hangingPunct="1">
                <a:lnSpc>
                  <a:spcPct val="100000"/>
                </a:lnSpc>
                <a:spcAft>
                  <a:spcPct val="3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Revolution of 1848 had far-reaching effects: ensured all adult men had right to vote, fueled new women’s rights movement, inspired other European revolutions</a:t>
              </a:r>
            </a:p>
          </p:txBody>
        </p:sp>
        <p:sp>
          <p:nvSpPr>
            <p:cNvPr id="436232" name="Text Box 8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30000"/>
                </a:spcAft>
              </a:pPr>
              <a:r>
                <a:rPr lang="en-US" altLang="en-US" b="1" i="1">
                  <a:latin typeface="Arial" panose="020B0604020202020204" pitchFamily="34" charset="0"/>
                </a:rPr>
                <a:t>Second Republic</a:t>
              </a:r>
            </a:p>
          </p:txBody>
        </p:sp>
      </p:grpSp>
      <p:sp>
        <p:nvSpPr>
          <p:cNvPr id="436233" name="Rectangle 9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Birth of a Republic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6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6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8274" name="Group 2"/>
          <p:cNvGrpSpPr>
            <a:grpSpLocks/>
          </p:cNvGrpSpPr>
          <p:nvPr/>
        </p:nvGrpSpPr>
        <p:grpSpPr bwMode="auto">
          <a:xfrm>
            <a:off x="4660900" y="1143000"/>
            <a:ext cx="4025900" cy="4724400"/>
            <a:chOff x="384" y="624"/>
            <a:chExt cx="1632" cy="3120"/>
          </a:xfrm>
        </p:grpSpPr>
        <p:sp>
          <p:nvSpPr>
            <p:cNvPr id="438275" name="Text Box 3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F29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296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286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29845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Period became known as Second Empire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Napoleon III made reforms such as increasing voting rights but always kept absolute power as emperor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Ruled during time of economic prosperity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Built many miles of railroads, helped increase trade and improved communications in France</a:t>
              </a:r>
            </a:p>
          </p:txBody>
        </p:sp>
        <p:sp>
          <p:nvSpPr>
            <p:cNvPr id="438276" name="Text Box 4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F29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296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b="1" i="1">
                  <a:latin typeface="Arial" panose="020B0604020202020204" pitchFamily="34" charset="0"/>
                </a:rPr>
                <a:t>Reforms </a:t>
              </a:r>
            </a:p>
          </p:txBody>
        </p:sp>
      </p:grpSp>
      <p:grpSp>
        <p:nvGrpSpPr>
          <p:cNvPr id="438277" name="Group 5"/>
          <p:cNvGrpSpPr>
            <a:grpSpLocks/>
          </p:cNvGrpSpPr>
          <p:nvPr/>
        </p:nvGrpSpPr>
        <p:grpSpPr bwMode="auto">
          <a:xfrm>
            <a:off x="457200" y="1143000"/>
            <a:ext cx="4025900" cy="4724400"/>
            <a:chOff x="384" y="624"/>
            <a:chExt cx="1632" cy="3120"/>
          </a:xfrm>
        </p:grpSpPr>
        <p:sp>
          <p:nvSpPr>
            <p:cNvPr id="438278" name="Text Box 6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286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29845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French constitution allowed president to serve four years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Louis Napoleon wanted to remain in office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1851, sent troops to Paris, arrested members of National Assembly who opposed him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Called for national vote on drafting new constitution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1852, French elected him Emperor Napoleon III</a:t>
              </a:r>
            </a:p>
          </p:txBody>
        </p:sp>
        <p:sp>
          <p:nvSpPr>
            <p:cNvPr id="438279" name="Text Box 7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b="1" i="1">
                  <a:latin typeface="Arial" panose="020B0604020202020204" pitchFamily="34" charset="0"/>
                </a:rPr>
                <a:t>New Constitution</a:t>
              </a:r>
            </a:p>
          </p:txBody>
        </p:sp>
      </p:grpSp>
      <p:sp>
        <p:nvSpPr>
          <p:cNvPr id="438280" name="Rectangle 8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Napoleon III and the Second Empire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4038600" cy="2286000"/>
          </a:xfrm>
          <a:prstGeom prst="rect">
            <a:avLst/>
          </a:prstGeom>
          <a:solidFill>
            <a:srgbClr val="E2F4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1775" indent="-231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29845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30988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32131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33274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3784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4241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4699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5156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45000"/>
              </a:spcAft>
            </a:pPr>
            <a:r>
              <a:rPr lang="en-US" altLang="en-US" i="1">
                <a:latin typeface="Arial" panose="020B0604020202020204" pitchFamily="34" charset="0"/>
              </a:rPr>
              <a:t>War with Prussia</a:t>
            </a:r>
            <a:r>
              <a:rPr lang="en-US" altLang="en-US">
                <a:latin typeface="Arial" panose="020B0604020202020204" pitchFamily="34" charset="0"/>
              </a:rPr>
              <a:t> </a:t>
            </a:r>
            <a:endParaRPr lang="en-US" altLang="en-US" sz="120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Aft>
                <a:spcPct val="45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1870, Napoleon III drew France into war with Prussia</a:t>
            </a:r>
          </a:p>
          <a:p>
            <a:pPr eaLnBrk="1" hangingPunct="1">
              <a:lnSpc>
                <a:spcPct val="100000"/>
              </a:lnSpc>
              <a:spcAft>
                <a:spcPct val="45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Napoleon III captured, surrendered to Prussians  </a:t>
            </a:r>
          </a:p>
        </p:txBody>
      </p:sp>
      <p:sp>
        <p:nvSpPr>
          <p:cNvPr id="440323" name="Text Box 3"/>
          <p:cNvSpPr txBox="1">
            <a:spLocks noChangeArrowheads="1"/>
          </p:cNvSpPr>
          <p:nvPr/>
        </p:nvSpPr>
        <p:spPr bwMode="auto">
          <a:xfrm>
            <a:off x="457200" y="3581400"/>
            <a:ext cx="4038600" cy="2286000"/>
          </a:xfrm>
          <a:prstGeom prst="rect">
            <a:avLst/>
          </a:prstGeom>
          <a:solidFill>
            <a:srgbClr val="FEE8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1775" indent="-231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29845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30988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32131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33274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3784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4241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4699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5156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45000"/>
              </a:spcAft>
            </a:pPr>
            <a:r>
              <a:rPr lang="en-US" altLang="en-US" i="1">
                <a:latin typeface="Arial" panose="020B0604020202020204" pitchFamily="34" charset="0"/>
              </a:rPr>
              <a:t>Siege of Paris</a:t>
            </a:r>
            <a:endParaRPr lang="en-US" altLang="en-US" sz="120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Aft>
                <a:spcPct val="45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New republic immediately faced crisis</a:t>
            </a:r>
          </a:p>
          <a:p>
            <a:pPr eaLnBrk="1" hangingPunct="1">
              <a:lnSpc>
                <a:spcPct val="100000"/>
              </a:lnSpc>
              <a:spcAft>
                <a:spcPct val="45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Prussians invaded France, began siege of Paris </a:t>
            </a:r>
          </a:p>
        </p:txBody>
      </p:sp>
      <p:sp>
        <p:nvSpPr>
          <p:cNvPr id="440324" name="Text Box 4"/>
          <p:cNvSpPr txBox="1">
            <a:spLocks noChangeArrowheads="1"/>
          </p:cNvSpPr>
          <p:nvPr/>
        </p:nvSpPr>
        <p:spPr bwMode="auto">
          <a:xfrm>
            <a:off x="4648200" y="1143000"/>
            <a:ext cx="4038600" cy="2286000"/>
          </a:xfrm>
          <a:prstGeom prst="rect">
            <a:avLst/>
          </a:prstGeom>
          <a:solidFill>
            <a:srgbClr val="FEE8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1775" indent="-231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29845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30988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32131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33274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3784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4241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4699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5156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45000"/>
              </a:spcAft>
            </a:pPr>
            <a:r>
              <a:rPr lang="en-US" altLang="en-US" i="1">
                <a:latin typeface="Arial" panose="020B0604020202020204" pitchFamily="34" charset="0"/>
              </a:rPr>
              <a:t>Deposed</a:t>
            </a:r>
            <a:endParaRPr lang="en-US" altLang="en-US" sz="120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Aft>
                <a:spcPct val="45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Shameful defeat led French Assembly to depose Napoleon III</a:t>
            </a:r>
          </a:p>
          <a:p>
            <a:pPr eaLnBrk="1" hangingPunct="1">
              <a:lnSpc>
                <a:spcPct val="100000"/>
              </a:lnSpc>
              <a:spcAft>
                <a:spcPct val="45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Proclaimed Third Republic</a:t>
            </a:r>
          </a:p>
          <a:p>
            <a:pPr eaLnBrk="1" hangingPunct="1">
              <a:lnSpc>
                <a:spcPct val="100000"/>
              </a:lnSpc>
              <a:spcAft>
                <a:spcPct val="45000"/>
              </a:spcAft>
              <a:buFontTx/>
              <a:buChar char="•"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25" name="Text Box 5"/>
          <p:cNvSpPr txBox="1">
            <a:spLocks noChangeArrowheads="1"/>
          </p:cNvSpPr>
          <p:nvPr/>
        </p:nvSpPr>
        <p:spPr bwMode="auto">
          <a:xfrm>
            <a:off x="4648200" y="3581400"/>
            <a:ext cx="4038600" cy="2286000"/>
          </a:xfrm>
          <a:prstGeom prst="rect">
            <a:avLst/>
          </a:prstGeom>
          <a:solidFill>
            <a:srgbClr val="E2F4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25273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2641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2755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870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332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784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4241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69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45000"/>
              </a:spcAft>
            </a:pPr>
            <a:r>
              <a:rPr lang="en-US" altLang="en-US" i="1">
                <a:latin typeface="Arial" panose="020B0604020202020204" pitchFamily="34" charset="0"/>
              </a:rPr>
              <a:t>Important Reforms</a:t>
            </a:r>
            <a:endParaRPr lang="en-US" altLang="en-US" sz="120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Aft>
                <a:spcPct val="45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Primary education available for children between 6 and 13</a:t>
            </a:r>
          </a:p>
          <a:p>
            <a:pPr eaLnBrk="1" hangingPunct="1">
              <a:lnSpc>
                <a:spcPct val="100000"/>
              </a:lnSpc>
              <a:spcAft>
                <a:spcPct val="45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Trade unions legalized, working hours reduced, workers got one day off per week</a:t>
            </a:r>
          </a:p>
        </p:txBody>
      </p:sp>
      <p:sp>
        <p:nvSpPr>
          <p:cNvPr id="440326" name="Rectangle 6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The Third Republic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4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 animBg="1"/>
      <p:bldP spid="440324" grpId="0" animBg="1"/>
      <p:bldP spid="4403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1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2590800"/>
          </a:xfrm>
          <a:prstGeom prst="rect">
            <a:avLst/>
          </a:prstGeom>
          <a:solidFill>
            <a:srgbClr val="E2F4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/>
              <a:t>Draw Conclusions</a:t>
            </a:r>
          </a:p>
          <a:p>
            <a:endParaRPr lang="en-US" altLang="en-US" b="1"/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"/>
              </a:spcAft>
            </a:pPr>
            <a:r>
              <a:rPr lang="en-US" altLang="en-US"/>
              <a:t>Why did the French elect Louis Napoleon as their president?</a:t>
            </a:r>
          </a:p>
          <a:p>
            <a:endParaRPr lang="en-US" altLang="en-US" sz="2000"/>
          </a:p>
        </p:txBody>
      </p:sp>
      <p:sp>
        <p:nvSpPr>
          <p:cNvPr id="442374" name="Rectangle 6"/>
          <p:cNvSpPr>
            <a:spLocks noChangeArrowheads="1"/>
          </p:cNvSpPr>
          <p:nvPr/>
        </p:nvSpPr>
        <p:spPr bwMode="auto">
          <a:xfrm>
            <a:off x="533400" y="4419600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2800" b="1">
                <a:solidFill>
                  <a:srgbClr val="FF3300"/>
                </a:solidFill>
              </a:rPr>
              <a:t>Answer(s):</a:t>
            </a:r>
            <a:r>
              <a:rPr lang="en-US" altLang="en-US" sz="2800"/>
              <a:t> possible answer—because of his famous name and family legacy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5/15/2006 11:29:37 AM&quot;&gt;&lt;Slide id=&quot;303&quot; dur=&quot;1.031&quot;/&gt;&lt;Slide id=&quot;304&quot; dur=&quot;.641&quot;/&gt;&lt;Slide id=&quot;308&quot; dur=&quot;3.345&quot; bld=&quot;|.8|.8|.9&quot;/&gt;&lt;Slide id=&quot;327&quot; dur=&quot;2.173&quot; bld=&quot;|1&quot;/&gt;&lt;Slide id=&quot;310&quot; dur=&quot;1.963&quot; bld=&quot;|.1|.7&quot;/&gt;&lt;Slide id=&quot;311&quot; dur=&quot;3.124&quot; bld=&quot;|.4|.9|.9&quot;/&gt;&lt;Slide id=&quot;320&quot; dur=&quot;7.481&quot; bld=&quot;|.6|.9|.9|1.1&quot;/&gt;&lt;/Timings&gt;&lt;Timings time=&quot;5/12/2006 12:13:06 PM&quot;&gt;&lt;Slide id=&quot;303&quot; dur=&quot;2.414&quot; bld=&quot;|.9&quot;/&gt;&lt;/Timings&gt;&lt;/WMTools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6|.9|.9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1|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4|.9|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theme1.xml><?xml version="1.0" encoding="utf-8"?>
<a:theme xmlns:a="http://schemas.openxmlformats.org/drawingml/2006/main" name="2_Custom Design">
  <a:themeElements>
    <a:clrScheme name="2_Custom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2AE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FFFF99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33363" marR="0" indent="-233363" algn="l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2AE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FFFF99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33363" marR="0" indent="-233363" algn="l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5984</TotalTime>
  <Words>892</Words>
  <Application>Microsoft Office PowerPoint</Application>
  <PresentationFormat>On-screen Show (4:3)</PresentationFormat>
  <Paragraphs>120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</vt:lpstr>
      <vt:lpstr>Arial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Harcourt,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Braun Christine</cp:lastModifiedBy>
  <cp:revision>232</cp:revision>
  <cp:lastPrinted>2005-02-01T16:21:45Z</cp:lastPrinted>
  <dcterms:created xsi:type="dcterms:W3CDTF">2005-01-20T18:32:35Z</dcterms:created>
  <dcterms:modified xsi:type="dcterms:W3CDTF">2016-03-01T14:26:45Z</dcterms:modified>
</cp:coreProperties>
</file>